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heme/theme2.xml" ContentType="application/vnd.openxmlformats-officedocument.theme+xml"/>
  <Override PartName="/ppt/tags/tag18.xml" ContentType="application/vnd.openxmlformats-officedocument.presentationml.tags+xml"/>
  <Override PartName="/ppt/notesSlides/notesSlide1.xml" ContentType="application/vnd.openxmlformats-officedocument.presentationml.notesSlide+xml"/>
  <Override PartName="/ppt/tags/tag19.xml" ContentType="application/vnd.openxmlformats-officedocument.presentationml.tags+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20.xml" ContentType="application/vnd.openxmlformats-officedocument.presentationml.tags+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5"/>
  </p:sldMasterIdLst>
  <p:notesMasterIdLst>
    <p:notesMasterId r:id="rId20"/>
  </p:notesMasterIdLst>
  <p:sldIdLst>
    <p:sldId id="256" r:id="rId6"/>
    <p:sldId id="285" r:id="rId7"/>
    <p:sldId id="270" r:id="rId8"/>
    <p:sldId id="271" r:id="rId9"/>
    <p:sldId id="274" r:id="rId10"/>
    <p:sldId id="272" r:id="rId11"/>
    <p:sldId id="273" r:id="rId12"/>
    <p:sldId id="277" r:id="rId13"/>
    <p:sldId id="284" r:id="rId14"/>
    <p:sldId id="283" r:id="rId15"/>
    <p:sldId id="278" r:id="rId16"/>
    <p:sldId id="279" r:id="rId17"/>
    <p:sldId id="280" r:id="rId18"/>
    <p:sldId id="269" r:id="rId19"/>
  </p:sldIdLst>
  <p:sldSz cx="9144000" cy="6858000" type="screen4x3"/>
  <p:notesSz cx="6858000" cy="9144000"/>
  <p:custDataLst>
    <p:tags r:id="rId21"/>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C213882-60CF-D6E0-0C75-9130E59219AA}" name="Peter Ishimwe" initials="PI" userId="S::pishimwe@ghsc-psm.org::b698427c-6367-4b21-a1f7-dfbabb98e416" providerId="AD"/>
  <p188:author id="{DC056B85-BE5A-0D9C-D448-F4F6DFB016E9}" name="Kevin Pilz" initials="KP" userId="Kevin Pilz" providerId="None"/>
  <p188:author id="{095E5BBD-6B87-8A6A-4742-5151BEE3027F}" name="Charlotte Stein" initials="CS" userId="S::CStein@ghsc-psm.org::49268c08-b090-41d3-a69e-3f5e8949a92b" providerId="AD"/>
  <p188:author id="{772E68EE-AC9C-5BB5-20A5-B941C27F6308}" name="Joyce Icyimpaye" initials="JI" userId="S::Jicyimpaye@ghsc-psm.org::a0a5e142-ef42-48d7-9a80-f5ac08c15b6e"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ECFF"/>
    <a:srgbClr val="FFFFFF"/>
    <a:srgbClr val="357CF0"/>
    <a:srgbClr val="000000"/>
    <a:srgbClr val="6C6463"/>
    <a:srgbClr val="F15523"/>
    <a:srgbClr val="F6861F"/>
    <a:srgbClr val="EDBA44"/>
    <a:srgbClr val="0F8B70"/>
    <a:srgbClr val="4BA4A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706A135-3681-4924-BD68-680542830352}" v="54" dt="2022-10-27T11:40:54.52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00" autoAdjust="0"/>
    <p:restoredTop sz="66937" autoAdjust="0"/>
  </p:normalViewPr>
  <p:slideViewPr>
    <p:cSldViewPr snapToGrid="0">
      <p:cViewPr varScale="1">
        <p:scale>
          <a:sx n="44" d="100"/>
          <a:sy n="44" d="100"/>
        </p:scale>
        <p:origin x="1752" y="48"/>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tags" Target="tags/tag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heme" Target="theme/theme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presProps" Target="presProps.xml"/><Relationship Id="rId27" Type="http://schemas.microsoft.com/office/2018/10/relationships/authors" Target="authors.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907D6E0-91AE-47E0-BE79-0848582FF150}" type="doc">
      <dgm:prSet loTypeId="urn:microsoft.com/office/officeart/2005/8/layout/bProcess4" loCatId="process" qsTypeId="urn:microsoft.com/office/officeart/2005/8/quickstyle/simple2" qsCatId="simple" csTypeId="urn:microsoft.com/office/officeart/2005/8/colors/accent2_2" csCatId="accent2" phldr="1"/>
      <dgm:spPr/>
      <dgm:t>
        <a:bodyPr/>
        <a:lstStyle/>
        <a:p>
          <a:endParaRPr lang="en-US"/>
        </a:p>
      </dgm:t>
    </dgm:pt>
    <dgm:pt modelId="{E2EA2178-B941-430C-98E7-1214264ADDAA}">
      <dgm:prSet/>
      <dgm:spPr>
        <a:solidFill>
          <a:srgbClr val="002060"/>
        </a:solidFill>
      </dgm:spPr>
      <dgm:t>
        <a:bodyPr/>
        <a:lstStyle/>
        <a:p>
          <a:r>
            <a:rPr lang="en-US" dirty="0"/>
            <a:t>Rwanda has made many gains in information communications technology (ICT) infrastructure over the past few years. </a:t>
          </a:r>
        </a:p>
      </dgm:t>
    </dgm:pt>
    <dgm:pt modelId="{84193D4E-8751-45DE-9746-8116F79E313E}" type="parTrans" cxnId="{B610A6A6-CCC1-4CD1-BC40-09ECA0B95AA7}">
      <dgm:prSet/>
      <dgm:spPr/>
      <dgm:t>
        <a:bodyPr/>
        <a:lstStyle/>
        <a:p>
          <a:endParaRPr lang="en-US"/>
        </a:p>
      </dgm:t>
    </dgm:pt>
    <dgm:pt modelId="{2BFD85BB-9A69-4DC8-B57A-80382F9427EB}" type="sibTrans" cxnId="{B610A6A6-CCC1-4CD1-BC40-09ECA0B95AA7}">
      <dgm:prSet/>
      <dgm:spPr>
        <a:gradFill flip="none" rotWithShape="0">
          <a:gsLst>
            <a:gs pos="0">
              <a:srgbClr val="357CF0">
                <a:tint val="66000"/>
                <a:satMod val="160000"/>
              </a:srgbClr>
            </a:gs>
            <a:gs pos="50000">
              <a:srgbClr val="357CF0">
                <a:tint val="44500"/>
                <a:satMod val="160000"/>
              </a:srgbClr>
            </a:gs>
            <a:gs pos="100000">
              <a:srgbClr val="357CF0">
                <a:tint val="23500"/>
                <a:satMod val="160000"/>
              </a:srgbClr>
            </a:gs>
          </a:gsLst>
          <a:lin ang="2700000" scaled="1"/>
          <a:tileRect/>
        </a:gradFill>
      </dgm:spPr>
      <dgm:t>
        <a:bodyPr/>
        <a:lstStyle/>
        <a:p>
          <a:endParaRPr lang="en-US"/>
        </a:p>
      </dgm:t>
    </dgm:pt>
    <dgm:pt modelId="{B31AB430-A2CA-44A9-AA6E-A3EDD4789825}">
      <dgm:prSet/>
      <dgm:spPr>
        <a:solidFill>
          <a:srgbClr val="002060"/>
        </a:solidFill>
      </dgm:spPr>
      <dgm:t>
        <a:bodyPr/>
        <a:lstStyle/>
        <a:p>
          <a:r>
            <a:rPr lang="en-US" dirty="0"/>
            <a:t>These include automation of systems that are utilized at many levels of the country’s public health supply chain (WMS, e-LMIS, HIMS, </a:t>
          </a:r>
          <a:r>
            <a:rPr lang="en-US" dirty="0" err="1"/>
            <a:t>RapidSMS</a:t>
          </a:r>
          <a:r>
            <a:rPr lang="en-US" dirty="0"/>
            <a:t>, EMR) and incorporate an innovative mix of paper-based and technological solutions. </a:t>
          </a:r>
        </a:p>
      </dgm:t>
    </dgm:pt>
    <dgm:pt modelId="{BCC16645-01E3-4767-A1B6-DD5AFB03E3E6}" type="parTrans" cxnId="{7BF95A1A-323A-44D4-9E84-E618AEA5CC32}">
      <dgm:prSet/>
      <dgm:spPr/>
      <dgm:t>
        <a:bodyPr/>
        <a:lstStyle/>
        <a:p>
          <a:endParaRPr lang="en-US"/>
        </a:p>
      </dgm:t>
    </dgm:pt>
    <dgm:pt modelId="{B7CB0B53-159C-4138-B492-E71F8B1FB2A9}" type="sibTrans" cxnId="{7BF95A1A-323A-44D4-9E84-E618AEA5CC32}">
      <dgm:prSet/>
      <dgm:spPr>
        <a:gradFill flip="none" rotWithShape="0">
          <a:gsLst>
            <a:gs pos="0">
              <a:srgbClr val="357CF0">
                <a:tint val="66000"/>
                <a:satMod val="160000"/>
              </a:srgbClr>
            </a:gs>
            <a:gs pos="50000">
              <a:srgbClr val="357CF0">
                <a:tint val="44500"/>
                <a:satMod val="160000"/>
              </a:srgbClr>
            </a:gs>
            <a:gs pos="100000">
              <a:srgbClr val="357CF0">
                <a:tint val="23500"/>
                <a:satMod val="160000"/>
              </a:srgbClr>
            </a:gs>
          </a:gsLst>
          <a:lin ang="2700000" scaled="1"/>
          <a:tileRect/>
        </a:gradFill>
      </dgm:spPr>
      <dgm:t>
        <a:bodyPr/>
        <a:lstStyle/>
        <a:p>
          <a:endParaRPr lang="en-US"/>
        </a:p>
      </dgm:t>
    </dgm:pt>
    <dgm:pt modelId="{19456CE4-1F05-42F4-8F04-753771EDA97C}">
      <dgm:prSet/>
      <dgm:spPr>
        <a:solidFill>
          <a:srgbClr val="002060"/>
        </a:solidFill>
      </dgm:spPr>
      <dgm:t>
        <a:bodyPr/>
        <a:lstStyle/>
        <a:p>
          <a:r>
            <a:rPr lang="en-US" dirty="0"/>
            <a:t>While these health information systems have improved in efficiency, there are still gaps to close in the supply chain that impact interoperability, data analytics, end-to-end data visibility, product verification, and traceability. </a:t>
          </a:r>
        </a:p>
      </dgm:t>
    </dgm:pt>
    <dgm:pt modelId="{7C60550C-B7D4-4B8C-8FC5-5075C0E78B01}" type="parTrans" cxnId="{736BE1EC-549B-4F4C-87BE-7AC28E17C93C}">
      <dgm:prSet/>
      <dgm:spPr/>
      <dgm:t>
        <a:bodyPr/>
        <a:lstStyle/>
        <a:p>
          <a:endParaRPr lang="en-US"/>
        </a:p>
      </dgm:t>
    </dgm:pt>
    <dgm:pt modelId="{5513C360-6B91-443D-90CC-A524BD3ED9AC}" type="sibTrans" cxnId="{736BE1EC-549B-4F4C-87BE-7AC28E17C93C}">
      <dgm:prSet/>
      <dgm:spPr/>
      <dgm:t>
        <a:bodyPr/>
        <a:lstStyle/>
        <a:p>
          <a:endParaRPr lang="en-US"/>
        </a:p>
      </dgm:t>
    </dgm:pt>
    <dgm:pt modelId="{25459463-0D6A-44F1-B425-C58029BAC9F1}" type="pres">
      <dgm:prSet presAssocID="{C907D6E0-91AE-47E0-BE79-0848582FF150}" presName="Name0" presStyleCnt="0">
        <dgm:presLayoutVars>
          <dgm:dir/>
          <dgm:resizeHandles/>
        </dgm:presLayoutVars>
      </dgm:prSet>
      <dgm:spPr/>
    </dgm:pt>
    <dgm:pt modelId="{CAA1AB92-B5B6-4082-BB2A-5C4AF4130673}" type="pres">
      <dgm:prSet presAssocID="{E2EA2178-B941-430C-98E7-1214264ADDAA}" presName="compNode" presStyleCnt="0"/>
      <dgm:spPr/>
    </dgm:pt>
    <dgm:pt modelId="{D61CE3E7-E3EA-416E-829B-75929724E50C}" type="pres">
      <dgm:prSet presAssocID="{E2EA2178-B941-430C-98E7-1214264ADDAA}" presName="dummyConnPt" presStyleCnt="0"/>
      <dgm:spPr/>
    </dgm:pt>
    <dgm:pt modelId="{A444FC1C-EED2-4D57-8389-115EF3577A83}" type="pres">
      <dgm:prSet presAssocID="{E2EA2178-B941-430C-98E7-1214264ADDAA}" presName="node" presStyleLbl="node1" presStyleIdx="0" presStyleCnt="3">
        <dgm:presLayoutVars>
          <dgm:bulletEnabled val="1"/>
        </dgm:presLayoutVars>
      </dgm:prSet>
      <dgm:spPr/>
    </dgm:pt>
    <dgm:pt modelId="{A9A28D6B-C1E0-44C9-81F0-E3081CF1D49C}" type="pres">
      <dgm:prSet presAssocID="{2BFD85BB-9A69-4DC8-B57A-80382F9427EB}" presName="sibTrans" presStyleLbl="bgSibTrans2D1" presStyleIdx="0" presStyleCnt="2"/>
      <dgm:spPr/>
    </dgm:pt>
    <dgm:pt modelId="{13E4FD07-075B-491D-8C40-90D668B95ADC}" type="pres">
      <dgm:prSet presAssocID="{B31AB430-A2CA-44A9-AA6E-A3EDD4789825}" presName="compNode" presStyleCnt="0"/>
      <dgm:spPr/>
    </dgm:pt>
    <dgm:pt modelId="{ABDA893A-F883-4C91-8F8E-F6ADB22B3047}" type="pres">
      <dgm:prSet presAssocID="{B31AB430-A2CA-44A9-AA6E-A3EDD4789825}" presName="dummyConnPt" presStyleCnt="0"/>
      <dgm:spPr/>
    </dgm:pt>
    <dgm:pt modelId="{33B6B141-810C-4A90-8835-B47019FB0401}" type="pres">
      <dgm:prSet presAssocID="{B31AB430-A2CA-44A9-AA6E-A3EDD4789825}" presName="node" presStyleLbl="node1" presStyleIdx="1" presStyleCnt="3">
        <dgm:presLayoutVars>
          <dgm:bulletEnabled val="1"/>
        </dgm:presLayoutVars>
      </dgm:prSet>
      <dgm:spPr/>
    </dgm:pt>
    <dgm:pt modelId="{6D3157C9-4CA7-4FD7-8819-85BEB89EF709}" type="pres">
      <dgm:prSet presAssocID="{B7CB0B53-159C-4138-B492-E71F8B1FB2A9}" presName="sibTrans" presStyleLbl="bgSibTrans2D1" presStyleIdx="1" presStyleCnt="2"/>
      <dgm:spPr/>
    </dgm:pt>
    <dgm:pt modelId="{86FA4C4F-6D5E-4BAA-A0D5-D99BD0C79BDA}" type="pres">
      <dgm:prSet presAssocID="{19456CE4-1F05-42F4-8F04-753771EDA97C}" presName="compNode" presStyleCnt="0"/>
      <dgm:spPr/>
    </dgm:pt>
    <dgm:pt modelId="{B5A0E2D0-AE37-47FF-B981-110FD9AE309B}" type="pres">
      <dgm:prSet presAssocID="{19456CE4-1F05-42F4-8F04-753771EDA97C}" presName="dummyConnPt" presStyleCnt="0"/>
      <dgm:spPr/>
    </dgm:pt>
    <dgm:pt modelId="{33B998C5-6EE0-4B8E-83E2-8536EDB2D1A7}" type="pres">
      <dgm:prSet presAssocID="{19456CE4-1F05-42F4-8F04-753771EDA97C}" presName="node" presStyleLbl="node1" presStyleIdx="2" presStyleCnt="3">
        <dgm:presLayoutVars>
          <dgm:bulletEnabled val="1"/>
        </dgm:presLayoutVars>
      </dgm:prSet>
      <dgm:spPr/>
    </dgm:pt>
  </dgm:ptLst>
  <dgm:cxnLst>
    <dgm:cxn modelId="{15035108-B58F-466C-81AE-9AAEB3C60103}" type="presOf" srcId="{E2EA2178-B941-430C-98E7-1214264ADDAA}" destId="{A444FC1C-EED2-4D57-8389-115EF3577A83}" srcOrd="0" destOrd="0" presId="urn:microsoft.com/office/officeart/2005/8/layout/bProcess4"/>
    <dgm:cxn modelId="{7BF95A1A-323A-44D4-9E84-E618AEA5CC32}" srcId="{C907D6E0-91AE-47E0-BE79-0848582FF150}" destId="{B31AB430-A2CA-44A9-AA6E-A3EDD4789825}" srcOrd="1" destOrd="0" parTransId="{BCC16645-01E3-4767-A1B6-DD5AFB03E3E6}" sibTransId="{B7CB0B53-159C-4138-B492-E71F8B1FB2A9}"/>
    <dgm:cxn modelId="{69DB312C-3132-4B7F-AFC9-32BE831F2C07}" type="presOf" srcId="{2BFD85BB-9A69-4DC8-B57A-80382F9427EB}" destId="{A9A28D6B-C1E0-44C9-81F0-E3081CF1D49C}" srcOrd="0" destOrd="0" presId="urn:microsoft.com/office/officeart/2005/8/layout/bProcess4"/>
    <dgm:cxn modelId="{54806D64-AE62-41D6-9BAD-6335856EF8C0}" type="presOf" srcId="{B7CB0B53-159C-4138-B492-E71F8B1FB2A9}" destId="{6D3157C9-4CA7-4FD7-8819-85BEB89EF709}" srcOrd="0" destOrd="0" presId="urn:microsoft.com/office/officeart/2005/8/layout/bProcess4"/>
    <dgm:cxn modelId="{5A148381-8952-4897-AE31-98F0AAE3FA1F}" type="presOf" srcId="{B31AB430-A2CA-44A9-AA6E-A3EDD4789825}" destId="{33B6B141-810C-4A90-8835-B47019FB0401}" srcOrd="0" destOrd="0" presId="urn:microsoft.com/office/officeart/2005/8/layout/bProcess4"/>
    <dgm:cxn modelId="{B610A6A6-CCC1-4CD1-BC40-09ECA0B95AA7}" srcId="{C907D6E0-91AE-47E0-BE79-0848582FF150}" destId="{E2EA2178-B941-430C-98E7-1214264ADDAA}" srcOrd="0" destOrd="0" parTransId="{84193D4E-8751-45DE-9746-8116F79E313E}" sibTransId="{2BFD85BB-9A69-4DC8-B57A-80382F9427EB}"/>
    <dgm:cxn modelId="{6DE8EECF-4029-41E3-9C47-5EFB618D4000}" type="presOf" srcId="{19456CE4-1F05-42F4-8F04-753771EDA97C}" destId="{33B998C5-6EE0-4B8E-83E2-8536EDB2D1A7}" srcOrd="0" destOrd="0" presId="urn:microsoft.com/office/officeart/2005/8/layout/bProcess4"/>
    <dgm:cxn modelId="{EF1053D3-610D-4A0F-9B1F-CC5C8CE3B3A2}" type="presOf" srcId="{C907D6E0-91AE-47E0-BE79-0848582FF150}" destId="{25459463-0D6A-44F1-B425-C58029BAC9F1}" srcOrd="0" destOrd="0" presId="urn:microsoft.com/office/officeart/2005/8/layout/bProcess4"/>
    <dgm:cxn modelId="{736BE1EC-549B-4F4C-87BE-7AC28E17C93C}" srcId="{C907D6E0-91AE-47E0-BE79-0848582FF150}" destId="{19456CE4-1F05-42F4-8F04-753771EDA97C}" srcOrd="2" destOrd="0" parTransId="{7C60550C-B7D4-4B8C-8FC5-5075C0E78B01}" sibTransId="{5513C360-6B91-443D-90CC-A524BD3ED9AC}"/>
    <dgm:cxn modelId="{94C3FD14-3A45-41F8-9D73-F11E634EFBA9}" type="presParOf" srcId="{25459463-0D6A-44F1-B425-C58029BAC9F1}" destId="{CAA1AB92-B5B6-4082-BB2A-5C4AF4130673}" srcOrd="0" destOrd="0" presId="urn:microsoft.com/office/officeart/2005/8/layout/bProcess4"/>
    <dgm:cxn modelId="{AE014A09-5B95-4367-B053-6491E90F5BB0}" type="presParOf" srcId="{CAA1AB92-B5B6-4082-BB2A-5C4AF4130673}" destId="{D61CE3E7-E3EA-416E-829B-75929724E50C}" srcOrd="0" destOrd="0" presId="urn:microsoft.com/office/officeart/2005/8/layout/bProcess4"/>
    <dgm:cxn modelId="{1F93284C-DDC2-4926-9EE9-9A4125C641E7}" type="presParOf" srcId="{CAA1AB92-B5B6-4082-BB2A-5C4AF4130673}" destId="{A444FC1C-EED2-4D57-8389-115EF3577A83}" srcOrd="1" destOrd="0" presId="urn:microsoft.com/office/officeart/2005/8/layout/bProcess4"/>
    <dgm:cxn modelId="{BF26DE31-8A3A-409F-B01B-36B2C551685A}" type="presParOf" srcId="{25459463-0D6A-44F1-B425-C58029BAC9F1}" destId="{A9A28D6B-C1E0-44C9-81F0-E3081CF1D49C}" srcOrd="1" destOrd="0" presId="urn:microsoft.com/office/officeart/2005/8/layout/bProcess4"/>
    <dgm:cxn modelId="{C4609563-FDFC-43D4-9D03-D4745CFEA5BD}" type="presParOf" srcId="{25459463-0D6A-44F1-B425-C58029BAC9F1}" destId="{13E4FD07-075B-491D-8C40-90D668B95ADC}" srcOrd="2" destOrd="0" presId="urn:microsoft.com/office/officeart/2005/8/layout/bProcess4"/>
    <dgm:cxn modelId="{0B3AE125-645D-4520-95EF-45A1AD8DAED2}" type="presParOf" srcId="{13E4FD07-075B-491D-8C40-90D668B95ADC}" destId="{ABDA893A-F883-4C91-8F8E-F6ADB22B3047}" srcOrd="0" destOrd="0" presId="urn:microsoft.com/office/officeart/2005/8/layout/bProcess4"/>
    <dgm:cxn modelId="{8482F901-B3F6-4564-9F27-F419F02BC4A4}" type="presParOf" srcId="{13E4FD07-075B-491D-8C40-90D668B95ADC}" destId="{33B6B141-810C-4A90-8835-B47019FB0401}" srcOrd="1" destOrd="0" presId="urn:microsoft.com/office/officeart/2005/8/layout/bProcess4"/>
    <dgm:cxn modelId="{6688660F-2B21-4CA7-9C3D-291D3F729686}" type="presParOf" srcId="{25459463-0D6A-44F1-B425-C58029BAC9F1}" destId="{6D3157C9-4CA7-4FD7-8819-85BEB89EF709}" srcOrd="3" destOrd="0" presId="urn:microsoft.com/office/officeart/2005/8/layout/bProcess4"/>
    <dgm:cxn modelId="{D91FCCCE-3B2B-4BD8-8E35-FFA14C1B4A9F}" type="presParOf" srcId="{25459463-0D6A-44F1-B425-C58029BAC9F1}" destId="{86FA4C4F-6D5E-4BAA-A0D5-D99BD0C79BDA}" srcOrd="4" destOrd="0" presId="urn:microsoft.com/office/officeart/2005/8/layout/bProcess4"/>
    <dgm:cxn modelId="{201D6EE7-0A2E-4C34-9A5A-A6B47E29CE30}" type="presParOf" srcId="{86FA4C4F-6D5E-4BAA-A0D5-D99BD0C79BDA}" destId="{B5A0E2D0-AE37-47FF-B981-110FD9AE309B}" srcOrd="0" destOrd="0" presId="urn:microsoft.com/office/officeart/2005/8/layout/bProcess4"/>
    <dgm:cxn modelId="{6BE76D29-6A91-4A3A-8E88-34EE099B87C9}" type="presParOf" srcId="{86FA4C4F-6D5E-4BAA-A0D5-D99BD0C79BDA}" destId="{33B998C5-6EE0-4B8E-83E2-8536EDB2D1A7}" srcOrd="1" destOrd="0" presId="urn:microsoft.com/office/officeart/2005/8/layout/b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A28D6B-C1E0-44C9-81F0-E3081CF1D49C}">
      <dsp:nvSpPr>
        <dsp:cNvPr id="0" name=""/>
        <dsp:cNvSpPr/>
      </dsp:nvSpPr>
      <dsp:spPr>
        <a:xfrm rot="5400000">
          <a:off x="-371345" y="1542413"/>
          <a:ext cx="2408448" cy="290783"/>
        </a:xfrm>
        <a:prstGeom prst="rect">
          <a:avLst/>
        </a:prstGeom>
        <a:gradFill flip="none" rotWithShape="0">
          <a:gsLst>
            <a:gs pos="0">
              <a:srgbClr val="357CF0">
                <a:tint val="66000"/>
                <a:satMod val="160000"/>
              </a:srgbClr>
            </a:gs>
            <a:gs pos="50000">
              <a:srgbClr val="357CF0">
                <a:tint val="44500"/>
                <a:satMod val="160000"/>
              </a:srgbClr>
            </a:gs>
            <a:gs pos="100000">
              <a:srgbClr val="357CF0">
                <a:tint val="23500"/>
                <a:satMod val="160000"/>
              </a:srgbClr>
            </a:gs>
          </a:gsLst>
          <a:lin ang="2700000" scaled="1"/>
          <a:tileRect/>
        </a:gradFill>
        <a:ln>
          <a:noFill/>
        </a:ln>
        <a:effectLst/>
      </dsp:spPr>
      <dsp:style>
        <a:lnRef idx="0">
          <a:scrgbClr r="0" g="0" b="0"/>
        </a:lnRef>
        <a:fillRef idx="1">
          <a:scrgbClr r="0" g="0" b="0"/>
        </a:fillRef>
        <a:effectRef idx="1">
          <a:scrgbClr r="0" g="0" b="0"/>
        </a:effectRef>
        <a:fontRef idx="minor">
          <a:schemeClr val="lt1"/>
        </a:fontRef>
      </dsp:style>
    </dsp:sp>
    <dsp:sp modelId="{A444FC1C-EED2-4D57-8389-115EF3577A83}">
      <dsp:nvSpPr>
        <dsp:cNvPr id="0" name=""/>
        <dsp:cNvSpPr/>
      </dsp:nvSpPr>
      <dsp:spPr>
        <a:xfrm>
          <a:off x="179318" y="348"/>
          <a:ext cx="3230928" cy="1938557"/>
        </a:xfrm>
        <a:prstGeom prst="roundRect">
          <a:avLst>
            <a:gd name="adj" fmla="val 10000"/>
          </a:avLst>
        </a:prstGeom>
        <a:solidFill>
          <a:srgbClr val="002060"/>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Rwanda has made many gains in information communications technology (ICT) infrastructure over the past few years. </a:t>
          </a:r>
        </a:p>
      </dsp:txBody>
      <dsp:txXfrm>
        <a:off x="236096" y="57126"/>
        <a:ext cx="3117372" cy="1825001"/>
      </dsp:txXfrm>
    </dsp:sp>
    <dsp:sp modelId="{6D3157C9-4CA7-4FD7-8819-85BEB89EF709}">
      <dsp:nvSpPr>
        <dsp:cNvPr id="0" name=""/>
        <dsp:cNvSpPr/>
      </dsp:nvSpPr>
      <dsp:spPr>
        <a:xfrm>
          <a:off x="840252" y="2754011"/>
          <a:ext cx="4282386" cy="290783"/>
        </a:xfrm>
        <a:prstGeom prst="rect">
          <a:avLst/>
        </a:prstGeom>
        <a:gradFill flip="none" rotWithShape="0">
          <a:gsLst>
            <a:gs pos="0">
              <a:srgbClr val="357CF0">
                <a:tint val="66000"/>
                <a:satMod val="160000"/>
              </a:srgbClr>
            </a:gs>
            <a:gs pos="50000">
              <a:srgbClr val="357CF0">
                <a:tint val="44500"/>
                <a:satMod val="160000"/>
              </a:srgbClr>
            </a:gs>
            <a:gs pos="100000">
              <a:srgbClr val="357CF0">
                <a:tint val="23500"/>
                <a:satMod val="160000"/>
              </a:srgbClr>
            </a:gs>
          </a:gsLst>
          <a:lin ang="2700000" scaled="1"/>
          <a:tileRect/>
        </a:gradFill>
        <a:ln>
          <a:noFill/>
        </a:ln>
        <a:effectLst/>
      </dsp:spPr>
      <dsp:style>
        <a:lnRef idx="0">
          <a:scrgbClr r="0" g="0" b="0"/>
        </a:lnRef>
        <a:fillRef idx="1">
          <a:scrgbClr r="0" g="0" b="0"/>
        </a:fillRef>
        <a:effectRef idx="1">
          <a:scrgbClr r="0" g="0" b="0"/>
        </a:effectRef>
        <a:fontRef idx="minor">
          <a:schemeClr val="lt1"/>
        </a:fontRef>
      </dsp:style>
    </dsp:sp>
    <dsp:sp modelId="{33B6B141-810C-4A90-8835-B47019FB0401}">
      <dsp:nvSpPr>
        <dsp:cNvPr id="0" name=""/>
        <dsp:cNvSpPr/>
      </dsp:nvSpPr>
      <dsp:spPr>
        <a:xfrm>
          <a:off x="179318" y="2423544"/>
          <a:ext cx="3230928" cy="1938557"/>
        </a:xfrm>
        <a:prstGeom prst="roundRect">
          <a:avLst>
            <a:gd name="adj" fmla="val 10000"/>
          </a:avLst>
        </a:prstGeom>
        <a:solidFill>
          <a:srgbClr val="002060"/>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These include automation of systems that are utilized at many levels of the country’s public health supply chain (WMS, e-LMIS, HIMS, </a:t>
          </a:r>
          <a:r>
            <a:rPr lang="en-US" sz="1600" kern="1200" dirty="0" err="1"/>
            <a:t>RapidSMS</a:t>
          </a:r>
          <a:r>
            <a:rPr lang="en-US" sz="1600" kern="1200" dirty="0"/>
            <a:t>, EMR) and incorporate an innovative mix of paper-based and technological solutions. </a:t>
          </a:r>
        </a:p>
      </dsp:txBody>
      <dsp:txXfrm>
        <a:off x="236096" y="2480322"/>
        <a:ext cx="3117372" cy="1825001"/>
      </dsp:txXfrm>
    </dsp:sp>
    <dsp:sp modelId="{33B998C5-6EE0-4B8E-83E2-8536EDB2D1A7}">
      <dsp:nvSpPr>
        <dsp:cNvPr id="0" name=""/>
        <dsp:cNvSpPr/>
      </dsp:nvSpPr>
      <dsp:spPr>
        <a:xfrm>
          <a:off x="4476453" y="2423544"/>
          <a:ext cx="3230928" cy="1938557"/>
        </a:xfrm>
        <a:prstGeom prst="roundRect">
          <a:avLst>
            <a:gd name="adj" fmla="val 10000"/>
          </a:avLst>
        </a:prstGeom>
        <a:solidFill>
          <a:srgbClr val="002060"/>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While these health information systems have improved in efficiency, there are still gaps to close in the supply chain that impact interoperability, data analytics, end-to-end data visibility, product verification, and traceability. </a:t>
          </a:r>
        </a:p>
      </dsp:txBody>
      <dsp:txXfrm>
        <a:off x="4533231" y="2480322"/>
        <a:ext cx="3117372" cy="1825001"/>
      </dsp:txXfrm>
    </dsp:sp>
  </dsp:spTree>
</dsp:drawing>
</file>

<file path=ppt/diagrams/layout1.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D9F22A4-3893-4D46-9ED3-BBFE5479B8C2}" type="datetimeFigureOut">
              <a:rPr lang="en-US" smtClean="0"/>
              <a:t>11/7/2022</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DD6C03-2980-43DA-8E65-2F56F3E7A844}" type="slidenum">
              <a:rPr lang="en-US" smtClean="0"/>
              <a:t>‹#›</a:t>
            </a:fld>
            <a:endParaRPr lang="en-US"/>
          </a:p>
        </p:txBody>
      </p:sp>
    </p:spTree>
    <p:extLst>
      <p:ext uri="{BB962C8B-B14F-4D97-AF65-F5344CB8AC3E}">
        <p14:creationId xmlns:p14="http://schemas.microsoft.com/office/powerpoint/2010/main" val="21919105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RW" dirty="0"/>
          </a:p>
        </p:txBody>
      </p:sp>
      <p:sp>
        <p:nvSpPr>
          <p:cNvPr id="4" name="Slide Number Placeholder 3"/>
          <p:cNvSpPr>
            <a:spLocks noGrp="1"/>
          </p:cNvSpPr>
          <p:nvPr>
            <p:ph type="sldNum" sz="quarter" idx="5"/>
          </p:nvPr>
        </p:nvSpPr>
        <p:spPr/>
        <p:txBody>
          <a:bodyPr/>
          <a:lstStyle/>
          <a:p>
            <a:fld id="{1BDD6C03-2980-43DA-8E65-2F56F3E7A844}" type="slidenum">
              <a:rPr lang="en-US" smtClean="0"/>
              <a:t>1</a:t>
            </a:fld>
            <a:endParaRPr lang="en-US"/>
          </a:p>
        </p:txBody>
      </p:sp>
    </p:spTree>
    <p:extLst>
      <p:ext uri="{BB962C8B-B14F-4D97-AF65-F5344CB8AC3E}">
        <p14:creationId xmlns:p14="http://schemas.microsoft.com/office/powerpoint/2010/main" val="42642478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900" kern="1200" dirty="0">
                <a:solidFill>
                  <a:schemeClr val="tx1"/>
                </a:solidFill>
                <a:effectLst/>
                <a:latin typeface="+mn-lt"/>
                <a:ea typeface="+mn-ea"/>
                <a:cs typeface="+mn-cs"/>
              </a:rPr>
              <a:t>- </a:t>
            </a:r>
            <a:r>
              <a:rPr lang="en-RW" sz="900" kern="1200" dirty="0">
                <a:solidFill>
                  <a:schemeClr val="tx1"/>
                </a:solidFill>
                <a:effectLst/>
                <a:latin typeface="+mn-lt"/>
                <a:ea typeface="+mn-ea"/>
                <a:cs typeface="+mn-cs"/>
              </a:rPr>
              <a:t>Current contraceptive use: Modern contraceptive use is higher among currently married women (58%) than among sexually active unmarried women (48%). The contraceptive prevalence rate for any method is 64% among currently married women. </a:t>
            </a:r>
            <a:endParaRPr lang="en-GB" sz="900" kern="1200" dirty="0">
              <a:solidFill>
                <a:schemeClr val="tx1"/>
              </a:solidFill>
              <a:effectLst/>
              <a:latin typeface="+mn-lt"/>
              <a:ea typeface="+mn-ea"/>
              <a:cs typeface="+mn-cs"/>
            </a:endParaRPr>
          </a:p>
          <a:p>
            <a:r>
              <a:rPr lang="en-GB" sz="900" kern="1200" dirty="0">
                <a:solidFill>
                  <a:schemeClr val="tx1"/>
                </a:solidFill>
                <a:effectLst/>
                <a:latin typeface="+mn-lt"/>
                <a:ea typeface="+mn-ea"/>
                <a:cs typeface="+mn-cs"/>
              </a:rPr>
              <a:t>- </a:t>
            </a:r>
            <a:r>
              <a:rPr lang="en-RW" sz="900" kern="1200" dirty="0">
                <a:solidFill>
                  <a:schemeClr val="tx1"/>
                </a:solidFill>
                <a:effectLst/>
                <a:latin typeface="+mn-lt"/>
                <a:ea typeface="+mn-ea"/>
                <a:cs typeface="+mn-cs"/>
              </a:rPr>
              <a:t>Contraceptive discontinuation: About a third of women (30%) who began using a contraceptive method in the 5 years preceding the survey discontinued the method within 12 months. The most common reason for discontinuation was side effects/health concerns (30%).</a:t>
            </a:r>
            <a:endParaRPr lang="en-GB" sz="900" kern="1200" dirty="0">
              <a:solidFill>
                <a:schemeClr val="tx1"/>
              </a:solidFill>
              <a:effectLst/>
              <a:latin typeface="+mn-lt"/>
              <a:ea typeface="+mn-ea"/>
              <a:cs typeface="+mn-cs"/>
            </a:endParaRPr>
          </a:p>
          <a:p>
            <a:r>
              <a:rPr lang="en-GB" sz="900" kern="1200" dirty="0">
                <a:solidFill>
                  <a:schemeClr val="tx1"/>
                </a:solidFill>
                <a:effectLst/>
                <a:latin typeface="+mn-lt"/>
                <a:ea typeface="+mn-ea"/>
                <a:cs typeface="+mn-cs"/>
              </a:rPr>
              <a:t>- </a:t>
            </a:r>
            <a:r>
              <a:rPr lang="en-RW" sz="900" kern="1200" dirty="0">
                <a:solidFill>
                  <a:schemeClr val="tx1"/>
                </a:solidFill>
                <a:effectLst/>
                <a:latin typeface="+mn-lt"/>
                <a:ea typeface="+mn-ea"/>
                <a:cs typeface="+mn-cs"/>
              </a:rPr>
              <a:t>Demand for family planning: The total demand for family planning among currently married women is 78%; 75% of total demand is satisfied by modern methods. </a:t>
            </a:r>
            <a:endParaRPr lang="en-GB" sz="900" kern="1200" dirty="0">
              <a:solidFill>
                <a:schemeClr val="tx1"/>
              </a:solidFill>
              <a:effectLst/>
              <a:latin typeface="+mn-lt"/>
              <a:ea typeface="+mn-ea"/>
              <a:cs typeface="+mn-cs"/>
            </a:endParaRPr>
          </a:p>
          <a:p>
            <a:r>
              <a:rPr lang="en-GB" sz="900" kern="1200" dirty="0">
                <a:solidFill>
                  <a:schemeClr val="tx1"/>
                </a:solidFill>
                <a:effectLst/>
                <a:latin typeface="+mn-lt"/>
                <a:ea typeface="+mn-ea"/>
                <a:cs typeface="+mn-cs"/>
              </a:rPr>
              <a:t>- </a:t>
            </a:r>
            <a:r>
              <a:rPr lang="en-RW" sz="900" kern="1200" dirty="0">
                <a:solidFill>
                  <a:schemeClr val="tx1"/>
                </a:solidFill>
                <a:effectLst/>
                <a:latin typeface="+mn-lt"/>
                <a:ea typeface="+mn-ea"/>
                <a:cs typeface="+mn-cs"/>
              </a:rPr>
              <a:t>Unmet need for family planning: Unmet need for family planning is higher among sexually active unmarried women (37%) than among currently married women (14%). </a:t>
            </a:r>
            <a:endParaRPr lang="en-GB" sz="900" kern="1200" dirty="0">
              <a:solidFill>
                <a:schemeClr val="tx1"/>
              </a:solidFill>
              <a:effectLst/>
              <a:latin typeface="+mn-lt"/>
              <a:ea typeface="+mn-ea"/>
              <a:cs typeface="+mn-cs"/>
            </a:endParaRPr>
          </a:p>
          <a:p>
            <a:r>
              <a:rPr lang="en-GB" sz="900" kern="1200" dirty="0">
                <a:solidFill>
                  <a:schemeClr val="tx1"/>
                </a:solidFill>
                <a:effectLst/>
                <a:latin typeface="+mn-lt"/>
                <a:ea typeface="+mn-ea"/>
                <a:cs typeface="+mn-cs"/>
              </a:rPr>
              <a:t>- </a:t>
            </a:r>
            <a:r>
              <a:rPr lang="en-RW" sz="900" kern="1200" dirty="0">
                <a:solidFill>
                  <a:schemeClr val="tx1"/>
                </a:solidFill>
                <a:effectLst/>
                <a:latin typeface="+mn-lt"/>
                <a:ea typeface="+mn-ea"/>
                <a:cs typeface="+mn-cs"/>
              </a:rPr>
              <a:t>Future use of contraception: 61% of currently married women who are not using contraception intend to use family planning in the future.</a:t>
            </a:r>
            <a:endParaRPr lang="en-GB" sz="900" kern="1200" dirty="0">
              <a:solidFill>
                <a:schemeClr val="tx1"/>
              </a:solidFill>
              <a:effectLst/>
              <a:latin typeface="+mn-lt"/>
              <a:ea typeface="+mn-ea"/>
              <a:cs typeface="+mn-cs"/>
            </a:endParaRPr>
          </a:p>
          <a:p>
            <a:r>
              <a:rPr lang="en-GB" sz="900" kern="1200" dirty="0">
                <a:solidFill>
                  <a:schemeClr val="tx1"/>
                </a:solidFill>
                <a:effectLst/>
                <a:latin typeface="+mn-lt"/>
                <a:ea typeface="+mn-ea"/>
                <a:cs typeface="+mn-cs"/>
              </a:rPr>
              <a:t>- Wanted births: The wanted fertility rate is 3.1, while the total fertility rate is 4.1. This suggests that Rwandan women are currently having, on average, one more child than they want.</a:t>
            </a:r>
            <a:endParaRPr lang="en-RW" sz="9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1BDD6C03-2980-43DA-8E65-2F56F3E7A844}" type="slidenum">
              <a:rPr lang="en-US" smtClean="0"/>
              <a:t>2</a:t>
            </a:fld>
            <a:endParaRPr lang="en-US"/>
          </a:p>
        </p:txBody>
      </p:sp>
    </p:spTree>
    <p:extLst>
      <p:ext uri="{BB962C8B-B14F-4D97-AF65-F5344CB8AC3E}">
        <p14:creationId xmlns:p14="http://schemas.microsoft.com/office/powerpoint/2010/main" val="27223086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800" dirty="0">
                <a:effectLst/>
                <a:latin typeface="Calibri" panose="020F0502020204030204" pitchFamily="34" charset="0"/>
                <a:ea typeface="Calibri" panose="020F0502020204030204" pitchFamily="34" charset="0"/>
                <a:cs typeface="Arial" panose="020B0604020202020204" pitchFamily="34" charset="0"/>
              </a:rPr>
              <a:t>NPC is a single source of truth for health community products. NPC can get information from Manufactures through Rwanda FDA, it will in future get information from other repositories such as GDSN/TRST. NPC Mobile Application here is used by Rwanda FDA at point of entry to scan and verify authenticity of the product using GTIN. Transactional systems can consume data from NPC, the Mobile Application can also be used at the dispensing window for authentication of the product dispensed. </a:t>
            </a:r>
            <a:endParaRPr lang="en-RW" sz="18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1BDD6C03-2980-43DA-8E65-2F56F3E7A844}" type="slidenum">
              <a:rPr lang="en-US" smtClean="0"/>
              <a:t>7</a:t>
            </a:fld>
            <a:endParaRPr lang="en-US"/>
          </a:p>
        </p:txBody>
      </p:sp>
    </p:spTree>
    <p:extLst>
      <p:ext uri="{BB962C8B-B14F-4D97-AF65-F5344CB8AC3E}">
        <p14:creationId xmlns:p14="http://schemas.microsoft.com/office/powerpoint/2010/main" val="3138325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VAN has been used to support collaborative supply planning with donors and manufacturers by enabling communication more directly with global-level partners to increase visibility of Rwanda’s requirements/needs. From 2021 to-date, the VAN’s Consensus Planning Group helped to:</a:t>
            </a:r>
            <a:endParaRPr lang="en-RW"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 Expedite 75,096 units of Implanon NXT</a:t>
            </a:r>
            <a:endParaRPr lang="en-RW"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 Flag urgent needs for UNFPA Supplies’ consideration for their 2</a:t>
            </a:r>
            <a:r>
              <a:rPr lang="en-US" sz="1200" kern="1200" baseline="30000" dirty="0">
                <a:solidFill>
                  <a:schemeClr val="tx1"/>
                </a:solidFill>
                <a:effectLst/>
                <a:latin typeface="+mn-lt"/>
                <a:ea typeface="+mn-ea"/>
                <a:cs typeface="+mn-cs"/>
              </a:rPr>
              <a:t>nd</a:t>
            </a:r>
            <a:r>
              <a:rPr lang="en-US" sz="1200" kern="1200" dirty="0">
                <a:solidFill>
                  <a:schemeClr val="tx1"/>
                </a:solidFill>
                <a:effectLst/>
                <a:latin typeface="+mn-lt"/>
                <a:ea typeface="+mn-ea"/>
                <a:cs typeface="+mn-cs"/>
              </a:rPr>
              <a:t> tranche of funding. Resulted in new requisitions from UNFPA valued at ~$134,282. </a:t>
            </a:r>
            <a:endParaRPr lang="en-RW" sz="1200" kern="1200" dirty="0">
              <a:solidFill>
                <a:schemeClr val="tx1"/>
              </a:solidFill>
              <a:effectLst/>
              <a:latin typeface="+mn-lt"/>
              <a:ea typeface="+mn-ea"/>
              <a:cs typeface="+mn-cs"/>
            </a:endParaRPr>
          </a:p>
          <a:p>
            <a:endParaRPr lang="en-GB" dirty="0"/>
          </a:p>
          <a:p>
            <a:r>
              <a:rPr lang="en-US" sz="1200" kern="1200" dirty="0">
                <a:solidFill>
                  <a:schemeClr val="tx1"/>
                </a:solidFill>
                <a:effectLst/>
                <a:latin typeface="+mn-lt"/>
                <a:ea typeface="+mn-ea"/>
                <a:cs typeface="+mn-cs"/>
              </a:rPr>
              <a:t>Rwanda MoH ‘s next step is to upgrade to the Premium </a:t>
            </a:r>
            <a:r>
              <a:rPr lang="en-US" sz="1200" kern="1200" dirty="0" err="1">
                <a:solidFill>
                  <a:schemeClr val="tx1"/>
                </a:solidFill>
                <a:effectLst/>
                <a:latin typeface="+mn-lt"/>
                <a:ea typeface="+mn-ea"/>
                <a:cs typeface="+mn-cs"/>
              </a:rPr>
              <a:t>memebership</a:t>
            </a:r>
            <a:r>
              <a:rPr lang="en-US" sz="1200" kern="1200" dirty="0">
                <a:solidFill>
                  <a:schemeClr val="tx1"/>
                </a:solidFill>
                <a:effectLst/>
                <a:latin typeface="+mn-lt"/>
                <a:ea typeface="+mn-ea"/>
                <a:cs typeface="+mn-cs"/>
              </a:rPr>
              <a:t>. Country members will able to utilize the VAN to:</a:t>
            </a:r>
            <a:endParaRPr lang="en-RW"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 Track orders and shipments coming into the country (updated daily), mapped against the country’s existing inventory and supply plan data. </a:t>
            </a:r>
            <a:endParaRPr lang="en-RW"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 Monitor and update supply plans via daily updates to orders and shipments. </a:t>
            </a:r>
            <a:endParaRPr lang="en-RW"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 Access Control Tower support to help right-size supply plans and identify and resolve data validation and exceptions management needs. </a:t>
            </a:r>
            <a:endParaRPr lang="en-RW"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 Submit and monitor exceptions, enabling rapid response to avoid stockouts. </a:t>
            </a:r>
            <a:endParaRPr lang="en-RW"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 Review current and projected stock outlooks with trading partners via a collaborative dashboard, allowing for efficient planning and problem-solving. </a:t>
            </a:r>
            <a:endParaRPr lang="en-RW"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 Conduct joint supply planning with non-governmental trading partners, including select suppliers, donors, and social marketing organizations. </a:t>
            </a:r>
            <a:endParaRPr lang="en-RW"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1BDD6C03-2980-43DA-8E65-2F56F3E7A844}" type="slidenum">
              <a:rPr lang="en-US" smtClean="0"/>
              <a:t>8</a:t>
            </a:fld>
            <a:endParaRPr lang="en-US"/>
          </a:p>
        </p:txBody>
      </p:sp>
    </p:spTree>
    <p:extLst>
      <p:ext uri="{BB962C8B-B14F-4D97-AF65-F5344CB8AC3E}">
        <p14:creationId xmlns:p14="http://schemas.microsoft.com/office/powerpoint/2010/main" val="326616218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1.xml"/><Relationship Id="rId1" Type="http://schemas.openxmlformats.org/officeDocument/2006/relationships/tags" Target="../tags/tag3.xml"/><Relationship Id="rId4" Type="http://schemas.openxmlformats.org/officeDocument/2006/relationships/image" Target="../media/image2.jpe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1.xml"/><Relationship Id="rId1" Type="http://schemas.openxmlformats.org/officeDocument/2006/relationships/tags" Target="../tags/tag12.xml"/><Relationship Id="rId4" Type="http://schemas.openxmlformats.org/officeDocument/2006/relationships/image" Target="../media/image2.jpeg"/></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3.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4.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5.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6.xml"/></Relationships>
</file>

<file path=ppt/slideLayouts/_rels/slideLayout15.xml.rels><?xml version="1.0" encoding="UTF-8" standalone="yes"?>
<Relationships xmlns="http://schemas.openxmlformats.org/package/2006/relationships"><Relationship Id="rId3" Type="http://schemas.openxmlformats.org/officeDocument/2006/relationships/hyperlink" Target="https://www.ghsupplychain.org/" TargetMode="External"/><Relationship Id="rId2" Type="http://schemas.openxmlformats.org/officeDocument/2006/relationships/slideMaster" Target="../slideMasters/slideMaster1.xml"/><Relationship Id="rId1" Type="http://schemas.openxmlformats.org/officeDocument/2006/relationships/tags" Target="../tags/tag17.xml"/><Relationship Id="rId5" Type="http://schemas.openxmlformats.org/officeDocument/2006/relationships/image" Target="../media/image2.jpeg"/><Relationship Id="rId4" Type="http://schemas.openxmlformats.org/officeDocument/2006/relationships/image" Target="../media/image1.jpe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1.xml"/><Relationship Id="rId1" Type="http://schemas.openxmlformats.org/officeDocument/2006/relationships/tags" Target="../tags/tag4.xml"/><Relationship Id="rId6" Type="http://schemas.openxmlformats.org/officeDocument/2006/relationships/image" Target="../media/image2.jpeg"/><Relationship Id="rId5" Type="http://schemas.openxmlformats.org/officeDocument/2006/relationships/image" Target="../media/image1.jpeg"/><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slideMaster" Target="../slideMasters/slideMaster1.xml"/><Relationship Id="rId1" Type="http://schemas.openxmlformats.org/officeDocument/2006/relationships/tags" Target="../tags/tag5.xml"/><Relationship Id="rId6" Type="http://schemas.openxmlformats.org/officeDocument/2006/relationships/image" Target="../media/image4.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slideMaster" Target="../slideMasters/slideMaster1.xml"/><Relationship Id="rId1" Type="http://schemas.openxmlformats.org/officeDocument/2006/relationships/tags" Target="../tags/tag6.xml"/><Relationship Id="rId6" Type="http://schemas.openxmlformats.org/officeDocument/2006/relationships/image" Target="../media/image4.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Master" Target="../slideMasters/slideMaster1.xml"/><Relationship Id="rId1" Type="http://schemas.openxmlformats.org/officeDocument/2006/relationships/tags" Target="../tags/tag7.xml"/><Relationship Id="rId5" Type="http://schemas.openxmlformats.org/officeDocument/2006/relationships/image" Target="../media/image4.png"/><Relationship Id="rId4" Type="http://schemas.openxmlformats.org/officeDocument/2006/relationships/image" Target="../media/image7.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Master" Target="../slideMasters/slideMaster1.xml"/><Relationship Id="rId1" Type="http://schemas.openxmlformats.org/officeDocument/2006/relationships/tags" Target="../tags/tag8.xml"/><Relationship Id="rId5" Type="http://schemas.openxmlformats.org/officeDocument/2006/relationships/image" Target="../media/image4.png"/><Relationship Id="rId4" Type="http://schemas.openxmlformats.org/officeDocument/2006/relationships/image" Target="../media/image7.png"/></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1.xml"/><Relationship Id="rId1" Type="http://schemas.openxmlformats.org/officeDocument/2006/relationships/tags" Target="../tags/tag10.xml"/><Relationship Id="rId4" Type="http://schemas.openxmlformats.org/officeDocument/2006/relationships/image" Target="../media/image2.jpe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1.xml"/><Relationship Id="rId1" Type="http://schemas.openxmlformats.org/officeDocument/2006/relationships/tags" Target="../tags/tag11.xml"/><Relationship Id="rId4" Type="http://schemas.openxmlformats.org/officeDocument/2006/relationships/image" Target="../media/image2.jpeg"/></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Basic PPT Slide</a:t>
            </a:r>
          </a:p>
        </p:txBody>
      </p:sp>
      <p:sp>
        <p:nvSpPr>
          <p:cNvPr id="3" name="Content Placeholder 2"/>
          <p:cNvSpPr>
            <a:spLocks noGrp="1"/>
          </p:cNvSpPr>
          <p:nvPr>
            <p:ph idx="1" hasCustomPrompt="1"/>
          </p:nvPr>
        </p:nvSpPr>
        <p:spPr/>
        <p:txBody>
          <a:bodyPr/>
          <a:lstStyle>
            <a:lvl1pPr>
              <a:lnSpc>
                <a:spcPct val="100000"/>
              </a:lnSpc>
              <a:spcBef>
                <a:spcPts val="1200"/>
              </a:spcBef>
              <a:buClr>
                <a:srgbClr val="6C6463"/>
              </a:buClr>
              <a:defRPr>
                <a:solidFill>
                  <a:srgbClr val="6C6463"/>
                </a:solidFill>
              </a:defRPr>
            </a:lvl1pPr>
            <a:lvl2pPr marL="685800" indent="-228600">
              <a:lnSpc>
                <a:spcPct val="100000"/>
              </a:lnSpc>
              <a:spcBef>
                <a:spcPts val="300"/>
              </a:spcBef>
              <a:buClr>
                <a:srgbClr val="6C6463"/>
              </a:buClr>
              <a:buFont typeface="Courier New" panose="02070309020205020404" pitchFamily="49" charset="0"/>
              <a:buChar char="o"/>
              <a:defRPr>
                <a:solidFill>
                  <a:srgbClr val="6C6463"/>
                </a:solidFill>
              </a:defRPr>
            </a:lvl2pPr>
            <a:lvl3pPr marL="1143000" indent="-228600">
              <a:lnSpc>
                <a:spcPct val="100000"/>
              </a:lnSpc>
              <a:spcBef>
                <a:spcPts val="300"/>
              </a:spcBef>
              <a:buClr>
                <a:srgbClr val="6C6463"/>
              </a:buClr>
              <a:buFont typeface="Gill Sans MT" panose="020B0502020104020203" pitchFamily="34" charset="0"/>
              <a:buChar char="–"/>
              <a:defRPr>
                <a:solidFill>
                  <a:srgbClr val="6C6463"/>
                </a:solidFill>
              </a:defRPr>
            </a:lvl3pPr>
            <a:lvl4pPr>
              <a:lnSpc>
                <a:spcPct val="100000"/>
              </a:lnSpc>
              <a:spcBef>
                <a:spcPts val="300"/>
              </a:spcBef>
              <a:defRPr>
                <a:solidFill>
                  <a:srgbClr val="6C6463"/>
                </a:solidFill>
              </a:defRPr>
            </a:lvl4pPr>
            <a:lvl5pPr>
              <a:lnSpc>
                <a:spcPct val="100000"/>
              </a:lnSpc>
              <a:spcBef>
                <a:spcPts val="300"/>
              </a:spcBef>
              <a:defRPr>
                <a:solidFill>
                  <a:srgbClr val="6C6463"/>
                </a:solidFill>
              </a:defRPr>
            </a:lvl5pPr>
          </a:lstStyle>
          <a:p>
            <a:pPr lvl="0"/>
            <a:r>
              <a:rPr lang="en-US" dirty="0"/>
              <a:t>Bullet Points</a:t>
            </a:r>
          </a:p>
        </p:txBody>
      </p:sp>
      <p:sp>
        <p:nvSpPr>
          <p:cNvPr id="6" name="Slide Number Placeholder 5"/>
          <p:cNvSpPr>
            <a:spLocks noGrp="1"/>
          </p:cNvSpPr>
          <p:nvPr>
            <p:ph type="sldNum" sz="quarter" idx="12"/>
          </p:nvPr>
        </p:nvSpPr>
        <p:spPr/>
        <p:txBody>
          <a:bodyPr/>
          <a:lstStyle>
            <a:lvl1pPr>
              <a:defRPr b="1">
                <a:solidFill>
                  <a:srgbClr val="BA0C2F"/>
                </a:solidFill>
              </a:defRPr>
            </a:lvl1pPr>
          </a:lstStyle>
          <a:p>
            <a:fld id="{AFB4637D-E648-4D47-95AC-4BFF987C325D}" type="slidenum">
              <a:rPr lang="en-US" smtClean="0"/>
              <a:pPr/>
              <a:t>‹#›</a:t>
            </a:fld>
            <a:endParaRPr lang="en-US" dirty="0"/>
          </a:p>
        </p:txBody>
      </p:sp>
      <p:grpSp>
        <p:nvGrpSpPr>
          <p:cNvPr id="5" name="Group 4">
            <a:extLst>
              <a:ext uri="{FF2B5EF4-FFF2-40B4-BE49-F238E27FC236}">
                <a16:creationId xmlns:a16="http://schemas.microsoft.com/office/drawing/2014/main" id="{245BCE4B-87FD-4920-B3D4-5DB460EE9B8E}"/>
              </a:ext>
            </a:extLst>
          </p:cNvPr>
          <p:cNvGrpSpPr/>
          <p:nvPr userDrawn="1"/>
        </p:nvGrpSpPr>
        <p:grpSpPr>
          <a:xfrm>
            <a:off x="7073478" y="681037"/>
            <a:ext cx="1505981" cy="461251"/>
            <a:chOff x="6652058" y="4309532"/>
            <a:chExt cx="1505981" cy="461251"/>
          </a:xfrm>
        </p:grpSpPr>
        <p:pic>
          <p:nvPicPr>
            <p:cNvPr id="7" name="Picture 6" descr="C:\Users\IT\AppData\Local\Microsoft\Windows\Temporary Internet Files\Content.MSO\D3C392B.tmp">
              <a:extLst>
                <a:ext uri="{FF2B5EF4-FFF2-40B4-BE49-F238E27FC236}">
                  <a16:creationId xmlns:a16="http://schemas.microsoft.com/office/drawing/2014/main" id="{08A6BD62-70F3-455A-AD68-E94BBAFA7E37}"/>
                </a:ext>
              </a:extLst>
            </p:cNvPr>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7706675" y="4309532"/>
              <a:ext cx="451364" cy="461251"/>
            </a:xfrm>
            <a:prstGeom prst="rect">
              <a:avLst/>
            </a:prstGeom>
            <a:noFill/>
            <a:ln>
              <a:noFill/>
            </a:ln>
          </p:spPr>
        </p:pic>
        <p:pic>
          <p:nvPicPr>
            <p:cNvPr id="8" name="Picture 7" descr="Image result for rbc rwanda">
              <a:extLst>
                <a:ext uri="{FF2B5EF4-FFF2-40B4-BE49-F238E27FC236}">
                  <a16:creationId xmlns:a16="http://schemas.microsoft.com/office/drawing/2014/main" id="{E0C9B2CB-0097-4B44-983E-BB4CA6CE3CE1}"/>
                </a:ext>
              </a:extLst>
            </p:cNvPr>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6652058" y="4354785"/>
              <a:ext cx="928318" cy="370744"/>
            </a:xfrm>
            <a:prstGeom prst="rect">
              <a:avLst/>
            </a:prstGeom>
            <a:noFill/>
            <a:ln>
              <a:noFill/>
            </a:ln>
          </p:spPr>
        </p:pic>
      </p:grpSp>
    </p:spTree>
    <p:custDataLst>
      <p:tags r:id="rId1"/>
    </p:custDataLst>
    <p:extLst>
      <p:ext uri="{BB962C8B-B14F-4D97-AF65-F5344CB8AC3E}">
        <p14:creationId xmlns:p14="http://schemas.microsoft.com/office/powerpoint/2010/main" val="4589577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Bulleted List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PPT Slide with Two Columns of Bullets</a:t>
            </a:r>
          </a:p>
        </p:txBody>
      </p:sp>
      <p:sp>
        <p:nvSpPr>
          <p:cNvPr id="3" name="Content Placeholder 2"/>
          <p:cNvSpPr>
            <a:spLocks noGrp="1"/>
          </p:cNvSpPr>
          <p:nvPr>
            <p:ph sz="half" idx="1" hasCustomPrompt="1"/>
          </p:nvPr>
        </p:nvSpPr>
        <p:spPr>
          <a:xfrm>
            <a:off x="628650" y="1825625"/>
            <a:ext cx="3749040" cy="4351338"/>
          </a:xfrm>
        </p:spPr>
        <p:txBody>
          <a:bodyPr/>
          <a:lstStyle>
            <a:lvl1pPr>
              <a:defRPr/>
            </a:lvl1pPr>
          </a:lstStyle>
          <a:p>
            <a:pPr lvl="0"/>
            <a:r>
              <a:rPr lang="en-US" dirty="0"/>
              <a:t>Bullet Points</a:t>
            </a:r>
          </a:p>
        </p:txBody>
      </p:sp>
      <p:sp>
        <p:nvSpPr>
          <p:cNvPr id="4" name="Content Placeholder 3"/>
          <p:cNvSpPr>
            <a:spLocks noGrp="1"/>
          </p:cNvSpPr>
          <p:nvPr>
            <p:ph sz="half" idx="2" hasCustomPrompt="1"/>
          </p:nvPr>
        </p:nvSpPr>
        <p:spPr>
          <a:xfrm>
            <a:off x="4766310" y="1825625"/>
            <a:ext cx="3749040" cy="4351338"/>
          </a:xfrm>
        </p:spPr>
        <p:txBody>
          <a:bodyPr/>
          <a:lstStyle>
            <a:lvl1pPr>
              <a:defRPr/>
            </a:lvl1pPr>
          </a:lstStyle>
          <a:p>
            <a:pPr lvl="0"/>
            <a:r>
              <a:rPr lang="en-US" dirty="0"/>
              <a:t>Bullet Points</a:t>
            </a:r>
          </a:p>
        </p:txBody>
      </p:sp>
      <p:sp>
        <p:nvSpPr>
          <p:cNvPr id="7" name="Slide Number Placeholder 6"/>
          <p:cNvSpPr>
            <a:spLocks noGrp="1"/>
          </p:cNvSpPr>
          <p:nvPr>
            <p:ph type="sldNum" sz="quarter" idx="12"/>
          </p:nvPr>
        </p:nvSpPr>
        <p:spPr/>
        <p:txBody>
          <a:bodyPr/>
          <a:lstStyle/>
          <a:p>
            <a:fld id="{AFB4637D-E648-4D47-95AC-4BFF987C325D}" type="slidenum">
              <a:rPr lang="en-US" smtClean="0"/>
              <a:t>‹#›</a:t>
            </a:fld>
            <a:endParaRPr lang="en-US"/>
          </a:p>
        </p:txBody>
      </p:sp>
      <p:cxnSp>
        <p:nvCxnSpPr>
          <p:cNvPr id="8" name="Straight Connector 7">
            <a:extLst>
              <a:ext uri="{FF2B5EF4-FFF2-40B4-BE49-F238E27FC236}">
                <a16:creationId xmlns:a16="http://schemas.microsoft.com/office/drawing/2014/main" id="{16F40D2F-8472-4CB4-86A9-EEC2FCE2C11B}"/>
              </a:ext>
            </a:extLst>
          </p:cNvPr>
          <p:cNvCxnSpPr/>
          <p:nvPr userDrawn="1"/>
        </p:nvCxnSpPr>
        <p:spPr>
          <a:xfrm>
            <a:off x="4572000" y="1825625"/>
            <a:ext cx="0" cy="4351338"/>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grpSp>
        <p:nvGrpSpPr>
          <p:cNvPr id="9" name="Group 8">
            <a:extLst>
              <a:ext uri="{FF2B5EF4-FFF2-40B4-BE49-F238E27FC236}">
                <a16:creationId xmlns:a16="http://schemas.microsoft.com/office/drawing/2014/main" id="{7B46A5C2-95E7-4ED7-87FD-96D711DE3E5B}"/>
              </a:ext>
            </a:extLst>
          </p:cNvPr>
          <p:cNvGrpSpPr/>
          <p:nvPr userDrawn="1"/>
        </p:nvGrpSpPr>
        <p:grpSpPr>
          <a:xfrm>
            <a:off x="7294872" y="566656"/>
            <a:ext cx="1505981" cy="461251"/>
            <a:chOff x="6652058" y="4309532"/>
            <a:chExt cx="1505981" cy="461251"/>
          </a:xfrm>
        </p:grpSpPr>
        <p:pic>
          <p:nvPicPr>
            <p:cNvPr id="10" name="Picture 9" descr="C:\Users\IT\AppData\Local\Microsoft\Windows\Temporary Internet Files\Content.MSO\D3C392B.tmp">
              <a:extLst>
                <a:ext uri="{FF2B5EF4-FFF2-40B4-BE49-F238E27FC236}">
                  <a16:creationId xmlns:a16="http://schemas.microsoft.com/office/drawing/2014/main" id="{E893CDB8-B34D-451D-AF44-D49A50B9D3CD}"/>
                </a:ext>
              </a:extLst>
            </p:cNvPr>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7706675" y="4309532"/>
              <a:ext cx="451364" cy="461251"/>
            </a:xfrm>
            <a:prstGeom prst="rect">
              <a:avLst/>
            </a:prstGeom>
            <a:noFill/>
            <a:ln>
              <a:noFill/>
            </a:ln>
          </p:spPr>
        </p:pic>
        <p:pic>
          <p:nvPicPr>
            <p:cNvPr id="11" name="Picture 10" descr="Image result for rbc rwanda">
              <a:extLst>
                <a:ext uri="{FF2B5EF4-FFF2-40B4-BE49-F238E27FC236}">
                  <a16:creationId xmlns:a16="http://schemas.microsoft.com/office/drawing/2014/main" id="{F9742164-276A-47B6-85EE-8A18C9C02197}"/>
                </a:ext>
              </a:extLst>
            </p:cNvPr>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6652058" y="4354785"/>
              <a:ext cx="928318" cy="370744"/>
            </a:xfrm>
            <a:prstGeom prst="rect">
              <a:avLst/>
            </a:prstGeom>
            <a:noFill/>
            <a:ln>
              <a:noFill/>
            </a:ln>
          </p:spPr>
        </p:pic>
      </p:grpSp>
    </p:spTree>
    <p:custDataLst>
      <p:tags r:id="rId1"/>
    </p:custDataLst>
    <p:extLst>
      <p:ext uri="{BB962C8B-B14F-4D97-AF65-F5344CB8AC3E}">
        <p14:creationId xmlns:p14="http://schemas.microsoft.com/office/powerpoint/2010/main" val="14983480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hoto and Bullet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PPT Slide with a Photo and Bulleted List</a:t>
            </a:r>
          </a:p>
        </p:txBody>
      </p:sp>
      <p:sp>
        <p:nvSpPr>
          <p:cNvPr id="4" name="Content Placeholder 3"/>
          <p:cNvSpPr>
            <a:spLocks noGrp="1"/>
          </p:cNvSpPr>
          <p:nvPr>
            <p:ph sz="half" idx="2" hasCustomPrompt="1"/>
          </p:nvPr>
        </p:nvSpPr>
        <p:spPr>
          <a:xfrm>
            <a:off x="4766310" y="1825625"/>
            <a:ext cx="3749040" cy="4351338"/>
          </a:xfrm>
        </p:spPr>
        <p:txBody>
          <a:bodyPr/>
          <a:lstStyle>
            <a:lvl1pPr>
              <a:defRPr/>
            </a:lvl1pPr>
          </a:lstStyle>
          <a:p>
            <a:pPr lvl="0"/>
            <a:r>
              <a:rPr lang="en-US" dirty="0"/>
              <a:t>Bullet Points</a:t>
            </a:r>
          </a:p>
        </p:txBody>
      </p:sp>
      <p:sp>
        <p:nvSpPr>
          <p:cNvPr id="7" name="Slide Number Placeholder 6"/>
          <p:cNvSpPr>
            <a:spLocks noGrp="1"/>
          </p:cNvSpPr>
          <p:nvPr>
            <p:ph type="sldNum" sz="quarter" idx="12"/>
          </p:nvPr>
        </p:nvSpPr>
        <p:spPr/>
        <p:txBody>
          <a:bodyPr/>
          <a:lstStyle/>
          <a:p>
            <a:fld id="{AFB4637D-E648-4D47-95AC-4BFF987C325D}" type="slidenum">
              <a:rPr lang="en-US" smtClean="0"/>
              <a:t>‹#›</a:t>
            </a:fld>
            <a:endParaRPr lang="en-US"/>
          </a:p>
        </p:txBody>
      </p:sp>
      <p:cxnSp>
        <p:nvCxnSpPr>
          <p:cNvPr id="8" name="Straight Connector 7">
            <a:extLst>
              <a:ext uri="{FF2B5EF4-FFF2-40B4-BE49-F238E27FC236}">
                <a16:creationId xmlns:a16="http://schemas.microsoft.com/office/drawing/2014/main" id="{16F40D2F-8472-4CB4-86A9-EEC2FCE2C11B}"/>
              </a:ext>
            </a:extLst>
          </p:cNvPr>
          <p:cNvCxnSpPr/>
          <p:nvPr userDrawn="1"/>
        </p:nvCxnSpPr>
        <p:spPr>
          <a:xfrm>
            <a:off x="4572000" y="1825625"/>
            <a:ext cx="0" cy="4351338"/>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6" name="Picture Placeholder 5">
            <a:extLst>
              <a:ext uri="{FF2B5EF4-FFF2-40B4-BE49-F238E27FC236}">
                <a16:creationId xmlns:a16="http://schemas.microsoft.com/office/drawing/2014/main" id="{60E5BCC9-E1AF-48AB-9C7C-0E51FB051B79}"/>
              </a:ext>
            </a:extLst>
          </p:cNvPr>
          <p:cNvSpPr>
            <a:spLocks noGrp="1"/>
          </p:cNvSpPr>
          <p:nvPr>
            <p:ph type="pic" sz="quarter" idx="13"/>
          </p:nvPr>
        </p:nvSpPr>
        <p:spPr>
          <a:xfrm>
            <a:off x="628650" y="1825624"/>
            <a:ext cx="3749675" cy="3971671"/>
          </a:xfrm>
        </p:spPr>
        <p:txBody>
          <a:bodyPr/>
          <a:lstStyle>
            <a:lvl1pPr marL="0" indent="0">
              <a:buNone/>
              <a:defRPr/>
            </a:lvl1pPr>
          </a:lstStyle>
          <a:p>
            <a:r>
              <a:rPr lang="en-US"/>
              <a:t>Click icon to add picture</a:t>
            </a:r>
            <a:endParaRPr lang="en-US" dirty="0"/>
          </a:p>
        </p:txBody>
      </p:sp>
      <p:sp>
        <p:nvSpPr>
          <p:cNvPr id="12" name="Text Placeholder 11">
            <a:extLst>
              <a:ext uri="{FF2B5EF4-FFF2-40B4-BE49-F238E27FC236}">
                <a16:creationId xmlns:a16="http://schemas.microsoft.com/office/drawing/2014/main" id="{D9BAE435-B4C5-4492-A5D7-C442FC8B4AF7}"/>
              </a:ext>
            </a:extLst>
          </p:cNvPr>
          <p:cNvSpPr>
            <a:spLocks noGrp="1"/>
          </p:cNvSpPr>
          <p:nvPr>
            <p:ph type="body" sz="quarter" idx="14" hasCustomPrompt="1"/>
          </p:nvPr>
        </p:nvSpPr>
        <p:spPr>
          <a:xfrm>
            <a:off x="628650" y="5888735"/>
            <a:ext cx="3760787" cy="288228"/>
          </a:xfrm>
        </p:spPr>
        <p:txBody>
          <a:bodyPr>
            <a:noAutofit/>
          </a:bodyPr>
          <a:lstStyle>
            <a:lvl1pPr marL="0" indent="0">
              <a:buNone/>
              <a:defRPr sz="1000"/>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dirty="0"/>
              <a:t>Photo: credit/photographer</a:t>
            </a:r>
          </a:p>
        </p:txBody>
      </p:sp>
    </p:spTree>
    <p:custDataLst>
      <p:tags r:id="rId1"/>
    </p:custDataLst>
    <p:extLst>
      <p:ext uri="{BB962C8B-B14F-4D97-AF65-F5344CB8AC3E}">
        <p14:creationId xmlns:p14="http://schemas.microsoft.com/office/powerpoint/2010/main" val="21338696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9841" y="365126"/>
            <a:ext cx="7886700" cy="1325563"/>
          </a:xfrm>
        </p:spPr>
        <p:txBody>
          <a:bodyPr/>
          <a:lstStyle>
            <a:lvl1pPr>
              <a:defRPr/>
            </a:lvl1pPr>
          </a:lstStyle>
          <a:p>
            <a:r>
              <a:rPr lang="en-US" dirty="0"/>
              <a:t>PPT Slide to Compare and Contrast</a:t>
            </a:r>
          </a:p>
        </p:txBody>
      </p:sp>
      <p:sp>
        <p:nvSpPr>
          <p:cNvPr id="3" name="Text Placeholder 2"/>
          <p:cNvSpPr>
            <a:spLocks noGrp="1"/>
          </p:cNvSpPr>
          <p:nvPr>
            <p:ph type="body" idx="1" hasCustomPrompt="1"/>
          </p:nvPr>
        </p:nvSpPr>
        <p:spPr>
          <a:xfrm>
            <a:off x="629842" y="1755647"/>
            <a:ext cx="3749040" cy="74942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Pro’s</a:t>
            </a:r>
          </a:p>
        </p:txBody>
      </p:sp>
      <p:sp>
        <p:nvSpPr>
          <p:cNvPr id="4" name="Content Placeholder 3"/>
          <p:cNvSpPr>
            <a:spLocks noGrp="1"/>
          </p:cNvSpPr>
          <p:nvPr>
            <p:ph sz="half" idx="2" hasCustomPrompt="1"/>
          </p:nvPr>
        </p:nvSpPr>
        <p:spPr>
          <a:xfrm>
            <a:off x="629842" y="2505075"/>
            <a:ext cx="3749040" cy="3684588"/>
          </a:xfrm>
        </p:spPr>
        <p:txBody>
          <a:bodyPr/>
          <a:lstStyle>
            <a:lvl1pPr>
              <a:defRPr/>
            </a:lvl1pPr>
          </a:lstStyle>
          <a:p>
            <a:pPr lvl="0"/>
            <a:r>
              <a:rPr lang="en-US" dirty="0"/>
              <a:t>Bullet Points</a:t>
            </a:r>
          </a:p>
        </p:txBody>
      </p:sp>
      <p:sp>
        <p:nvSpPr>
          <p:cNvPr id="5" name="Text Placeholder 4"/>
          <p:cNvSpPr>
            <a:spLocks noGrp="1"/>
          </p:cNvSpPr>
          <p:nvPr>
            <p:ph type="body" sz="quarter" idx="3" hasCustomPrompt="1"/>
          </p:nvPr>
        </p:nvSpPr>
        <p:spPr>
          <a:xfrm>
            <a:off x="4766310" y="1755647"/>
            <a:ext cx="3749040" cy="74942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Con’s</a:t>
            </a:r>
          </a:p>
        </p:txBody>
      </p:sp>
      <p:sp>
        <p:nvSpPr>
          <p:cNvPr id="6" name="Content Placeholder 5"/>
          <p:cNvSpPr>
            <a:spLocks noGrp="1"/>
          </p:cNvSpPr>
          <p:nvPr>
            <p:ph sz="quarter" idx="4" hasCustomPrompt="1"/>
          </p:nvPr>
        </p:nvSpPr>
        <p:spPr>
          <a:xfrm>
            <a:off x="4766310" y="2505075"/>
            <a:ext cx="3749040" cy="3684588"/>
          </a:xfrm>
        </p:spPr>
        <p:txBody>
          <a:bodyPr/>
          <a:lstStyle>
            <a:lvl1pPr>
              <a:defRPr/>
            </a:lvl1pPr>
          </a:lstStyle>
          <a:p>
            <a:pPr lvl="0"/>
            <a:r>
              <a:rPr lang="en-US" dirty="0"/>
              <a:t>Bullet Points</a:t>
            </a:r>
          </a:p>
        </p:txBody>
      </p:sp>
      <p:sp>
        <p:nvSpPr>
          <p:cNvPr id="9" name="Slide Number Placeholder 8"/>
          <p:cNvSpPr>
            <a:spLocks noGrp="1"/>
          </p:cNvSpPr>
          <p:nvPr>
            <p:ph type="sldNum" sz="quarter" idx="12"/>
          </p:nvPr>
        </p:nvSpPr>
        <p:spPr/>
        <p:txBody>
          <a:bodyPr/>
          <a:lstStyle/>
          <a:p>
            <a:fld id="{AFB4637D-E648-4D47-95AC-4BFF987C325D}" type="slidenum">
              <a:rPr lang="en-US" smtClean="0"/>
              <a:t>‹#›</a:t>
            </a:fld>
            <a:endParaRPr lang="en-US"/>
          </a:p>
        </p:txBody>
      </p:sp>
      <p:cxnSp>
        <p:nvCxnSpPr>
          <p:cNvPr id="12" name="Straight Connector 11">
            <a:extLst>
              <a:ext uri="{FF2B5EF4-FFF2-40B4-BE49-F238E27FC236}">
                <a16:creationId xmlns:a16="http://schemas.microsoft.com/office/drawing/2014/main" id="{A5FA42BD-C050-4A47-A483-5EDEFD0A7FEB}"/>
              </a:ext>
            </a:extLst>
          </p:cNvPr>
          <p:cNvCxnSpPr/>
          <p:nvPr userDrawn="1"/>
        </p:nvCxnSpPr>
        <p:spPr>
          <a:xfrm>
            <a:off x="4572000" y="1825625"/>
            <a:ext cx="0" cy="4351338"/>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25533446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Click to add title</a:t>
            </a:r>
          </a:p>
        </p:txBody>
      </p:sp>
      <p:sp>
        <p:nvSpPr>
          <p:cNvPr id="5" name="Slide Number Placeholder 4"/>
          <p:cNvSpPr>
            <a:spLocks noGrp="1"/>
          </p:cNvSpPr>
          <p:nvPr>
            <p:ph type="sldNum" sz="quarter" idx="12"/>
          </p:nvPr>
        </p:nvSpPr>
        <p:spPr/>
        <p:txBody>
          <a:bodyPr/>
          <a:lstStyle/>
          <a:p>
            <a:fld id="{AFB4637D-E648-4D47-95AC-4BFF987C325D}" type="slidenum">
              <a:rPr lang="en-US" smtClean="0"/>
              <a:t>‹#›</a:t>
            </a:fld>
            <a:endParaRPr lang="en-US"/>
          </a:p>
        </p:txBody>
      </p:sp>
    </p:spTree>
    <p:custDataLst>
      <p:tags r:id="rId1"/>
    </p:custDataLst>
    <p:extLst>
      <p:ext uri="{BB962C8B-B14F-4D97-AF65-F5344CB8AC3E}">
        <p14:creationId xmlns:p14="http://schemas.microsoft.com/office/powerpoint/2010/main" val="28280920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FB4637D-E648-4D47-95AC-4BFF987C325D}" type="slidenum">
              <a:rPr lang="en-US" smtClean="0"/>
              <a:t>‹#›</a:t>
            </a:fld>
            <a:endParaRPr lang="en-US"/>
          </a:p>
        </p:txBody>
      </p:sp>
      <p:cxnSp>
        <p:nvCxnSpPr>
          <p:cNvPr id="6" name="Straight Connector 5">
            <a:extLst>
              <a:ext uri="{FF2B5EF4-FFF2-40B4-BE49-F238E27FC236}">
                <a16:creationId xmlns:a16="http://schemas.microsoft.com/office/drawing/2014/main" id="{BD6A86A9-1181-4FB3-B2FE-4A179A9D30B0}"/>
              </a:ext>
            </a:extLst>
          </p:cNvPr>
          <p:cNvCxnSpPr>
            <a:cxnSpLocks/>
          </p:cNvCxnSpPr>
          <p:nvPr userDrawn="1"/>
        </p:nvCxnSpPr>
        <p:spPr>
          <a:xfrm>
            <a:off x="617220" y="6356350"/>
            <a:ext cx="7898130" cy="0"/>
          </a:xfrm>
          <a:prstGeom prst="line">
            <a:avLst/>
          </a:prstGeom>
          <a:ln>
            <a:solidFill>
              <a:srgbClr val="6C6463"/>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745C7A17-2D89-40D0-B2F2-AD52AFD0D71F}"/>
              </a:ext>
            </a:extLst>
          </p:cNvPr>
          <p:cNvSpPr txBox="1"/>
          <p:nvPr userDrawn="1"/>
        </p:nvSpPr>
        <p:spPr>
          <a:xfrm>
            <a:off x="628650" y="6397238"/>
            <a:ext cx="6803979" cy="276999"/>
          </a:xfrm>
          <a:prstGeom prst="rect">
            <a:avLst/>
          </a:prstGeom>
          <a:noFill/>
        </p:spPr>
        <p:txBody>
          <a:bodyPr wrap="square" rtlCol="0">
            <a:spAutoFit/>
          </a:bodyPr>
          <a:lstStyle/>
          <a:p>
            <a:r>
              <a:rPr lang="en-US" sz="1200" b="0" dirty="0">
                <a:solidFill>
                  <a:srgbClr val="BA0C2F"/>
                </a:solidFill>
                <a:latin typeface="Gill Sans MT" panose="020B0502020104020203" pitchFamily="34" charset="0"/>
              </a:rPr>
              <a:t>USAID GLOBAL HEALTH SUPPLY CHAIN PROGRAM</a:t>
            </a:r>
            <a:r>
              <a:rPr lang="en-US" sz="1200" b="0" dirty="0">
                <a:solidFill>
                  <a:srgbClr val="6C6463"/>
                </a:solidFill>
                <a:latin typeface="Gill Sans MT" panose="020B0502020104020203" pitchFamily="34" charset="0"/>
              </a:rPr>
              <a:t>-Procurement and Supply Management</a:t>
            </a:r>
          </a:p>
        </p:txBody>
      </p:sp>
    </p:spTree>
    <p:custDataLst>
      <p:tags r:id="rId1"/>
    </p:custDataLst>
    <p:extLst>
      <p:ext uri="{BB962C8B-B14F-4D97-AF65-F5344CB8AC3E}">
        <p14:creationId xmlns:p14="http://schemas.microsoft.com/office/powerpoint/2010/main" val="39424553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blank" preserve="1">
  <p:cSld name="End Slide">
    <p:spTree>
      <p:nvGrpSpPr>
        <p:cNvPr id="1" name=""/>
        <p:cNvGrpSpPr/>
        <p:nvPr/>
      </p:nvGrpSpPr>
      <p:grpSpPr>
        <a:xfrm>
          <a:off x="0" y="0"/>
          <a:ext cx="0" cy="0"/>
          <a:chOff x="0" y="0"/>
          <a:chExt cx="0" cy="0"/>
        </a:xfrm>
      </p:grpSpPr>
      <p:cxnSp>
        <p:nvCxnSpPr>
          <p:cNvPr id="14" name="Straight Connector 13">
            <a:extLst>
              <a:ext uri="{FF2B5EF4-FFF2-40B4-BE49-F238E27FC236}">
                <a16:creationId xmlns:a16="http://schemas.microsoft.com/office/drawing/2014/main" id="{A935AA17-AEC4-430C-B3A2-01E5BC48814A}"/>
              </a:ext>
            </a:extLst>
          </p:cNvPr>
          <p:cNvCxnSpPr>
            <a:cxnSpLocks/>
          </p:cNvCxnSpPr>
          <p:nvPr userDrawn="1"/>
        </p:nvCxnSpPr>
        <p:spPr>
          <a:xfrm>
            <a:off x="617220" y="6356350"/>
            <a:ext cx="7898130" cy="0"/>
          </a:xfrm>
          <a:prstGeom prst="line">
            <a:avLst/>
          </a:prstGeom>
          <a:ln>
            <a:solidFill>
              <a:srgbClr val="6C6463"/>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87D2DA29-1421-495F-9226-70524D62700D}"/>
              </a:ext>
            </a:extLst>
          </p:cNvPr>
          <p:cNvSpPr txBox="1"/>
          <p:nvPr userDrawn="1"/>
        </p:nvSpPr>
        <p:spPr>
          <a:xfrm>
            <a:off x="628650" y="6397238"/>
            <a:ext cx="6803979" cy="276999"/>
          </a:xfrm>
          <a:prstGeom prst="rect">
            <a:avLst/>
          </a:prstGeom>
          <a:noFill/>
        </p:spPr>
        <p:txBody>
          <a:bodyPr wrap="square" rtlCol="0">
            <a:spAutoFit/>
          </a:bodyPr>
          <a:lstStyle/>
          <a:p>
            <a:r>
              <a:rPr lang="en-US" sz="1200" b="0" dirty="0">
                <a:solidFill>
                  <a:srgbClr val="BA0C2F"/>
                </a:solidFill>
                <a:latin typeface="Gill Sans MT" panose="020B0502020104020203" pitchFamily="34" charset="0"/>
              </a:rPr>
              <a:t>USAID GLOBAL HEALTH SUPPLY CHAIN PROGRAM</a:t>
            </a:r>
            <a:r>
              <a:rPr lang="en-US" sz="1200" b="0" dirty="0">
                <a:solidFill>
                  <a:srgbClr val="6C6463"/>
                </a:solidFill>
                <a:latin typeface="Gill Sans MT" panose="020B0502020104020203" pitchFamily="34" charset="0"/>
              </a:rPr>
              <a:t>-Procurement and Supply Management</a:t>
            </a:r>
          </a:p>
        </p:txBody>
      </p:sp>
      <p:sp>
        <p:nvSpPr>
          <p:cNvPr id="8" name="Rectangle 7">
            <a:extLst>
              <a:ext uri="{FF2B5EF4-FFF2-40B4-BE49-F238E27FC236}">
                <a16:creationId xmlns:a16="http://schemas.microsoft.com/office/drawing/2014/main" id="{E2F73F4C-1500-458D-BE89-6E535BEB3B23}"/>
              </a:ext>
            </a:extLst>
          </p:cNvPr>
          <p:cNvSpPr/>
          <p:nvPr userDrawn="1"/>
        </p:nvSpPr>
        <p:spPr>
          <a:xfrm>
            <a:off x="198159" y="224018"/>
            <a:ext cx="150010" cy="641570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2C5A0F47-39AB-4744-9A17-EE20D1C68ACC}"/>
              </a:ext>
            </a:extLst>
          </p:cNvPr>
          <p:cNvSpPr txBox="1"/>
          <p:nvPr userDrawn="1"/>
        </p:nvSpPr>
        <p:spPr>
          <a:xfrm>
            <a:off x="628650" y="3935025"/>
            <a:ext cx="7898130" cy="2462213"/>
          </a:xfrm>
          <a:prstGeom prst="rect">
            <a:avLst/>
          </a:prstGeom>
          <a:noFill/>
        </p:spPr>
        <p:txBody>
          <a:bodyPr wrap="square" rtlCol="0">
            <a:spAutoFit/>
          </a:bodyPr>
          <a:lstStyle/>
          <a:p>
            <a:r>
              <a:rPr lang="en-US" sz="1400" dirty="0">
                <a:solidFill>
                  <a:srgbClr val="6C6463"/>
                </a:solidFill>
                <a:latin typeface="Gill Sans MT" panose="020B0502020104020203" pitchFamily="34" charset="0"/>
              </a:rPr>
              <a:t>The USAID Global Health Supply Chain Program-Procurement and Supply Management (GHSC-PSM) project is funded under USAID Contract No. AID-OAA-I-15-0004.  GHSC-PSM connects technical solutions and proven commercial processes to promote efficient and cost-effective health supply chains worldwide. Our goal is to ensure uninterrupted supplies of health commodities to save lives and create a healthier future for all. The project purchases and delivers health commodities, offers comprehensive technical assistance to strengthen national supply chain systems, and provides global supply chain leadership. For more information, visit </a:t>
            </a:r>
            <a:r>
              <a:rPr lang="en-US" sz="1400" dirty="0">
                <a:solidFill>
                  <a:srgbClr val="6C6463"/>
                </a:solidFill>
                <a:latin typeface="Gill Sans MT" panose="020B0502020104020203" pitchFamily="34" charset="0"/>
                <a:hlinkClick r:id="rId3"/>
              </a:rPr>
              <a:t>ghsupplychain.org</a:t>
            </a:r>
            <a:r>
              <a:rPr lang="en-US" sz="1400" dirty="0">
                <a:solidFill>
                  <a:srgbClr val="6C6463"/>
                </a:solidFill>
                <a:latin typeface="Gill Sans MT" panose="020B0502020104020203" pitchFamily="34" charset="0"/>
              </a:rPr>
              <a:t>.</a:t>
            </a:r>
          </a:p>
          <a:p>
            <a:endParaRPr lang="en-US" sz="1400" dirty="0">
              <a:solidFill>
                <a:srgbClr val="6C6463"/>
              </a:solidFill>
              <a:latin typeface="Gill Sans MT" panose="020B0502020104020203" pitchFamily="34" charset="0"/>
            </a:endParaRPr>
          </a:p>
          <a:p>
            <a:r>
              <a:rPr lang="en-US" sz="1400" dirty="0">
                <a:solidFill>
                  <a:srgbClr val="6C6463"/>
                </a:solidFill>
                <a:latin typeface="Gill Sans MT" panose="020B0502020104020203" pitchFamily="34" charset="0"/>
              </a:rPr>
              <a:t>The views expressed in this presentation do not necessarily reflect the views of USAID or the U.S. government.</a:t>
            </a:r>
          </a:p>
          <a:p>
            <a:r>
              <a:rPr lang="en-US" sz="1400" dirty="0">
                <a:solidFill>
                  <a:srgbClr val="6C6463"/>
                </a:solidFill>
                <a:latin typeface="Gill Sans MT" panose="020B0502020104020203" pitchFamily="34" charset="0"/>
              </a:rPr>
              <a:t> </a:t>
            </a:r>
          </a:p>
        </p:txBody>
      </p:sp>
      <p:grpSp>
        <p:nvGrpSpPr>
          <p:cNvPr id="6" name="Group 5">
            <a:extLst>
              <a:ext uri="{FF2B5EF4-FFF2-40B4-BE49-F238E27FC236}">
                <a16:creationId xmlns:a16="http://schemas.microsoft.com/office/drawing/2014/main" id="{CDBE02A5-FC85-43FB-B63B-72CEEC658C8B}"/>
              </a:ext>
            </a:extLst>
          </p:cNvPr>
          <p:cNvGrpSpPr/>
          <p:nvPr userDrawn="1"/>
        </p:nvGrpSpPr>
        <p:grpSpPr>
          <a:xfrm>
            <a:off x="7073478" y="697461"/>
            <a:ext cx="1505981" cy="461251"/>
            <a:chOff x="6652058" y="4309532"/>
            <a:chExt cx="1505981" cy="461251"/>
          </a:xfrm>
        </p:grpSpPr>
        <p:pic>
          <p:nvPicPr>
            <p:cNvPr id="7" name="Picture 6" descr="C:\Users\IT\AppData\Local\Microsoft\Windows\Temporary Internet Files\Content.MSO\D3C392B.tmp">
              <a:extLst>
                <a:ext uri="{FF2B5EF4-FFF2-40B4-BE49-F238E27FC236}">
                  <a16:creationId xmlns:a16="http://schemas.microsoft.com/office/drawing/2014/main" id="{85B03FFE-A390-460F-B24A-52A9E3C53F96}"/>
                </a:ext>
              </a:extLst>
            </p:cNvPr>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7706675" y="4309532"/>
              <a:ext cx="451364" cy="461251"/>
            </a:xfrm>
            <a:prstGeom prst="rect">
              <a:avLst/>
            </a:prstGeom>
            <a:noFill/>
            <a:ln>
              <a:noFill/>
            </a:ln>
          </p:spPr>
        </p:pic>
        <p:pic>
          <p:nvPicPr>
            <p:cNvPr id="10" name="Picture 9" descr="Image result for rbc rwanda">
              <a:extLst>
                <a:ext uri="{FF2B5EF4-FFF2-40B4-BE49-F238E27FC236}">
                  <a16:creationId xmlns:a16="http://schemas.microsoft.com/office/drawing/2014/main" id="{2D628E20-3B65-4416-90BC-5F43642905F7}"/>
                </a:ext>
              </a:extLst>
            </p:cNvPr>
            <p:cNvPicPr/>
            <p:nvPr/>
          </p:nvPicPr>
          <p:blipFill>
            <a:blip r:embed="rId5" cstate="hqprint">
              <a:extLst>
                <a:ext uri="{28A0092B-C50C-407E-A947-70E740481C1C}">
                  <a14:useLocalDpi xmlns:a14="http://schemas.microsoft.com/office/drawing/2010/main" val="0"/>
                </a:ext>
              </a:extLst>
            </a:blip>
            <a:srcRect/>
            <a:stretch>
              <a:fillRect/>
            </a:stretch>
          </p:blipFill>
          <p:spPr bwMode="auto">
            <a:xfrm>
              <a:off x="6652058" y="4354785"/>
              <a:ext cx="928318" cy="370744"/>
            </a:xfrm>
            <a:prstGeom prst="rect">
              <a:avLst/>
            </a:prstGeom>
            <a:noFill/>
            <a:ln>
              <a:noFill/>
            </a:ln>
          </p:spPr>
        </p:pic>
      </p:grpSp>
    </p:spTree>
    <p:custDataLst>
      <p:tags r:id="rId1"/>
    </p:custDataLst>
    <p:extLst>
      <p:ext uri="{BB962C8B-B14F-4D97-AF65-F5344CB8AC3E}">
        <p14:creationId xmlns:p14="http://schemas.microsoft.com/office/powerpoint/2010/main" val="19385195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Shipping Image">
    <p:spTree>
      <p:nvGrpSpPr>
        <p:cNvPr id="1" name=""/>
        <p:cNvGrpSpPr/>
        <p:nvPr/>
      </p:nvGrpSpPr>
      <p:grpSpPr>
        <a:xfrm>
          <a:off x="0" y="0"/>
          <a:ext cx="0" cy="0"/>
          <a:chOff x="0" y="0"/>
          <a:chExt cx="0" cy="0"/>
        </a:xfrm>
      </p:grpSpPr>
      <p:pic>
        <p:nvPicPr>
          <p:cNvPr id="17" name="Picture 16" descr="A picture containing text&#10;&#10;Description automatically generated">
            <a:extLst>
              <a:ext uri="{FF2B5EF4-FFF2-40B4-BE49-F238E27FC236}">
                <a16:creationId xmlns:a16="http://schemas.microsoft.com/office/drawing/2014/main" id="{E020082C-8BA2-4A93-AB5B-D23224A40FA4}"/>
              </a:ext>
            </a:extLst>
          </p:cNvPr>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73331" y="839585"/>
            <a:ext cx="8092716" cy="4995159"/>
          </a:xfrm>
          <a:prstGeom prst="rect">
            <a:avLst/>
          </a:prstGeom>
          <a:noFill/>
          <a:ln>
            <a:noFill/>
          </a:ln>
        </p:spPr>
      </p:pic>
      <p:sp>
        <p:nvSpPr>
          <p:cNvPr id="10" name="Rectangle 9">
            <a:extLst>
              <a:ext uri="{FF2B5EF4-FFF2-40B4-BE49-F238E27FC236}">
                <a16:creationId xmlns:a16="http://schemas.microsoft.com/office/drawing/2014/main" id="{99EBD0C9-06A3-4940-BD06-2335E8702E32}"/>
              </a:ext>
            </a:extLst>
          </p:cNvPr>
          <p:cNvSpPr/>
          <p:nvPr userDrawn="1"/>
        </p:nvSpPr>
        <p:spPr>
          <a:xfrm>
            <a:off x="198159" y="224018"/>
            <a:ext cx="150010" cy="641570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6C3964D-A2DB-4719-91DE-E000BDEA4A50}"/>
              </a:ext>
            </a:extLst>
          </p:cNvPr>
          <p:cNvSpPr/>
          <p:nvPr userDrawn="1"/>
        </p:nvSpPr>
        <p:spPr>
          <a:xfrm>
            <a:off x="476332" y="210763"/>
            <a:ext cx="6443344" cy="523220"/>
          </a:xfrm>
          <a:prstGeom prst="rect">
            <a:avLst/>
          </a:prstGeom>
        </p:spPr>
        <p:txBody>
          <a:bodyPr wrap="square">
            <a:spAutoFit/>
          </a:bodyPr>
          <a:lstStyle/>
          <a:p>
            <a:pPr defTabSz="914400"/>
            <a:r>
              <a:rPr lang="en-US" sz="1400" b="0" dirty="0">
                <a:solidFill>
                  <a:srgbClr val="BA0C2F"/>
                </a:solidFill>
                <a:latin typeface="Gill Sans MT"/>
              </a:rPr>
              <a:t>USAID GLOBAL HEALTH SUPPLY CHAIN PROGRAM</a:t>
            </a:r>
          </a:p>
          <a:p>
            <a:pPr defTabSz="914400">
              <a:defRPr/>
            </a:pPr>
            <a:r>
              <a:rPr lang="en-US" sz="1400" dirty="0">
                <a:solidFill>
                  <a:srgbClr val="6C6463"/>
                </a:solidFill>
                <a:latin typeface="Gill Sans MT"/>
              </a:rPr>
              <a:t>Procurement and Supply Management</a:t>
            </a:r>
          </a:p>
        </p:txBody>
      </p:sp>
      <p:pic>
        <p:nvPicPr>
          <p:cNvPr id="27" name="Picture 26">
            <a:extLst>
              <a:ext uri="{FF2B5EF4-FFF2-40B4-BE49-F238E27FC236}">
                <a16:creationId xmlns:a16="http://schemas.microsoft.com/office/drawing/2014/main" id="{2DBFB556-7B57-4C6E-BA6B-44B1EB94FC99}"/>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93852" y="5941092"/>
            <a:ext cx="2204724" cy="661417"/>
          </a:xfrm>
          <a:prstGeom prst="rect">
            <a:avLst/>
          </a:prstGeom>
        </p:spPr>
      </p:pic>
      <p:grpSp>
        <p:nvGrpSpPr>
          <p:cNvPr id="5" name="Group 4">
            <a:extLst>
              <a:ext uri="{FF2B5EF4-FFF2-40B4-BE49-F238E27FC236}">
                <a16:creationId xmlns:a16="http://schemas.microsoft.com/office/drawing/2014/main" id="{61005BF1-D5FA-4A56-8449-E4586538D854}"/>
              </a:ext>
            </a:extLst>
          </p:cNvPr>
          <p:cNvGrpSpPr/>
          <p:nvPr userDrawn="1"/>
        </p:nvGrpSpPr>
        <p:grpSpPr>
          <a:xfrm>
            <a:off x="3713987" y="2552007"/>
            <a:ext cx="5052060" cy="1868114"/>
            <a:chOff x="3744080" y="757792"/>
            <a:chExt cx="5052060" cy="2851372"/>
          </a:xfrm>
        </p:grpSpPr>
        <p:sp>
          <p:nvSpPr>
            <p:cNvPr id="13" name="Rectangle 12">
              <a:extLst>
                <a:ext uri="{FF2B5EF4-FFF2-40B4-BE49-F238E27FC236}">
                  <a16:creationId xmlns:a16="http://schemas.microsoft.com/office/drawing/2014/main" id="{CE668E9F-9816-49AC-B422-A700E7785F18}"/>
                </a:ext>
              </a:extLst>
            </p:cNvPr>
            <p:cNvSpPr/>
            <p:nvPr userDrawn="1"/>
          </p:nvSpPr>
          <p:spPr>
            <a:xfrm>
              <a:off x="3744080" y="757792"/>
              <a:ext cx="5052060" cy="2851372"/>
            </a:xfrm>
            <a:prstGeom prst="rect">
              <a:avLst/>
            </a:prstGeom>
            <a:solidFill>
              <a:schemeClr val="accent4">
                <a:lumMod val="20000"/>
                <a:lumOff val="80000"/>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defTabSz="914400" rtl="0" eaLnBrk="1" latinLnBrk="0" hangingPunct="1">
                <a:lnSpc>
                  <a:spcPct val="90000"/>
                </a:lnSpc>
                <a:spcBef>
                  <a:spcPct val="0"/>
                </a:spcBef>
                <a:buNone/>
              </a:pPr>
              <a:endParaRPr lang="en-US" sz="3200" kern="1200" dirty="0">
                <a:solidFill>
                  <a:srgbClr val="BA0C2F"/>
                </a:solidFill>
                <a:latin typeface="Gill Sans MT" panose="020B0502020104020203" pitchFamily="34" charset="0"/>
                <a:ea typeface="+mj-ea"/>
                <a:cs typeface="+mj-cs"/>
              </a:endParaRPr>
            </a:p>
          </p:txBody>
        </p:sp>
        <p:cxnSp>
          <p:nvCxnSpPr>
            <p:cNvPr id="14" name="Straight Connector 13">
              <a:extLst>
                <a:ext uri="{FF2B5EF4-FFF2-40B4-BE49-F238E27FC236}">
                  <a16:creationId xmlns:a16="http://schemas.microsoft.com/office/drawing/2014/main" id="{948FEB67-934F-4967-91DF-26ED96973880}"/>
                </a:ext>
              </a:extLst>
            </p:cNvPr>
            <p:cNvCxnSpPr>
              <a:cxnSpLocks/>
            </p:cNvCxnSpPr>
            <p:nvPr userDrawn="1"/>
          </p:nvCxnSpPr>
          <p:spPr>
            <a:xfrm>
              <a:off x="3864864" y="2878911"/>
              <a:ext cx="4810492" cy="0"/>
            </a:xfrm>
            <a:prstGeom prst="line">
              <a:avLst/>
            </a:prstGeom>
            <a:ln>
              <a:solidFill>
                <a:srgbClr val="6C6463"/>
              </a:solidFill>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352A738A-2D92-4DAA-819A-FFEBA191EA09}"/>
              </a:ext>
            </a:extLst>
          </p:cNvPr>
          <p:cNvGrpSpPr/>
          <p:nvPr userDrawn="1"/>
        </p:nvGrpSpPr>
        <p:grpSpPr>
          <a:xfrm>
            <a:off x="7260066" y="271986"/>
            <a:ext cx="1505981" cy="461251"/>
            <a:chOff x="6652058" y="4309532"/>
            <a:chExt cx="1505981" cy="461251"/>
          </a:xfrm>
        </p:grpSpPr>
        <p:pic>
          <p:nvPicPr>
            <p:cNvPr id="20" name="Picture 19" descr="C:\Users\IT\AppData\Local\Microsoft\Windows\Temporary Internet Files\Content.MSO\D3C392B.tmp">
              <a:extLst>
                <a:ext uri="{FF2B5EF4-FFF2-40B4-BE49-F238E27FC236}">
                  <a16:creationId xmlns:a16="http://schemas.microsoft.com/office/drawing/2014/main" id="{D07EE42A-96D0-4C68-941F-7A09066F9212}"/>
                </a:ext>
              </a:extLst>
            </p:cNvPr>
            <p:cNvPicPr/>
            <p:nvPr/>
          </p:nvPicPr>
          <p:blipFill>
            <a:blip r:embed="rId5" cstate="hqprint">
              <a:extLst>
                <a:ext uri="{28A0092B-C50C-407E-A947-70E740481C1C}">
                  <a14:useLocalDpi xmlns:a14="http://schemas.microsoft.com/office/drawing/2010/main" val="0"/>
                </a:ext>
              </a:extLst>
            </a:blip>
            <a:srcRect/>
            <a:stretch>
              <a:fillRect/>
            </a:stretch>
          </p:blipFill>
          <p:spPr bwMode="auto">
            <a:xfrm>
              <a:off x="7706675" y="4309532"/>
              <a:ext cx="451364" cy="461251"/>
            </a:xfrm>
            <a:prstGeom prst="rect">
              <a:avLst/>
            </a:prstGeom>
            <a:noFill/>
            <a:ln>
              <a:noFill/>
            </a:ln>
          </p:spPr>
        </p:pic>
        <p:pic>
          <p:nvPicPr>
            <p:cNvPr id="21" name="Picture 20" descr="Image result for rbc rwanda">
              <a:extLst>
                <a:ext uri="{FF2B5EF4-FFF2-40B4-BE49-F238E27FC236}">
                  <a16:creationId xmlns:a16="http://schemas.microsoft.com/office/drawing/2014/main" id="{B716A67C-0DCB-49E5-8849-EC3879855AB4}"/>
                </a:ext>
              </a:extLst>
            </p:cNvPr>
            <p:cNvPicPr/>
            <p:nvPr/>
          </p:nvPicPr>
          <p:blipFill>
            <a:blip r:embed="rId6" cstate="hqprint">
              <a:extLst>
                <a:ext uri="{28A0092B-C50C-407E-A947-70E740481C1C}">
                  <a14:useLocalDpi xmlns:a14="http://schemas.microsoft.com/office/drawing/2010/main" val="0"/>
                </a:ext>
              </a:extLst>
            </a:blip>
            <a:srcRect/>
            <a:stretch>
              <a:fillRect/>
            </a:stretch>
          </p:blipFill>
          <p:spPr bwMode="auto">
            <a:xfrm>
              <a:off x="6652058" y="4354785"/>
              <a:ext cx="928318" cy="370744"/>
            </a:xfrm>
            <a:prstGeom prst="rect">
              <a:avLst/>
            </a:prstGeom>
            <a:noFill/>
            <a:ln>
              <a:noFill/>
            </a:ln>
          </p:spPr>
        </p:pic>
      </p:grpSp>
    </p:spTree>
    <p:custDataLst>
      <p:tags r:id="rId1"/>
    </p:custDataLst>
    <p:extLst>
      <p:ext uri="{BB962C8B-B14F-4D97-AF65-F5344CB8AC3E}">
        <p14:creationId xmlns:p14="http://schemas.microsoft.com/office/powerpoint/2010/main" val="40261137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Beneficiary Image">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4A703F9E-1C5B-4EFE-A6C1-E20C0C1F86A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85216" y="801055"/>
            <a:ext cx="8266176" cy="4897709"/>
          </a:xfrm>
          <a:prstGeom prst="rect">
            <a:avLst/>
          </a:prstGeom>
        </p:spPr>
      </p:pic>
      <p:sp>
        <p:nvSpPr>
          <p:cNvPr id="16" name="Rectangle 15">
            <a:extLst>
              <a:ext uri="{FF2B5EF4-FFF2-40B4-BE49-F238E27FC236}">
                <a16:creationId xmlns:a16="http://schemas.microsoft.com/office/drawing/2014/main" id="{F448B12E-B589-40E8-AC8A-DFEA882F5E66}"/>
              </a:ext>
            </a:extLst>
          </p:cNvPr>
          <p:cNvSpPr/>
          <p:nvPr userDrawn="1"/>
        </p:nvSpPr>
        <p:spPr>
          <a:xfrm>
            <a:off x="3602736" y="981456"/>
            <a:ext cx="5052060" cy="2420342"/>
          </a:xfrm>
          <a:prstGeom prst="rect">
            <a:avLst/>
          </a:prstGeom>
          <a:solidFill>
            <a:srgbClr val="FFFFFF">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3712461" y="1115695"/>
            <a:ext cx="4810493" cy="1500327"/>
          </a:xfrm>
        </p:spPr>
        <p:txBody>
          <a:bodyPr anchor="b">
            <a:normAutofit/>
          </a:bodyPr>
          <a:lstStyle>
            <a:lvl1pPr algn="l">
              <a:defRPr sz="3200"/>
            </a:lvl1pPr>
          </a:lstStyle>
          <a:p>
            <a:r>
              <a:rPr lang="en-US" dirty="0"/>
              <a:t>Click to insert title</a:t>
            </a:r>
          </a:p>
        </p:txBody>
      </p:sp>
      <p:sp>
        <p:nvSpPr>
          <p:cNvPr id="3" name="Subtitle 2"/>
          <p:cNvSpPr>
            <a:spLocks noGrp="1"/>
          </p:cNvSpPr>
          <p:nvPr>
            <p:ph type="subTitle" idx="1" hasCustomPrompt="1"/>
          </p:nvPr>
        </p:nvSpPr>
        <p:spPr>
          <a:xfrm>
            <a:off x="3712461" y="2843558"/>
            <a:ext cx="4810493" cy="416048"/>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insert date and/or author</a:t>
            </a:r>
          </a:p>
        </p:txBody>
      </p:sp>
      <p:sp>
        <p:nvSpPr>
          <p:cNvPr id="10" name="Rectangle 9">
            <a:extLst>
              <a:ext uri="{FF2B5EF4-FFF2-40B4-BE49-F238E27FC236}">
                <a16:creationId xmlns:a16="http://schemas.microsoft.com/office/drawing/2014/main" id="{99EBD0C9-06A3-4940-BD06-2335E8702E32}"/>
              </a:ext>
            </a:extLst>
          </p:cNvPr>
          <p:cNvSpPr/>
          <p:nvPr userDrawn="1"/>
        </p:nvSpPr>
        <p:spPr>
          <a:xfrm>
            <a:off x="198159" y="224018"/>
            <a:ext cx="150010" cy="641570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6C3964D-A2DB-4719-91DE-E000BDEA4A50}"/>
              </a:ext>
            </a:extLst>
          </p:cNvPr>
          <p:cNvSpPr/>
          <p:nvPr userDrawn="1"/>
        </p:nvSpPr>
        <p:spPr>
          <a:xfrm>
            <a:off x="476332" y="210763"/>
            <a:ext cx="6443344" cy="523220"/>
          </a:xfrm>
          <a:prstGeom prst="rect">
            <a:avLst/>
          </a:prstGeom>
        </p:spPr>
        <p:txBody>
          <a:bodyPr wrap="square">
            <a:spAutoFit/>
          </a:bodyPr>
          <a:lstStyle/>
          <a:p>
            <a:pPr defTabSz="914400"/>
            <a:r>
              <a:rPr lang="en-US" sz="1400" b="0" dirty="0">
                <a:solidFill>
                  <a:srgbClr val="BA0C2F"/>
                </a:solidFill>
                <a:latin typeface="Gill Sans MT"/>
              </a:rPr>
              <a:t>USAID GLOBAL HEALTH SUPPLY CHAIN PROGRAM</a:t>
            </a:r>
          </a:p>
          <a:p>
            <a:pPr defTabSz="914400">
              <a:defRPr/>
            </a:pPr>
            <a:r>
              <a:rPr lang="en-US" sz="1400" dirty="0">
                <a:solidFill>
                  <a:srgbClr val="6C6463"/>
                </a:solidFill>
                <a:latin typeface="Gill Sans MT"/>
              </a:rPr>
              <a:t>Procurement and Supply Management</a:t>
            </a:r>
          </a:p>
        </p:txBody>
      </p:sp>
      <p:cxnSp>
        <p:nvCxnSpPr>
          <p:cNvPr id="19" name="Straight Connector 18">
            <a:extLst>
              <a:ext uri="{FF2B5EF4-FFF2-40B4-BE49-F238E27FC236}">
                <a16:creationId xmlns:a16="http://schemas.microsoft.com/office/drawing/2014/main" id="{7CEA5C25-D68E-425A-B38A-82D17C052653}"/>
              </a:ext>
            </a:extLst>
          </p:cNvPr>
          <p:cNvCxnSpPr>
            <a:cxnSpLocks/>
          </p:cNvCxnSpPr>
          <p:nvPr userDrawn="1"/>
        </p:nvCxnSpPr>
        <p:spPr>
          <a:xfrm>
            <a:off x="3712464" y="2726511"/>
            <a:ext cx="4810492" cy="0"/>
          </a:xfrm>
          <a:prstGeom prst="line">
            <a:avLst/>
          </a:prstGeom>
          <a:ln>
            <a:solidFill>
              <a:srgbClr val="6C6463"/>
            </a:solidFill>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CF492CBB-B18E-4B1A-A42B-25D82F3E3C3E}"/>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896867" y="5902991"/>
            <a:ext cx="2029972" cy="737618"/>
          </a:xfrm>
          <a:prstGeom prst="rect">
            <a:avLst/>
          </a:prstGeom>
        </p:spPr>
      </p:pic>
      <p:pic>
        <p:nvPicPr>
          <p:cNvPr id="13" name="Picture 12">
            <a:extLst>
              <a:ext uri="{FF2B5EF4-FFF2-40B4-BE49-F238E27FC236}">
                <a16:creationId xmlns:a16="http://schemas.microsoft.com/office/drawing/2014/main" id="{2411066C-0BD6-4E92-9675-B87C778E3D67}"/>
              </a:ext>
            </a:extLst>
          </p:cNvPr>
          <p:cNvPicPr>
            <a:picLocks noChangeAspect="1"/>
          </p:cNvPicPr>
          <p:nvPr userDrawn="1"/>
        </p:nvPicPr>
        <p:blipFill>
          <a:blip r:embed="rId5">
            <a:extLst>
              <a:ext uri="{28A0092B-C50C-407E-A947-70E740481C1C}">
                <a14:useLocalDpi xmlns:a14="http://schemas.microsoft.com/office/drawing/2010/main" val="0"/>
              </a:ext>
            </a:extLst>
          </a:blip>
          <a:srcRect/>
          <a:stretch/>
        </p:blipFill>
        <p:spPr>
          <a:xfrm>
            <a:off x="6659370" y="5876544"/>
            <a:ext cx="2392628" cy="886159"/>
          </a:xfrm>
          <a:prstGeom prst="rect">
            <a:avLst/>
          </a:prstGeom>
        </p:spPr>
      </p:pic>
      <p:pic>
        <p:nvPicPr>
          <p:cNvPr id="14" name="Picture 13">
            <a:extLst>
              <a:ext uri="{FF2B5EF4-FFF2-40B4-BE49-F238E27FC236}">
                <a16:creationId xmlns:a16="http://schemas.microsoft.com/office/drawing/2014/main" id="{1EC5CD90-F1A5-4959-AB4F-2ABE02734258}"/>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93852" y="5941092"/>
            <a:ext cx="2204724" cy="661417"/>
          </a:xfrm>
          <a:prstGeom prst="rect">
            <a:avLst/>
          </a:prstGeom>
        </p:spPr>
      </p:pic>
    </p:spTree>
    <p:custDataLst>
      <p:tags r:id="rId1"/>
    </p:custDataLst>
    <p:extLst>
      <p:ext uri="{BB962C8B-B14F-4D97-AF65-F5344CB8AC3E}">
        <p14:creationId xmlns:p14="http://schemas.microsoft.com/office/powerpoint/2010/main" val="31029873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Pharmacist Image">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4A703F9E-1C5B-4EFE-A6C1-E20C0C1F86A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86065" y="801055"/>
            <a:ext cx="8264478" cy="4897709"/>
          </a:xfrm>
          <a:prstGeom prst="rect">
            <a:avLst/>
          </a:prstGeom>
        </p:spPr>
      </p:pic>
      <p:sp>
        <p:nvSpPr>
          <p:cNvPr id="16" name="Rectangle 15">
            <a:extLst>
              <a:ext uri="{FF2B5EF4-FFF2-40B4-BE49-F238E27FC236}">
                <a16:creationId xmlns:a16="http://schemas.microsoft.com/office/drawing/2014/main" id="{F448B12E-B589-40E8-AC8A-DFEA882F5E66}"/>
              </a:ext>
            </a:extLst>
          </p:cNvPr>
          <p:cNvSpPr/>
          <p:nvPr userDrawn="1"/>
        </p:nvSpPr>
        <p:spPr>
          <a:xfrm>
            <a:off x="731520" y="3121152"/>
            <a:ext cx="5052060" cy="2420342"/>
          </a:xfrm>
          <a:prstGeom prst="rect">
            <a:avLst/>
          </a:prstGeom>
          <a:solidFill>
            <a:srgbClr val="FFFFFF">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841245" y="3255391"/>
            <a:ext cx="4810493" cy="1500327"/>
          </a:xfrm>
        </p:spPr>
        <p:txBody>
          <a:bodyPr anchor="b">
            <a:normAutofit/>
          </a:bodyPr>
          <a:lstStyle>
            <a:lvl1pPr algn="l">
              <a:defRPr sz="3200"/>
            </a:lvl1pPr>
          </a:lstStyle>
          <a:p>
            <a:r>
              <a:rPr lang="en-US" dirty="0"/>
              <a:t>Click to insert title</a:t>
            </a:r>
          </a:p>
        </p:txBody>
      </p:sp>
      <p:sp>
        <p:nvSpPr>
          <p:cNvPr id="3" name="Subtitle 2"/>
          <p:cNvSpPr>
            <a:spLocks noGrp="1"/>
          </p:cNvSpPr>
          <p:nvPr>
            <p:ph type="subTitle" idx="1" hasCustomPrompt="1"/>
          </p:nvPr>
        </p:nvSpPr>
        <p:spPr>
          <a:xfrm>
            <a:off x="841245" y="4983254"/>
            <a:ext cx="4810493" cy="416048"/>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insert date and/or author</a:t>
            </a:r>
          </a:p>
        </p:txBody>
      </p:sp>
      <p:sp>
        <p:nvSpPr>
          <p:cNvPr id="10" name="Rectangle 9">
            <a:extLst>
              <a:ext uri="{FF2B5EF4-FFF2-40B4-BE49-F238E27FC236}">
                <a16:creationId xmlns:a16="http://schemas.microsoft.com/office/drawing/2014/main" id="{99EBD0C9-06A3-4940-BD06-2335E8702E32}"/>
              </a:ext>
            </a:extLst>
          </p:cNvPr>
          <p:cNvSpPr/>
          <p:nvPr userDrawn="1"/>
        </p:nvSpPr>
        <p:spPr>
          <a:xfrm>
            <a:off x="198159" y="224018"/>
            <a:ext cx="150010" cy="641570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6C3964D-A2DB-4719-91DE-E000BDEA4A50}"/>
              </a:ext>
            </a:extLst>
          </p:cNvPr>
          <p:cNvSpPr/>
          <p:nvPr userDrawn="1"/>
        </p:nvSpPr>
        <p:spPr>
          <a:xfrm>
            <a:off x="476332" y="210763"/>
            <a:ext cx="6443344" cy="523220"/>
          </a:xfrm>
          <a:prstGeom prst="rect">
            <a:avLst/>
          </a:prstGeom>
        </p:spPr>
        <p:txBody>
          <a:bodyPr wrap="square">
            <a:spAutoFit/>
          </a:bodyPr>
          <a:lstStyle/>
          <a:p>
            <a:pPr defTabSz="914400"/>
            <a:r>
              <a:rPr lang="en-US" sz="1400" b="0" dirty="0">
                <a:solidFill>
                  <a:srgbClr val="BA0C2F"/>
                </a:solidFill>
                <a:latin typeface="Gill Sans MT"/>
              </a:rPr>
              <a:t>USAID GLOBAL HEALTH SUPPLY CHAIN PROGRAM</a:t>
            </a:r>
          </a:p>
          <a:p>
            <a:pPr defTabSz="914400">
              <a:defRPr/>
            </a:pPr>
            <a:r>
              <a:rPr lang="en-US" sz="1400" dirty="0">
                <a:solidFill>
                  <a:srgbClr val="6C6463"/>
                </a:solidFill>
                <a:latin typeface="Gill Sans MT"/>
              </a:rPr>
              <a:t>Procurement and Supply Management</a:t>
            </a:r>
          </a:p>
        </p:txBody>
      </p:sp>
      <p:cxnSp>
        <p:nvCxnSpPr>
          <p:cNvPr id="19" name="Straight Connector 18">
            <a:extLst>
              <a:ext uri="{FF2B5EF4-FFF2-40B4-BE49-F238E27FC236}">
                <a16:creationId xmlns:a16="http://schemas.microsoft.com/office/drawing/2014/main" id="{7CEA5C25-D68E-425A-B38A-82D17C052653}"/>
              </a:ext>
            </a:extLst>
          </p:cNvPr>
          <p:cNvCxnSpPr>
            <a:cxnSpLocks/>
          </p:cNvCxnSpPr>
          <p:nvPr userDrawn="1"/>
        </p:nvCxnSpPr>
        <p:spPr>
          <a:xfrm>
            <a:off x="841248" y="4866207"/>
            <a:ext cx="4810492" cy="0"/>
          </a:xfrm>
          <a:prstGeom prst="line">
            <a:avLst/>
          </a:prstGeom>
          <a:ln>
            <a:solidFill>
              <a:srgbClr val="6C6463"/>
            </a:solidFill>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00D892DD-1712-42CF-95E0-B1500110F770}"/>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713987" y="5902991"/>
            <a:ext cx="2029972" cy="737618"/>
          </a:xfrm>
          <a:prstGeom prst="rect">
            <a:avLst/>
          </a:prstGeom>
        </p:spPr>
      </p:pic>
      <p:pic>
        <p:nvPicPr>
          <p:cNvPr id="13" name="Picture 12">
            <a:extLst>
              <a:ext uri="{FF2B5EF4-FFF2-40B4-BE49-F238E27FC236}">
                <a16:creationId xmlns:a16="http://schemas.microsoft.com/office/drawing/2014/main" id="{C0F59F72-0A14-4505-8E53-AC95D3EAD794}"/>
              </a:ext>
            </a:extLst>
          </p:cNvPr>
          <p:cNvPicPr>
            <a:picLocks noChangeAspect="1"/>
          </p:cNvPicPr>
          <p:nvPr userDrawn="1"/>
        </p:nvPicPr>
        <p:blipFill>
          <a:blip r:embed="rId5">
            <a:extLst>
              <a:ext uri="{28A0092B-C50C-407E-A947-70E740481C1C}">
                <a14:useLocalDpi xmlns:a14="http://schemas.microsoft.com/office/drawing/2010/main" val="0"/>
              </a:ext>
            </a:extLst>
          </a:blip>
          <a:srcRect/>
          <a:stretch/>
        </p:blipFill>
        <p:spPr>
          <a:xfrm>
            <a:off x="6583680" y="5902991"/>
            <a:ext cx="2526097" cy="935592"/>
          </a:xfrm>
          <a:prstGeom prst="rect">
            <a:avLst/>
          </a:prstGeom>
        </p:spPr>
      </p:pic>
      <p:pic>
        <p:nvPicPr>
          <p:cNvPr id="14" name="Picture 13">
            <a:extLst>
              <a:ext uri="{FF2B5EF4-FFF2-40B4-BE49-F238E27FC236}">
                <a16:creationId xmlns:a16="http://schemas.microsoft.com/office/drawing/2014/main" id="{82491672-BB36-469A-B73F-C0AEBA867118}"/>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93852" y="5941092"/>
            <a:ext cx="2204724" cy="661417"/>
          </a:xfrm>
          <a:prstGeom prst="rect">
            <a:avLst/>
          </a:prstGeom>
        </p:spPr>
      </p:pic>
    </p:spTree>
    <p:custDataLst>
      <p:tags r:id="rId1"/>
    </p:custDataLst>
    <p:extLst>
      <p:ext uri="{BB962C8B-B14F-4D97-AF65-F5344CB8AC3E}">
        <p14:creationId xmlns:p14="http://schemas.microsoft.com/office/powerpoint/2010/main" val="41988294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Slide Light Color">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48648" y="2756454"/>
            <a:ext cx="8084456" cy="1304571"/>
          </a:xfrm>
        </p:spPr>
        <p:txBody>
          <a:bodyPr anchor="b">
            <a:normAutofit/>
          </a:bodyPr>
          <a:lstStyle>
            <a:lvl1pPr algn="l">
              <a:defRPr sz="4000"/>
            </a:lvl1pPr>
          </a:lstStyle>
          <a:p>
            <a:r>
              <a:rPr lang="en-US" dirty="0"/>
              <a:t>Click to insert title</a:t>
            </a:r>
          </a:p>
        </p:txBody>
      </p:sp>
      <p:sp>
        <p:nvSpPr>
          <p:cNvPr id="3" name="Subtitle 2"/>
          <p:cNvSpPr>
            <a:spLocks noGrp="1"/>
          </p:cNvSpPr>
          <p:nvPr>
            <p:ph type="subTitle" idx="1" hasCustomPrompt="1"/>
          </p:nvPr>
        </p:nvSpPr>
        <p:spPr>
          <a:xfrm>
            <a:off x="748648" y="4317057"/>
            <a:ext cx="8084456" cy="416048"/>
          </a:xfrm>
        </p:spPr>
        <p:txBody>
          <a:bodyPr>
            <a:noAutofit/>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insert date and/or author</a:t>
            </a:r>
          </a:p>
        </p:txBody>
      </p:sp>
      <p:sp>
        <p:nvSpPr>
          <p:cNvPr id="17" name="Rectangle 16">
            <a:extLst>
              <a:ext uri="{FF2B5EF4-FFF2-40B4-BE49-F238E27FC236}">
                <a16:creationId xmlns:a16="http://schemas.microsoft.com/office/drawing/2014/main" id="{446A14D2-2DDC-41F7-9969-14C8D0D388D6}"/>
              </a:ext>
            </a:extLst>
          </p:cNvPr>
          <p:cNvSpPr/>
          <p:nvPr userDrawn="1"/>
        </p:nvSpPr>
        <p:spPr>
          <a:xfrm>
            <a:off x="412687" y="2756453"/>
            <a:ext cx="223921" cy="1985411"/>
          </a:xfrm>
          <a:prstGeom prst="rect">
            <a:avLst/>
          </a:prstGeom>
          <a:solidFill>
            <a:srgbClr val="BA0C2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20" name="Rectangle 19">
            <a:extLst>
              <a:ext uri="{FF2B5EF4-FFF2-40B4-BE49-F238E27FC236}">
                <a16:creationId xmlns:a16="http://schemas.microsoft.com/office/drawing/2014/main" id="{94F42D9D-DFEC-4FFE-AC7A-048F8050EF14}"/>
              </a:ext>
            </a:extLst>
          </p:cNvPr>
          <p:cNvSpPr/>
          <p:nvPr userDrawn="1"/>
        </p:nvSpPr>
        <p:spPr>
          <a:xfrm>
            <a:off x="2584704" y="350751"/>
            <a:ext cx="6248400" cy="584775"/>
          </a:xfrm>
          <a:prstGeom prst="rect">
            <a:avLst/>
          </a:prstGeom>
        </p:spPr>
        <p:txBody>
          <a:bodyPr wrap="square">
            <a:spAutoFit/>
          </a:bodyPr>
          <a:lstStyle/>
          <a:p>
            <a:pPr algn="r" defTabSz="914400"/>
            <a:r>
              <a:rPr lang="en-US" sz="1600" b="0" dirty="0">
                <a:solidFill>
                  <a:srgbClr val="BA0C2F"/>
                </a:solidFill>
                <a:latin typeface="Gill Sans MT"/>
              </a:rPr>
              <a:t>USAID GLOBAL HEALTH SUPPLY CHAIN PROGRAM</a:t>
            </a:r>
          </a:p>
          <a:p>
            <a:pPr algn="r" defTabSz="914400">
              <a:defRPr/>
            </a:pPr>
            <a:r>
              <a:rPr lang="en-US" sz="1600" dirty="0">
                <a:solidFill>
                  <a:srgbClr val="6C6463"/>
                </a:solidFill>
                <a:latin typeface="Gill Sans MT"/>
              </a:rPr>
              <a:t>Procurement and Supply Management</a:t>
            </a:r>
          </a:p>
        </p:txBody>
      </p:sp>
      <p:pic>
        <p:nvPicPr>
          <p:cNvPr id="7" name="Picture 6">
            <a:extLst>
              <a:ext uri="{FF2B5EF4-FFF2-40B4-BE49-F238E27FC236}">
                <a16:creationId xmlns:a16="http://schemas.microsoft.com/office/drawing/2014/main" id="{C712FB16-4702-4092-AF18-69F2A2D8162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627722" y="5902991"/>
            <a:ext cx="2029972" cy="737618"/>
          </a:xfrm>
          <a:prstGeom prst="rect">
            <a:avLst/>
          </a:prstGeom>
        </p:spPr>
      </p:pic>
      <p:pic>
        <p:nvPicPr>
          <p:cNvPr id="8" name="Picture 7">
            <a:extLst>
              <a:ext uri="{FF2B5EF4-FFF2-40B4-BE49-F238E27FC236}">
                <a16:creationId xmlns:a16="http://schemas.microsoft.com/office/drawing/2014/main" id="{A73F518E-6738-49E6-B2C6-DB96F232670F}"/>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6471920" y="5902991"/>
            <a:ext cx="2495941" cy="924423"/>
          </a:xfrm>
          <a:prstGeom prst="rect">
            <a:avLst/>
          </a:prstGeom>
        </p:spPr>
      </p:pic>
      <p:pic>
        <p:nvPicPr>
          <p:cNvPr id="10" name="Picture 9">
            <a:extLst>
              <a:ext uri="{FF2B5EF4-FFF2-40B4-BE49-F238E27FC236}">
                <a16:creationId xmlns:a16="http://schemas.microsoft.com/office/drawing/2014/main" id="{3F02AB22-7C8F-4B17-A1D4-1B0113944F53}"/>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421323" y="5941092"/>
            <a:ext cx="2204724" cy="661417"/>
          </a:xfrm>
          <a:prstGeom prst="rect">
            <a:avLst/>
          </a:prstGeom>
        </p:spPr>
      </p:pic>
    </p:spTree>
    <p:custDataLst>
      <p:tags r:id="rId1"/>
    </p:custDataLst>
    <p:extLst>
      <p:ext uri="{BB962C8B-B14F-4D97-AF65-F5344CB8AC3E}">
        <p14:creationId xmlns:p14="http://schemas.microsoft.com/office/powerpoint/2010/main" val="10855716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le Slide Solid Colo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FA87961-ACE2-48C4-8C84-0B340CBB0507}"/>
              </a:ext>
            </a:extLst>
          </p:cNvPr>
          <p:cNvSpPr/>
          <p:nvPr userDrawn="1"/>
        </p:nvSpPr>
        <p:spPr>
          <a:xfrm>
            <a:off x="205620" y="243068"/>
            <a:ext cx="8702160" cy="524333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725498" y="2756454"/>
            <a:ext cx="7978663" cy="1304571"/>
          </a:xfrm>
        </p:spPr>
        <p:txBody>
          <a:bodyPr anchor="b">
            <a:normAutofit/>
          </a:bodyPr>
          <a:lstStyle>
            <a:lvl1pPr algn="l">
              <a:defRPr sz="4000">
                <a:solidFill>
                  <a:schemeClr val="bg1"/>
                </a:solidFill>
              </a:defRPr>
            </a:lvl1pPr>
          </a:lstStyle>
          <a:p>
            <a:r>
              <a:rPr lang="en-US" dirty="0"/>
              <a:t>Click to insert title</a:t>
            </a:r>
          </a:p>
        </p:txBody>
      </p:sp>
      <p:sp>
        <p:nvSpPr>
          <p:cNvPr id="3" name="Subtitle 2"/>
          <p:cNvSpPr>
            <a:spLocks noGrp="1"/>
          </p:cNvSpPr>
          <p:nvPr>
            <p:ph type="subTitle" idx="1" hasCustomPrompt="1"/>
          </p:nvPr>
        </p:nvSpPr>
        <p:spPr>
          <a:xfrm>
            <a:off x="725498" y="4317057"/>
            <a:ext cx="7978663" cy="416048"/>
          </a:xfrm>
        </p:spPr>
        <p:txBody>
          <a:bodyPr>
            <a:noAutofit/>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insert date and/or author</a:t>
            </a:r>
          </a:p>
        </p:txBody>
      </p:sp>
      <p:sp>
        <p:nvSpPr>
          <p:cNvPr id="17" name="Rectangle 16">
            <a:extLst>
              <a:ext uri="{FF2B5EF4-FFF2-40B4-BE49-F238E27FC236}">
                <a16:creationId xmlns:a16="http://schemas.microsoft.com/office/drawing/2014/main" id="{446A14D2-2DDC-41F7-9969-14C8D0D388D6}"/>
              </a:ext>
            </a:extLst>
          </p:cNvPr>
          <p:cNvSpPr/>
          <p:nvPr userDrawn="1"/>
        </p:nvSpPr>
        <p:spPr>
          <a:xfrm>
            <a:off x="389537" y="2756453"/>
            <a:ext cx="223921" cy="1985411"/>
          </a:xfrm>
          <a:prstGeom prst="rect">
            <a:avLst/>
          </a:prstGeom>
          <a:solidFill>
            <a:schemeClr val="bg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20" name="Rectangle 19">
            <a:extLst>
              <a:ext uri="{FF2B5EF4-FFF2-40B4-BE49-F238E27FC236}">
                <a16:creationId xmlns:a16="http://schemas.microsoft.com/office/drawing/2014/main" id="{94F42D9D-DFEC-4FFE-AC7A-048F8050EF14}"/>
              </a:ext>
            </a:extLst>
          </p:cNvPr>
          <p:cNvSpPr/>
          <p:nvPr userDrawn="1"/>
        </p:nvSpPr>
        <p:spPr>
          <a:xfrm>
            <a:off x="2584704" y="350752"/>
            <a:ext cx="6248400" cy="584775"/>
          </a:xfrm>
          <a:prstGeom prst="rect">
            <a:avLst/>
          </a:prstGeom>
        </p:spPr>
        <p:txBody>
          <a:bodyPr wrap="square">
            <a:spAutoFit/>
          </a:bodyPr>
          <a:lstStyle/>
          <a:p>
            <a:pPr algn="r" defTabSz="914400"/>
            <a:r>
              <a:rPr lang="en-US" sz="1600" b="0" dirty="0">
                <a:solidFill>
                  <a:schemeClr val="bg1"/>
                </a:solidFill>
                <a:latin typeface="Gill Sans MT"/>
              </a:rPr>
              <a:t>USAID GLOBAL HEALTH SUPPLY CHAIN PROGRAM</a:t>
            </a:r>
          </a:p>
          <a:p>
            <a:pPr algn="r" defTabSz="914400">
              <a:defRPr/>
            </a:pPr>
            <a:r>
              <a:rPr lang="en-US" sz="1600" dirty="0">
                <a:solidFill>
                  <a:schemeClr val="bg1"/>
                </a:solidFill>
                <a:latin typeface="Gill Sans MT"/>
              </a:rPr>
              <a:t>Procurement and Supply Management</a:t>
            </a:r>
          </a:p>
        </p:txBody>
      </p:sp>
      <p:pic>
        <p:nvPicPr>
          <p:cNvPr id="12" name="Picture 11">
            <a:extLst>
              <a:ext uri="{FF2B5EF4-FFF2-40B4-BE49-F238E27FC236}">
                <a16:creationId xmlns:a16="http://schemas.microsoft.com/office/drawing/2014/main" id="{D9BAD05C-C212-4F5B-9B43-2202A612590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810602" y="5902991"/>
            <a:ext cx="2029972" cy="737618"/>
          </a:xfrm>
          <a:prstGeom prst="rect">
            <a:avLst/>
          </a:prstGeom>
        </p:spPr>
      </p:pic>
      <p:pic>
        <p:nvPicPr>
          <p:cNvPr id="13" name="Picture 12">
            <a:extLst>
              <a:ext uri="{FF2B5EF4-FFF2-40B4-BE49-F238E27FC236}">
                <a16:creationId xmlns:a16="http://schemas.microsoft.com/office/drawing/2014/main" id="{1DE781CF-052C-4FEF-8100-8A3CBED255E6}"/>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6577615" y="5881952"/>
            <a:ext cx="2566385" cy="950513"/>
          </a:xfrm>
          <a:prstGeom prst="rect">
            <a:avLst/>
          </a:prstGeom>
        </p:spPr>
      </p:pic>
      <p:pic>
        <p:nvPicPr>
          <p:cNvPr id="14" name="Picture 13">
            <a:extLst>
              <a:ext uri="{FF2B5EF4-FFF2-40B4-BE49-F238E27FC236}">
                <a16:creationId xmlns:a16="http://schemas.microsoft.com/office/drawing/2014/main" id="{9693DF32-80D0-4CA5-AA99-4083F7180C88}"/>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421323" y="5941092"/>
            <a:ext cx="2204724" cy="661417"/>
          </a:xfrm>
          <a:prstGeom prst="rect">
            <a:avLst/>
          </a:prstGeom>
        </p:spPr>
      </p:pic>
    </p:spTree>
    <p:custDataLst>
      <p:tags r:id="rId1"/>
    </p:custDataLst>
    <p:extLst>
      <p:ext uri="{BB962C8B-B14F-4D97-AF65-F5344CB8AC3E}">
        <p14:creationId xmlns:p14="http://schemas.microsoft.com/office/powerpoint/2010/main" val="31399894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rgbClr val="6C6463"/>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AFB4637D-E648-4D47-95AC-4BFF987C325D}" type="slidenum">
              <a:rPr lang="en-US" smtClean="0"/>
              <a:t>‹#›</a:t>
            </a:fld>
            <a:endParaRPr lang="en-US"/>
          </a:p>
        </p:txBody>
      </p:sp>
      <p:cxnSp>
        <p:nvCxnSpPr>
          <p:cNvPr id="7" name="Straight Connector 6">
            <a:extLst>
              <a:ext uri="{FF2B5EF4-FFF2-40B4-BE49-F238E27FC236}">
                <a16:creationId xmlns:a16="http://schemas.microsoft.com/office/drawing/2014/main" id="{449FC17B-BB55-494B-AF1A-3FC4604A9DD9}"/>
              </a:ext>
            </a:extLst>
          </p:cNvPr>
          <p:cNvCxnSpPr>
            <a:cxnSpLocks/>
          </p:cNvCxnSpPr>
          <p:nvPr userDrawn="1"/>
        </p:nvCxnSpPr>
        <p:spPr>
          <a:xfrm>
            <a:off x="617220" y="6356350"/>
            <a:ext cx="7898130" cy="0"/>
          </a:xfrm>
          <a:prstGeom prst="line">
            <a:avLst/>
          </a:prstGeom>
          <a:ln>
            <a:solidFill>
              <a:srgbClr val="6C6463"/>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E7FDD924-C75F-430C-A673-252BAD63BE61}"/>
              </a:ext>
            </a:extLst>
          </p:cNvPr>
          <p:cNvSpPr txBox="1"/>
          <p:nvPr userDrawn="1"/>
        </p:nvSpPr>
        <p:spPr>
          <a:xfrm>
            <a:off x="628650" y="6397238"/>
            <a:ext cx="6803979" cy="276999"/>
          </a:xfrm>
          <a:prstGeom prst="rect">
            <a:avLst/>
          </a:prstGeom>
          <a:noFill/>
        </p:spPr>
        <p:txBody>
          <a:bodyPr wrap="square" rtlCol="0">
            <a:spAutoFit/>
          </a:bodyPr>
          <a:lstStyle/>
          <a:p>
            <a:r>
              <a:rPr lang="en-US" sz="1200" b="0" dirty="0">
                <a:solidFill>
                  <a:srgbClr val="BA0C2F"/>
                </a:solidFill>
                <a:latin typeface="Gill Sans MT" panose="020B0502020104020203" pitchFamily="34" charset="0"/>
              </a:rPr>
              <a:t>USAID GLOBAL HEALTH SUPPLY CHAIN PROGRAM</a:t>
            </a:r>
            <a:r>
              <a:rPr lang="en-US" sz="1200" b="0" dirty="0">
                <a:solidFill>
                  <a:srgbClr val="6C6463"/>
                </a:solidFill>
                <a:latin typeface="Gill Sans MT" panose="020B0502020104020203" pitchFamily="34" charset="0"/>
              </a:rPr>
              <a:t>-Procurement and Supply Management</a:t>
            </a:r>
          </a:p>
        </p:txBody>
      </p:sp>
    </p:spTree>
    <p:custDataLst>
      <p:tags r:id="rId1"/>
    </p:custDataLst>
    <p:extLst>
      <p:ext uri="{BB962C8B-B14F-4D97-AF65-F5344CB8AC3E}">
        <p14:creationId xmlns:p14="http://schemas.microsoft.com/office/powerpoint/2010/main" val="30083158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Tabl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PPT Slide with a Table</a:t>
            </a:r>
          </a:p>
        </p:txBody>
      </p:sp>
      <p:sp>
        <p:nvSpPr>
          <p:cNvPr id="6" name="Slide Number Placeholder 5"/>
          <p:cNvSpPr>
            <a:spLocks noGrp="1"/>
          </p:cNvSpPr>
          <p:nvPr>
            <p:ph type="sldNum" sz="quarter" idx="12"/>
          </p:nvPr>
        </p:nvSpPr>
        <p:spPr/>
        <p:txBody>
          <a:bodyPr/>
          <a:lstStyle>
            <a:lvl1pPr>
              <a:defRPr b="1">
                <a:solidFill>
                  <a:srgbClr val="BA0C2F"/>
                </a:solidFill>
              </a:defRPr>
            </a:lvl1pPr>
          </a:lstStyle>
          <a:p>
            <a:fld id="{AFB4637D-E648-4D47-95AC-4BFF987C325D}" type="slidenum">
              <a:rPr lang="en-US" smtClean="0"/>
              <a:pPr/>
              <a:t>‹#›</a:t>
            </a:fld>
            <a:endParaRPr lang="en-US" dirty="0"/>
          </a:p>
        </p:txBody>
      </p:sp>
      <p:sp>
        <p:nvSpPr>
          <p:cNvPr id="4" name="Table Placeholder 3">
            <a:extLst>
              <a:ext uri="{FF2B5EF4-FFF2-40B4-BE49-F238E27FC236}">
                <a16:creationId xmlns:a16="http://schemas.microsoft.com/office/drawing/2014/main" id="{73F02759-E9B4-452B-8015-98F766EAC2CE}"/>
              </a:ext>
            </a:extLst>
          </p:cNvPr>
          <p:cNvSpPr>
            <a:spLocks noGrp="1"/>
          </p:cNvSpPr>
          <p:nvPr>
            <p:ph type="tbl" sz="quarter" idx="14"/>
          </p:nvPr>
        </p:nvSpPr>
        <p:spPr>
          <a:xfrm>
            <a:off x="628650" y="1817688"/>
            <a:ext cx="7886700" cy="4362450"/>
          </a:xfrm>
        </p:spPr>
        <p:txBody>
          <a:bodyPr/>
          <a:lstStyle>
            <a:lvl1pPr marL="0" indent="0">
              <a:buNone/>
              <a:defRPr/>
            </a:lvl1pPr>
          </a:lstStyle>
          <a:p>
            <a:r>
              <a:rPr lang="en-US"/>
              <a:t>Click icon to add table</a:t>
            </a:r>
            <a:endParaRPr lang="en-US" dirty="0"/>
          </a:p>
        </p:txBody>
      </p:sp>
      <p:grpSp>
        <p:nvGrpSpPr>
          <p:cNvPr id="5" name="Group 4">
            <a:extLst>
              <a:ext uri="{FF2B5EF4-FFF2-40B4-BE49-F238E27FC236}">
                <a16:creationId xmlns:a16="http://schemas.microsoft.com/office/drawing/2014/main" id="{CD9D7AD5-63AE-4B97-A691-8D11581136AB}"/>
              </a:ext>
            </a:extLst>
          </p:cNvPr>
          <p:cNvGrpSpPr/>
          <p:nvPr userDrawn="1"/>
        </p:nvGrpSpPr>
        <p:grpSpPr>
          <a:xfrm>
            <a:off x="7073478" y="697461"/>
            <a:ext cx="1505981" cy="461251"/>
            <a:chOff x="6652058" y="4309532"/>
            <a:chExt cx="1505981" cy="461251"/>
          </a:xfrm>
        </p:grpSpPr>
        <p:pic>
          <p:nvPicPr>
            <p:cNvPr id="7" name="Picture 6" descr="C:\Users\IT\AppData\Local\Microsoft\Windows\Temporary Internet Files\Content.MSO\D3C392B.tmp">
              <a:extLst>
                <a:ext uri="{FF2B5EF4-FFF2-40B4-BE49-F238E27FC236}">
                  <a16:creationId xmlns:a16="http://schemas.microsoft.com/office/drawing/2014/main" id="{4A603F85-FDD1-4F8D-AB25-F9DB353F91AD}"/>
                </a:ext>
              </a:extLst>
            </p:cNvPr>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7706675" y="4309532"/>
              <a:ext cx="451364" cy="461251"/>
            </a:xfrm>
            <a:prstGeom prst="rect">
              <a:avLst/>
            </a:prstGeom>
            <a:noFill/>
            <a:ln>
              <a:noFill/>
            </a:ln>
          </p:spPr>
        </p:pic>
        <p:pic>
          <p:nvPicPr>
            <p:cNvPr id="8" name="Picture 7" descr="Image result for rbc rwanda">
              <a:extLst>
                <a:ext uri="{FF2B5EF4-FFF2-40B4-BE49-F238E27FC236}">
                  <a16:creationId xmlns:a16="http://schemas.microsoft.com/office/drawing/2014/main" id="{6E00368C-1292-4927-9553-AEBCB147800E}"/>
                </a:ext>
              </a:extLst>
            </p:cNvPr>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6652058" y="4354785"/>
              <a:ext cx="928318" cy="370744"/>
            </a:xfrm>
            <a:prstGeom prst="rect">
              <a:avLst/>
            </a:prstGeom>
            <a:noFill/>
            <a:ln>
              <a:noFill/>
            </a:ln>
          </p:spPr>
        </p:pic>
      </p:grpSp>
    </p:spTree>
    <p:custDataLst>
      <p:tags r:id="rId1"/>
    </p:custDataLst>
    <p:extLst>
      <p:ext uri="{BB962C8B-B14F-4D97-AF65-F5344CB8AC3E}">
        <p14:creationId xmlns:p14="http://schemas.microsoft.com/office/powerpoint/2010/main" val="5091943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har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PPT Slide with a Chart</a:t>
            </a:r>
          </a:p>
        </p:txBody>
      </p:sp>
      <p:sp>
        <p:nvSpPr>
          <p:cNvPr id="6" name="Slide Number Placeholder 5"/>
          <p:cNvSpPr>
            <a:spLocks noGrp="1"/>
          </p:cNvSpPr>
          <p:nvPr>
            <p:ph type="sldNum" sz="quarter" idx="12"/>
          </p:nvPr>
        </p:nvSpPr>
        <p:spPr/>
        <p:txBody>
          <a:bodyPr/>
          <a:lstStyle>
            <a:lvl1pPr>
              <a:defRPr b="1">
                <a:solidFill>
                  <a:srgbClr val="BA0C2F"/>
                </a:solidFill>
              </a:defRPr>
            </a:lvl1pPr>
          </a:lstStyle>
          <a:p>
            <a:fld id="{AFB4637D-E648-4D47-95AC-4BFF987C325D}" type="slidenum">
              <a:rPr lang="en-US" smtClean="0"/>
              <a:pPr/>
              <a:t>‹#›</a:t>
            </a:fld>
            <a:endParaRPr lang="en-US" dirty="0"/>
          </a:p>
        </p:txBody>
      </p:sp>
      <p:sp>
        <p:nvSpPr>
          <p:cNvPr id="5" name="Chart Placeholder 4">
            <a:extLst>
              <a:ext uri="{FF2B5EF4-FFF2-40B4-BE49-F238E27FC236}">
                <a16:creationId xmlns:a16="http://schemas.microsoft.com/office/drawing/2014/main" id="{9EF5820D-B49E-4DDB-9466-EDC583558FF6}"/>
              </a:ext>
            </a:extLst>
          </p:cNvPr>
          <p:cNvSpPr>
            <a:spLocks noGrp="1"/>
          </p:cNvSpPr>
          <p:nvPr>
            <p:ph type="chart" sz="quarter" idx="13"/>
          </p:nvPr>
        </p:nvSpPr>
        <p:spPr>
          <a:xfrm>
            <a:off x="628650" y="1817688"/>
            <a:ext cx="7886700" cy="4362450"/>
          </a:xfrm>
        </p:spPr>
        <p:txBody>
          <a:bodyPr/>
          <a:lstStyle>
            <a:lvl1pPr marL="0" indent="0">
              <a:buFontTx/>
              <a:buNone/>
              <a:defRPr/>
            </a:lvl1pPr>
          </a:lstStyle>
          <a:p>
            <a:r>
              <a:rPr lang="en-US"/>
              <a:t>Click icon to add chart</a:t>
            </a:r>
            <a:endParaRPr lang="en-US" dirty="0"/>
          </a:p>
        </p:txBody>
      </p:sp>
      <p:grpSp>
        <p:nvGrpSpPr>
          <p:cNvPr id="7" name="Group 6">
            <a:extLst>
              <a:ext uri="{FF2B5EF4-FFF2-40B4-BE49-F238E27FC236}">
                <a16:creationId xmlns:a16="http://schemas.microsoft.com/office/drawing/2014/main" id="{83A974C1-036A-4077-85E3-1AE63A4CFDB9}"/>
              </a:ext>
            </a:extLst>
          </p:cNvPr>
          <p:cNvGrpSpPr/>
          <p:nvPr userDrawn="1"/>
        </p:nvGrpSpPr>
        <p:grpSpPr>
          <a:xfrm>
            <a:off x="7073478" y="681037"/>
            <a:ext cx="1505981" cy="461251"/>
            <a:chOff x="6652058" y="4309532"/>
            <a:chExt cx="1505981" cy="461251"/>
          </a:xfrm>
        </p:grpSpPr>
        <p:pic>
          <p:nvPicPr>
            <p:cNvPr id="8" name="Picture 7" descr="C:\Users\IT\AppData\Local\Microsoft\Windows\Temporary Internet Files\Content.MSO\D3C392B.tmp">
              <a:extLst>
                <a:ext uri="{FF2B5EF4-FFF2-40B4-BE49-F238E27FC236}">
                  <a16:creationId xmlns:a16="http://schemas.microsoft.com/office/drawing/2014/main" id="{3634E3F6-60C3-47CA-B71B-6012CBCAA893}"/>
                </a:ext>
              </a:extLst>
            </p:cNvPr>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7706675" y="4309532"/>
              <a:ext cx="451364" cy="461251"/>
            </a:xfrm>
            <a:prstGeom prst="rect">
              <a:avLst/>
            </a:prstGeom>
            <a:noFill/>
            <a:ln>
              <a:noFill/>
            </a:ln>
          </p:spPr>
        </p:pic>
        <p:pic>
          <p:nvPicPr>
            <p:cNvPr id="9" name="Picture 8" descr="Image result for rbc rwanda">
              <a:extLst>
                <a:ext uri="{FF2B5EF4-FFF2-40B4-BE49-F238E27FC236}">
                  <a16:creationId xmlns:a16="http://schemas.microsoft.com/office/drawing/2014/main" id="{1D1553B2-6C92-405A-8FFA-1AF0D685200C}"/>
                </a:ext>
              </a:extLst>
            </p:cNvPr>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6652058" y="4354785"/>
              <a:ext cx="928318" cy="370744"/>
            </a:xfrm>
            <a:prstGeom prst="rect">
              <a:avLst/>
            </a:prstGeom>
            <a:noFill/>
            <a:ln>
              <a:noFill/>
            </a:ln>
          </p:spPr>
        </p:pic>
      </p:grpSp>
    </p:spTree>
    <p:custDataLst>
      <p:tags r:id="rId1"/>
    </p:custDataLst>
    <p:extLst>
      <p:ext uri="{BB962C8B-B14F-4D97-AF65-F5344CB8AC3E}">
        <p14:creationId xmlns:p14="http://schemas.microsoft.com/office/powerpoint/2010/main" val="24447557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ags" Target="../tags/tag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4"/>
          </p:nvPr>
        </p:nvSpPr>
        <p:spPr>
          <a:xfrm>
            <a:off x="7580376" y="6356351"/>
            <a:ext cx="934974" cy="365125"/>
          </a:xfrm>
          <a:prstGeom prst="rect">
            <a:avLst/>
          </a:prstGeom>
        </p:spPr>
        <p:txBody>
          <a:bodyPr vert="horz" lIns="91440" tIns="45720" rIns="91440" bIns="45720" rtlCol="0" anchor="ctr"/>
          <a:lstStyle>
            <a:lvl1pPr algn="r">
              <a:defRPr sz="1200" b="1">
                <a:solidFill>
                  <a:srgbClr val="BA0C2F"/>
                </a:solidFill>
                <a:latin typeface="Gill Sans MT" panose="020B0502020104020203" pitchFamily="34" charset="0"/>
              </a:defRPr>
            </a:lvl1pPr>
          </a:lstStyle>
          <a:p>
            <a:fld id="{AFB4637D-E648-4D47-95AC-4BFF987C325D}" type="slidenum">
              <a:rPr lang="en-US" smtClean="0"/>
              <a:pPr/>
              <a:t>‹#›</a:t>
            </a:fld>
            <a:endParaRPr lang="en-US" dirty="0"/>
          </a:p>
        </p:txBody>
      </p:sp>
      <p:sp>
        <p:nvSpPr>
          <p:cNvPr id="7" name="Rectangle 6">
            <a:extLst>
              <a:ext uri="{FF2B5EF4-FFF2-40B4-BE49-F238E27FC236}">
                <a16:creationId xmlns:a16="http://schemas.microsoft.com/office/drawing/2014/main" id="{59AB84BA-1B8C-4076-9D76-7C9F8CE91E8F}"/>
              </a:ext>
            </a:extLst>
          </p:cNvPr>
          <p:cNvSpPr/>
          <p:nvPr userDrawn="1"/>
        </p:nvSpPr>
        <p:spPr>
          <a:xfrm>
            <a:off x="325120" y="365126"/>
            <a:ext cx="162560" cy="132588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BA0C2F"/>
              </a:solidFill>
            </a:endParaRPr>
          </a:p>
        </p:txBody>
      </p:sp>
      <p:cxnSp>
        <p:nvCxnSpPr>
          <p:cNvPr id="9" name="Straight Connector 8">
            <a:extLst>
              <a:ext uri="{FF2B5EF4-FFF2-40B4-BE49-F238E27FC236}">
                <a16:creationId xmlns:a16="http://schemas.microsoft.com/office/drawing/2014/main" id="{1C8BB2CA-6EC2-4C49-91C9-B55FF1A1AC65}"/>
              </a:ext>
            </a:extLst>
          </p:cNvPr>
          <p:cNvCxnSpPr>
            <a:cxnSpLocks/>
          </p:cNvCxnSpPr>
          <p:nvPr userDrawn="1"/>
        </p:nvCxnSpPr>
        <p:spPr>
          <a:xfrm>
            <a:off x="617220" y="6356350"/>
            <a:ext cx="7898130" cy="0"/>
          </a:xfrm>
          <a:prstGeom prst="line">
            <a:avLst/>
          </a:prstGeom>
          <a:ln>
            <a:solidFill>
              <a:srgbClr val="6C6463"/>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C4576F07-FB61-4B66-906D-29336A30A84C}"/>
              </a:ext>
            </a:extLst>
          </p:cNvPr>
          <p:cNvSpPr txBox="1"/>
          <p:nvPr userDrawn="1"/>
        </p:nvSpPr>
        <p:spPr>
          <a:xfrm>
            <a:off x="628650" y="6397238"/>
            <a:ext cx="6803979" cy="276999"/>
          </a:xfrm>
          <a:prstGeom prst="rect">
            <a:avLst/>
          </a:prstGeom>
          <a:noFill/>
        </p:spPr>
        <p:txBody>
          <a:bodyPr wrap="square" rtlCol="0">
            <a:spAutoFit/>
          </a:bodyPr>
          <a:lstStyle/>
          <a:p>
            <a:r>
              <a:rPr lang="en-US" sz="1200" b="0" dirty="0">
                <a:solidFill>
                  <a:srgbClr val="BA0C2F"/>
                </a:solidFill>
                <a:latin typeface="Gill Sans MT" panose="020B0502020104020203" pitchFamily="34" charset="0"/>
              </a:rPr>
              <a:t>USAID GLOBAL HEALTH SUPPLY CHAIN PROGRAM</a:t>
            </a:r>
            <a:r>
              <a:rPr lang="en-US" sz="1200" b="0" dirty="0">
                <a:solidFill>
                  <a:srgbClr val="6C6463"/>
                </a:solidFill>
                <a:latin typeface="Gill Sans MT" panose="020B0502020104020203" pitchFamily="34" charset="0"/>
              </a:rPr>
              <a:t>-Procurement and Supply Management</a:t>
            </a:r>
          </a:p>
        </p:txBody>
      </p:sp>
    </p:spTree>
    <p:custDataLst>
      <p:tags r:id="rId17"/>
    </p:custDataLst>
    <p:extLst>
      <p:ext uri="{BB962C8B-B14F-4D97-AF65-F5344CB8AC3E}">
        <p14:creationId xmlns:p14="http://schemas.microsoft.com/office/powerpoint/2010/main" val="1359424353"/>
      </p:ext>
    </p:extLst>
  </p:cSld>
  <p:clrMap bg1="lt1" tx1="dk1" bg2="lt2" tx2="dk2" accent1="accent1" accent2="accent2" accent3="accent3" accent4="accent4" accent5="accent5" accent6="accent6" hlink="hlink" folHlink="folHlink"/>
  <p:sldLayoutIdLst>
    <p:sldLayoutId id="2147483662" r:id="rId1"/>
    <p:sldLayoutId id="2147483661" r:id="rId2"/>
    <p:sldLayoutId id="2147483672" r:id="rId3"/>
    <p:sldLayoutId id="2147483673" r:id="rId4"/>
    <p:sldLayoutId id="2147483674" r:id="rId5"/>
    <p:sldLayoutId id="2147483675" r:id="rId6"/>
    <p:sldLayoutId id="2147483663" r:id="rId7"/>
    <p:sldLayoutId id="2147483677" r:id="rId8"/>
    <p:sldLayoutId id="2147483676" r:id="rId9"/>
    <p:sldLayoutId id="2147483664" r:id="rId10"/>
    <p:sldLayoutId id="2147483678" r:id="rId11"/>
    <p:sldLayoutId id="2147483665" r:id="rId12"/>
    <p:sldLayoutId id="2147483666" r:id="rId13"/>
    <p:sldLayoutId id="2147483667" r:id="rId14"/>
    <p:sldLayoutId id="2147483679" r:id="rId15"/>
  </p:sldLayoutIdLst>
  <p:hf hdr="0" ftr="0" dt="0"/>
  <p:txStyles>
    <p:titleStyle>
      <a:lvl1pPr algn="l" defTabSz="914400" rtl="0" eaLnBrk="1" latinLnBrk="0" hangingPunct="1">
        <a:lnSpc>
          <a:spcPct val="90000"/>
        </a:lnSpc>
        <a:spcBef>
          <a:spcPct val="0"/>
        </a:spcBef>
        <a:buNone/>
        <a:defRPr sz="3200" kern="1200">
          <a:solidFill>
            <a:srgbClr val="BA0C2F"/>
          </a:solidFill>
          <a:latin typeface="Gill Sans MT" panose="020B0502020104020203" pitchFamily="34" charset="0"/>
          <a:ea typeface="+mj-ea"/>
          <a:cs typeface="+mj-cs"/>
        </a:defRPr>
      </a:lvl1pPr>
    </p:titleStyle>
    <p:bodyStyle>
      <a:lvl1pPr marL="228600" indent="-228600" algn="l" defTabSz="914400" rtl="0" eaLnBrk="1" latinLnBrk="0" hangingPunct="1">
        <a:lnSpc>
          <a:spcPct val="100000"/>
        </a:lnSpc>
        <a:spcBef>
          <a:spcPts val="1200"/>
        </a:spcBef>
        <a:buClr>
          <a:srgbClr val="6C6463"/>
        </a:buClr>
        <a:buFont typeface="Arial" panose="020B0604020202020204" pitchFamily="34" charset="0"/>
        <a:buChar char="•"/>
        <a:defRPr sz="2800" kern="1200">
          <a:solidFill>
            <a:srgbClr val="6C6463"/>
          </a:solidFill>
          <a:latin typeface="Gill Sans MT" panose="020B0502020104020203" pitchFamily="34" charset="0"/>
          <a:ea typeface="+mn-ea"/>
          <a:cs typeface="+mn-cs"/>
        </a:defRPr>
      </a:lvl1pPr>
      <a:lvl2pPr marL="685800" indent="-228600" algn="l" defTabSz="914400" rtl="0" eaLnBrk="1" latinLnBrk="0" hangingPunct="1">
        <a:lnSpc>
          <a:spcPct val="100000"/>
        </a:lnSpc>
        <a:spcBef>
          <a:spcPts val="300"/>
        </a:spcBef>
        <a:buClr>
          <a:srgbClr val="6C6463"/>
        </a:buClr>
        <a:buFont typeface="Courier New" panose="02070309020205020404" pitchFamily="49" charset="0"/>
        <a:buChar char="o"/>
        <a:defRPr sz="2400" kern="1200">
          <a:solidFill>
            <a:schemeClr val="accent6"/>
          </a:solidFill>
          <a:latin typeface="Gill Sans MT" panose="020B0502020104020203" pitchFamily="34" charset="0"/>
          <a:ea typeface="+mn-ea"/>
          <a:cs typeface="+mn-cs"/>
        </a:defRPr>
      </a:lvl2pPr>
      <a:lvl3pPr marL="1143000" indent="-228600" algn="l" defTabSz="914400" rtl="0" eaLnBrk="1" latinLnBrk="0" hangingPunct="1">
        <a:lnSpc>
          <a:spcPct val="100000"/>
        </a:lnSpc>
        <a:spcBef>
          <a:spcPts val="300"/>
        </a:spcBef>
        <a:buClr>
          <a:srgbClr val="6C6463"/>
        </a:buClr>
        <a:buFont typeface="Gill Sans MT" panose="020B0502020104020203" pitchFamily="34" charset="0"/>
        <a:buChar char="–"/>
        <a:defRPr sz="2000" kern="1200">
          <a:solidFill>
            <a:schemeClr val="accent6"/>
          </a:solidFill>
          <a:latin typeface="Gill Sans MT" panose="020B0502020104020203" pitchFamily="34" charset="0"/>
          <a:ea typeface="+mn-ea"/>
          <a:cs typeface="+mn-cs"/>
        </a:defRPr>
      </a:lvl3pPr>
      <a:lvl4pPr marL="1600200" indent="-228600" algn="l" defTabSz="914400" rtl="0" eaLnBrk="1" latinLnBrk="0" hangingPunct="1">
        <a:lnSpc>
          <a:spcPct val="100000"/>
        </a:lnSpc>
        <a:spcBef>
          <a:spcPts val="300"/>
        </a:spcBef>
        <a:buClr>
          <a:srgbClr val="6C6463"/>
        </a:buClr>
        <a:buFont typeface="Arial" panose="020B0604020202020204" pitchFamily="34" charset="0"/>
        <a:buChar char="•"/>
        <a:defRPr sz="1800" kern="1200">
          <a:solidFill>
            <a:schemeClr val="accent6"/>
          </a:solidFill>
          <a:latin typeface="Gill Sans MT" panose="020B0502020104020203" pitchFamily="34" charset="0"/>
          <a:ea typeface="+mn-ea"/>
          <a:cs typeface="+mn-cs"/>
        </a:defRPr>
      </a:lvl4pPr>
      <a:lvl5pPr marL="2057400" indent="-228600" algn="l" defTabSz="914400" rtl="0" eaLnBrk="1" latinLnBrk="0" hangingPunct="1">
        <a:lnSpc>
          <a:spcPct val="100000"/>
        </a:lnSpc>
        <a:spcBef>
          <a:spcPts val="300"/>
        </a:spcBef>
        <a:buClr>
          <a:srgbClr val="6C6463"/>
        </a:buClr>
        <a:buFont typeface="Arial" panose="020B0604020202020204" pitchFamily="34" charset="0"/>
        <a:buChar char="•"/>
        <a:defRPr sz="1800" kern="1200">
          <a:solidFill>
            <a:srgbClr val="6C6463"/>
          </a:solidFill>
          <a:latin typeface="Gill Sans MT" panose="020B0502020104020203" pitchFamily="34" charset="0"/>
          <a:ea typeface="+mn-ea"/>
          <a:cs typeface="+mn-cs"/>
        </a:defRPr>
      </a:lvl5pPr>
      <a:lvl6pPr marL="2514600" indent="-228600" algn="l" defTabSz="914400" rtl="0" eaLnBrk="1" latinLnBrk="0" hangingPunct="1">
        <a:lnSpc>
          <a:spcPct val="100000"/>
        </a:lnSpc>
        <a:spcBef>
          <a:spcPts val="300"/>
        </a:spcBef>
        <a:buClr>
          <a:srgbClr val="6C6463"/>
        </a:buClr>
        <a:buFont typeface="Arial" panose="020B0604020202020204" pitchFamily="34" charset="0"/>
        <a:buChar char="•"/>
        <a:defRPr sz="1800" kern="1200">
          <a:solidFill>
            <a:srgbClr val="6C6463"/>
          </a:solidFill>
          <a:latin typeface="Gill Sans MT" panose="020B0502020104020203" pitchFamily="34" charset="0"/>
          <a:ea typeface="+mn-ea"/>
          <a:cs typeface="+mn-cs"/>
        </a:defRPr>
      </a:lvl6pPr>
      <a:lvl7pPr marL="2971800" indent="-228600" algn="l" defTabSz="914400" rtl="0" eaLnBrk="1" latinLnBrk="0" hangingPunct="1">
        <a:lnSpc>
          <a:spcPct val="100000"/>
        </a:lnSpc>
        <a:spcBef>
          <a:spcPts val="300"/>
        </a:spcBef>
        <a:buClr>
          <a:srgbClr val="6C6463"/>
        </a:buClr>
        <a:buFont typeface="Arial" panose="020B0604020202020204" pitchFamily="34" charset="0"/>
        <a:buChar char="•"/>
        <a:defRPr sz="1800" kern="1200">
          <a:solidFill>
            <a:srgbClr val="6C6463"/>
          </a:solidFill>
          <a:latin typeface="Gill Sans MT" panose="020B0502020104020203" pitchFamily="34" charset="0"/>
          <a:ea typeface="+mn-ea"/>
          <a:cs typeface="+mn-cs"/>
        </a:defRPr>
      </a:lvl7pPr>
      <a:lvl8pPr marL="3429000" indent="-228600" algn="l" defTabSz="914400" rtl="0" eaLnBrk="1" latinLnBrk="0" hangingPunct="1">
        <a:lnSpc>
          <a:spcPct val="100000"/>
        </a:lnSpc>
        <a:spcBef>
          <a:spcPts val="300"/>
        </a:spcBef>
        <a:buClr>
          <a:srgbClr val="6C6463"/>
        </a:buClr>
        <a:buFont typeface="Arial" panose="020B0604020202020204" pitchFamily="34" charset="0"/>
        <a:buChar char="•"/>
        <a:defRPr sz="1800" kern="1200">
          <a:solidFill>
            <a:srgbClr val="6C6463"/>
          </a:solidFill>
          <a:latin typeface="Gill Sans MT" panose="020B0502020104020203" pitchFamily="34" charset="0"/>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18.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G"/><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hyperlink" Target="mailto:pishimwe@ghsc-psm.org" TargetMode="External"/><Relationship Id="rId2" Type="http://schemas.openxmlformats.org/officeDocument/2006/relationships/slideLayout" Target="../slideLayouts/slideLayout15.xml"/><Relationship Id="rId1" Type="http://schemas.openxmlformats.org/officeDocument/2006/relationships/tags" Target="../tags/tag20.xml"/></Relationships>
</file>

<file path=ppt/slides/_rels/slide2.xml.rels><?xml version="1.0" encoding="UTF-8" standalone="yes"?>
<Relationships xmlns="http://schemas.openxmlformats.org/package/2006/relationships"><Relationship Id="rId8" Type="http://schemas.openxmlformats.org/officeDocument/2006/relationships/hyperlink" Target="https://dhsprogram.com/pubs/pdf/FR370/FR370.pdf" TargetMode="External"/><Relationship Id="rId3" Type="http://schemas.openxmlformats.org/officeDocument/2006/relationships/notesSlide" Target="../notesSlides/notesSlide2.xml"/><Relationship Id="rId7" Type="http://schemas.openxmlformats.org/officeDocument/2006/relationships/image" Target="../media/image12.JPG"/><Relationship Id="rId2" Type="http://schemas.openxmlformats.org/officeDocument/2006/relationships/slideLayout" Target="../slideLayouts/slideLayout10.xml"/><Relationship Id="rId1" Type="http://schemas.openxmlformats.org/officeDocument/2006/relationships/tags" Target="../tags/tag19.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4.JPG"/><Relationship Id="rId2" Type="http://schemas.openxmlformats.org/officeDocument/2006/relationships/diagramData" Target="../diagrams/data1.xml"/><Relationship Id="rId1" Type="http://schemas.openxmlformats.org/officeDocument/2006/relationships/slideLayout" Target="../slideLayouts/slideLayout9.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559A4CA-696B-42D7-A948-750E76DB241E}"/>
              </a:ext>
            </a:extLst>
          </p:cNvPr>
          <p:cNvSpPr>
            <a:spLocks noGrp="1"/>
          </p:cNvSpPr>
          <p:nvPr>
            <p:ph type="ctrTitle" idx="4294967295"/>
          </p:nvPr>
        </p:nvSpPr>
        <p:spPr>
          <a:xfrm>
            <a:off x="3819043" y="2710226"/>
            <a:ext cx="4810493" cy="1211869"/>
          </a:xfrm>
        </p:spPr>
        <p:txBody>
          <a:bodyPr/>
          <a:lstStyle/>
          <a:p>
            <a:r>
              <a:rPr lang="en-US" dirty="0"/>
              <a:t>Rwanda Digital Health and Traceability Implementation</a:t>
            </a:r>
          </a:p>
        </p:txBody>
      </p:sp>
      <p:sp>
        <p:nvSpPr>
          <p:cNvPr id="5" name="Subtitle 4">
            <a:extLst>
              <a:ext uri="{FF2B5EF4-FFF2-40B4-BE49-F238E27FC236}">
                <a16:creationId xmlns:a16="http://schemas.microsoft.com/office/drawing/2014/main" id="{A3EA03F2-C602-40A3-8A38-4B29255D8BF5}"/>
              </a:ext>
            </a:extLst>
          </p:cNvPr>
          <p:cNvSpPr>
            <a:spLocks noGrp="1"/>
          </p:cNvSpPr>
          <p:nvPr>
            <p:ph type="subTitle" idx="4294967295"/>
          </p:nvPr>
        </p:nvSpPr>
        <p:spPr>
          <a:xfrm>
            <a:off x="3727575" y="3984668"/>
            <a:ext cx="4810493" cy="416048"/>
          </a:xfrm>
        </p:spPr>
        <p:txBody>
          <a:bodyPr>
            <a:normAutofit fontScale="47500" lnSpcReduction="20000"/>
          </a:bodyPr>
          <a:lstStyle/>
          <a:p>
            <a:pPr marL="0" indent="0">
              <a:buNone/>
            </a:pPr>
            <a:r>
              <a:rPr lang="en-US" b="1" dirty="0"/>
              <a:t>Peter ISHIMWE, B. Pharm                                             Commodity Security Advisor, GHSC-PSM</a:t>
            </a:r>
          </a:p>
          <a:p>
            <a:endParaRPr lang="en-US" dirty="0"/>
          </a:p>
        </p:txBody>
      </p:sp>
      <p:sp>
        <p:nvSpPr>
          <p:cNvPr id="6" name="Rectangle 5">
            <a:extLst>
              <a:ext uri="{FF2B5EF4-FFF2-40B4-BE49-F238E27FC236}">
                <a16:creationId xmlns:a16="http://schemas.microsoft.com/office/drawing/2014/main" id="{FF65949B-87A3-4815-8D0F-E9173678CA70}"/>
              </a:ext>
            </a:extLst>
          </p:cNvPr>
          <p:cNvSpPr/>
          <p:nvPr/>
        </p:nvSpPr>
        <p:spPr>
          <a:xfrm rot="16200000">
            <a:off x="8178698" y="5083556"/>
            <a:ext cx="1057250" cy="215444"/>
          </a:xfrm>
          <a:prstGeom prst="rect">
            <a:avLst/>
          </a:prstGeom>
        </p:spPr>
        <p:txBody>
          <a:bodyPr wrap="square">
            <a:spAutoFit/>
          </a:bodyPr>
          <a:lstStyle/>
          <a:p>
            <a:r>
              <a:rPr lang="en-US" sz="800" b="0" i="0" dirty="0">
                <a:solidFill>
                  <a:schemeClr val="bg1"/>
                </a:solidFill>
                <a:effectLst/>
                <a:latin typeface="Gill Sans MT" panose="020B0502020104020203" pitchFamily="34" charset="0"/>
              </a:rPr>
              <a:t>Photo: Lan Andrian</a:t>
            </a:r>
            <a:endParaRPr lang="en-US" sz="800" dirty="0">
              <a:solidFill>
                <a:schemeClr val="bg1"/>
              </a:solidFill>
              <a:latin typeface="Gill Sans MT" panose="020B0502020104020203" pitchFamily="34" charset="0"/>
            </a:endParaRPr>
          </a:p>
        </p:txBody>
      </p:sp>
    </p:spTree>
    <p:custDataLst>
      <p:tags r:id="rId1"/>
    </p:custDataLst>
    <p:extLst>
      <p:ext uri="{BB962C8B-B14F-4D97-AF65-F5344CB8AC3E}">
        <p14:creationId xmlns:p14="http://schemas.microsoft.com/office/powerpoint/2010/main" val="4575190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32B17E5-210F-44D6-AC97-1D662FDC50C5}"/>
              </a:ext>
            </a:extLst>
          </p:cNvPr>
          <p:cNvSpPr>
            <a:spLocks noGrp="1"/>
          </p:cNvSpPr>
          <p:nvPr>
            <p:ph type="title"/>
          </p:nvPr>
        </p:nvSpPr>
        <p:spPr>
          <a:xfrm>
            <a:off x="628650" y="365126"/>
            <a:ext cx="7886700" cy="1325563"/>
          </a:xfrm>
        </p:spPr>
        <p:txBody>
          <a:bodyPr anchor="ctr">
            <a:normAutofit/>
          </a:bodyPr>
          <a:lstStyle/>
          <a:p>
            <a:r>
              <a:rPr lang="en-US" dirty="0" err="1"/>
              <a:t>Con’t</a:t>
            </a:r>
            <a:endParaRPr lang="en-RW" dirty="0"/>
          </a:p>
        </p:txBody>
      </p:sp>
      <p:pic>
        <p:nvPicPr>
          <p:cNvPr id="4" name="Content Placeholder 3" descr="Diagram&#10;&#10;Description automatically generated">
            <a:extLst>
              <a:ext uri="{FF2B5EF4-FFF2-40B4-BE49-F238E27FC236}">
                <a16:creationId xmlns:a16="http://schemas.microsoft.com/office/drawing/2014/main" id="{5D23E149-4797-4754-BF33-62089860A56A}"/>
              </a:ext>
            </a:extLst>
          </p:cNvPr>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l="4629" r="6996"/>
          <a:stretch/>
        </p:blipFill>
        <p:spPr>
          <a:xfrm>
            <a:off x="30495" y="2466976"/>
            <a:ext cx="4522455" cy="3491366"/>
          </a:xfrm>
        </p:spPr>
      </p:pic>
      <p:sp>
        <p:nvSpPr>
          <p:cNvPr id="3" name="Slide Number Placeholder 2">
            <a:extLst>
              <a:ext uri="{FF2B5EF4-FFF2-40B4-BE49-F238E27FC236}">
                <a16:creationId xmlns:a16="http://schemas.microsoft.com/office/drawing/2014/main" id="{1BBA487C-5953-4513-9DAF-1D3AEF5E13FD}"/>
              </a:ext>
            </a:extLst>
          </p:cNvPr>
          <p:cNvSpPr>
            <a:spLocks noGrp="1"/>
          </p:cNvSpPr>
          <p:nvPr>
            <p:ph type="sldNum" sz="quarter" idx="12"/>
          </p:nvPr>
        </p:nvSpPr>
        <p:spPr>
          <a:xfrm>
            <a:off x="7580376" y="6356351"/>
            <a:ext cx="934974" cy="365125"/>
          </a:xfrm>
        </p:spPr>
        <p:txBody>
          <a:bodyPr anchor="ctr">
            <a:normAutofit/>
          </a:bodyPr>
          <a:lstStyle/>
          <a:p>
            <a:pPr>
              <a:spcAft>
                <a:spcPts val="600"/>
              </a:spcAft>
            </a:pPr>
            <a:fld id="{AFB4637D-E648-4D47-95AC-4BFF987C325D}" type="slidenum">
              <a:rPr lang="en-US" smtClean="0"/>
              <a:pPr>
                <a:spcAft>
                  <a:spcPts val="600"/>
                </a:spcAft>
              </a:pPr>
              <a:t>10</a:t>
            </a:fld>
            <a:endParaRPr lang="en-US"/>
          </a:p>
        </p:txBody>
      </p:sp>
      <p:pic>
        <p:nvPicPr>
          <p:cNvPr id="8" name="Content Placeholder 3">
            <a:extLst>
              <a:ext uri="{FF2B5EF4-FFF2-40B4-BE49-F238E27FC236}">
                <a16:creationId xmlns:a16="http://schemas.microsoft.com/office/drawing/2014/main" id="{22D03F4B-AA30-4BF8-9754-EC80E8F0AFBC}"/>
              </a:ext>
            </a:extLst>
          </p:cNvPr>
          <p:cNvPicPr>
            <a:picLocks noChangeAspect="1"/>
          </p:cNvPicPr>
          <p:nvPr/>
        </p:nvPicPr>
        <p:blipFill rotWithShape="1">
          <a:blip r:embed="rId3"/>
          <a:srcRect l="12254" r="1" b="1"/>
          <a:stretch/>
        </p:blipFill>
        <p:spPr>
          <a:xfrm>
            <a:off x="5009009" y="2852119"/>
            <a:ext cx="3658392" cy="2682829"/>
          </a:xfrm>
          <a:prstGeom prst="rect">
            <a:avLst/>
          </a:prstGeom>
        </p:spPr>
      </p:pic>
      <p:sp>
        <p:nvSpPr>
          <p:cNvPr id="7" name="TextBox 6">
            <a:extLst>
              <a:ext uri="{FF2B5EF4-FFF2-40B4-BE49-F238E27FC236}">
                <a16:creationId xmlns:a16="http://schemas.microsoft.com/office/drawing/2014/main" id="{881DE83D-362B-4AB5-A9B7-FC0BEB7B428C}"/>
              </a:ext>
            </a:extLst>
          </p:cNvPr>
          <p:cNvSpPr txBox="1"/>
          <p:nvPr/>
        </p:nvSpPr>
        <p:spPr>
          <a:xfrm>
            <a:off x="120233" y="2031508"/>
            <a:ext cx="4286251" cy="276999"/>
          </a:xfrm>
          <a:prstGeom prst="rect">
            <a:avLst/>
          </a:prstGeom>
          <a:noFill/>
        </p:spPr>
        <p:txBody>
          <a:bodyPr wrap="square" rtlCol="0">
            <a:spAutoFit/>
          </a:bodyPr>
          <a:lstStyle/>
          <a:p>
            <a:r>
              <a:rPr lang="en-GB" sz="1200">
                <a:solidFill>
                  <a:srgbClr val="6C6463"/>
                </a:solidFill>
                <a:latin typeface="Gill Sans MT" panose="020B0502020104020203" pitchFamily="34" charset="0"/>
              </a:rPr>
              <a:t>A graphic showcasing how the Quantification Analytics Tool works</a:t>
            </a:r>
            <a:endParaRPr lang="en-RW" sz="1200" dirty="0"/>
          </a:p>
        </p:txBody>
      </p:sp>
      <p:sp>
        <p:nvSpPr>
          <p:cNvPr id="10" name="TextBox 9">
            <a:extLst>
              <a:ext uri="{FF2B5EF4-FFF2-40B4-BE49-F238E27FC236}">
                <a16:creationId xmlns:a16="http://schemas.microsoft.com/office/drawing/2014/main" id="{23B6ADBA-045F-4FF7-8312-E6848AFEF42E}"/>
              </a:ext>
            </a:extLst>
          </p:cNvPr>
          <p:cNvSpPr txBox="1"/>
          <p:nvPr/>
        </p:nvSpPr>
        <p:spPr>
          <a:xfrm>
            <a:off x="4737518" y="2031507"/>
            <a:ext cx="4201374" cy="276999"/>
          </a:xfrm>
          <a:prstGeom prst="rect">
            <a:avLst/>
          </a:prstGeom>
          <a:noFill/>
        </p:spPr>
        <p:txBody>
          <a:bodyPr wrap="square" rtlCol="0">
            <a:spAutoFit/>
          </a:bodyPr>
          <a:lstStyle/>
          <a:p>
            <a:r>
              <a:rPr lang="en-GB" sz="1200">
                <a:solidFill>
                  <a:srgbClr val="6C6463"/>
                </a:solidFill>
                <a:latin typeface="Gill Sans MT" panose="020B0502020104020203" pitchFamily="34" charset="0"/>
              </a:rPr>
              <a:t>The landing page of the Rwanda National Product Catalog NPC</a:t>
            </a:r>
            <a:endParaRPr lang="en-RW" sz="1200" dirty="0"/>
          </a:p>
        </p:txBody>
      </p:sp>
    </p:spTree>
    <p:extLst>
      <p:ext uri="{BB962C8B-B14F-4D97-AF65-F5344CB8AC3E}">
        <p14:creationId xmlns:p14="http://schemas.microsoft.com/office/powerpoint/2010/main" val="28522932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itle 1">
            <a:extLst>
              <a:ext uri="{FF2B5EF4-FFF2-40B4-BE49-F238E27FC236}">
                <a16:creationId xmlns:a16="http://schemas.microsoft.com/office/drawing/2014/main" id="{899BB6B3-06BE-B0B1-AA3C-CDD1C4405E11}"/>
              </a:ext>
            </a:extLst>
          </p:cNvPr>
          <p:cNvSpPr>
            <a:spLocks noGrp="1"/>
          </p:cNvSpPr>
          <p:nvPr>
            <p:ph type="title"/>
          </p:nvPr>
        </p:nvSpPr>
        <p:spPr>
          <a:xfrm>
            <a:off x="490427" y="320673"/>
            <a:ext cx="7886700" cy="1325563"/>
          </a:xfrm>
        </p:spPr>
        <p:txBody>
          <a:bodyPr anchor="ctr">
            <a:normAutofit/>
          </a:bodyPr>
          <a:lstStyle/>
          <a:p>
            <a:r>
              <a:rPr lang="en-US" dirty="0"/>
              <a:t>Architecture Proposed for Traceability</a:t>
            </a:r>
          </a:p>
        </p:txBody>
      </p:sp>
      <p:pic>
        <p:nvPicPr>
          <p:cNvPr id="5" name="Picture 4">
            <a:extLst>
              <a:ext uri="{FF2B5EF4-FFF2-40B4-BE49-F238E27FC236}">
                <a16:creationId xmlns:a16="http://schemas.microsoft.com/office/drawing/2014/main" id="{E0C95696-0E01-4CCC-8FD4-D497D0057EDC}"/>
              </a:ext>
            </a:extLst>
          </p:cNvPr>
          <p:cNvPicPr/>
          <p:nvPr/>
        </p:nvPicPr>
        <p:blipFill>
          <a:blip r:embed="rId2"/>
          <a:stretch>
            <a:fillRect/>
          </a:stretch>
        </p:blipFill>
        <p:spPr>
          <a:xfrm>
            <a:off x="628650" y="1938418"/>
            <a:ext cx="7886700" cy="4125751"/>
          </a:xfrm>
          <a:prstGeom prst="rect">
            <a:avLst/>
          </a:prstGeom>
          <a:noFill/>
        </p:spPr>
      </p:pic>
      <p:sp>
        <p:nvSpPr>
          <p:cNvPr id="23" name="Slide Number Placeholder 3">
            <a:extLst>
              <a:ext uri="{FF2B5EF4-FFF2-40B4-BE49-F238E27FC236}">
                <a16:creationId xmlns:a16="http://schemas.microsoft.com/office/drawing/2014/main" id="{444BD512-A719-EF67-B62E-D5E745F8AC1E}"/>
              </a:ext>
            </a:extLst>
          </p:cNvPr>
          <p:cNvSpPr>
            <a:spLocks noGrp="1"/>
          </p:cNvSpPr>
          <p:nvPr>
            <p:ph type="sldNum" sz="quarter" idx="12"/>
          </p:nvPr>
        </p:nvSpPr>
        <p:spPr>
          <a:xfrm>
            <a:off x="7580376" y="6356351"/>
            <a:ext cx="934974" cy="365125"/>
          </a:xfrm>
        </p:spPr>
        <p:txBody>
          <a:bodyPr anchor="ctr">
            <a:normAutofit/>
          </a:bodyPr>
          <a:lstStyle/>
          <a:p>
            <a:pPr>
              <a:spcAft>
                <a:spcPts val="600"/>
              </a:spcAft>
            </a:pPr>
            <a:fld id="{AFB4637D-E648-4D47-95AC-4BFF987C325D}" type="slidenum">
              <a:rPr lang="en-US" smtClean="0"/>
              <a:pPr>
                <a:spcAft>
                  <a:spcPts val="600"/>
                </a:spcAft>
              </a:pPr>
              <a:t>11</a:t>
            </a:fld>
            <a:endParaRPr lang="en-US"/>
          </a:p>
        </p:txBody>
      </p:sp>
    </p:spTree>
    <p:extLst>
      <p:ext uri="{BB962C8B-B14F-4D97-AF65-F5344CB8AC3E}">
        <p14:creationId xmlns:p14="http://schemas.microsoft.com/office/powerpoint/2010/main" val="30806468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itle 1">
            <a:extLst>
              <a:ext uri="{FF2B5EF4-FFF2-40B4-BE49-F238E27FC236}">
                <a16:creationId xmlns:a16="http://schemas.microsoft.com/office/drawing/2014/main" id="{899BB6B3-06BE-B0B1-AA3C-CDD1C4405E11}"/>
              </a:ext>
            </a:extLst>
          </p:cNvPr>
          <p:cNvSpPr>
            <a:spLocks noGrp="1"/>
          </p:cNvSpPr>
          <p:nvPr>
            <p:ph type="title"/>
          </p:nvPr>
        </p:nvSpPr>
        <p:spPr>
          <a:xfrm>
            <a:off x="628650" y="365126"/>
            <a:ext cx="7324905" cy="1325563"/>
          </a:xfrm>
        </p:spPr>
        <p:txBody>
          <a:bodyPr anchor="ctr">
            <a:normAutofit/>
          </a:bodyPr>
          <a:lstStyle/>
          <a:p>
            <a:r>
              <a:rPr lang="en-US" dirty="0"/>
              <a:t>Digital Supply Chain Ecosystem Architecture</a:t>
            </a:r>
          </a:p>
        </p:txBody>
      </p:sp>
      <p:pic>
        <p:nvPicPr>
          <p:cNvPr id="6" name="Picture 5">
            <a:extLst>
              <a:ext uri="{FF2B5EF4-FFF2-40B4-BE49-F238E27FC236}">
                <a16:creationId xmlns:a16="http://schemas.microsoft.com/office/drawing/2014/main" id="{032A9E6D-631B-487E-B0D9-0B73430A3244}"/>
              </a:ext>
            </a:extLst>
          </p:cNvPr>
          <p:cNvPicPr/>
          <p:nvPr/>
        </p:nvPicPr>
        <p:blipFill>
          <a:blip r:embed="rId2"/>
          <a:stretch>
            <a:fillRect/>
          </a:stretch>
        </p:blipFill>
        <p:spPr>
          <a:xfrm>
            <a:off x="628650" y="2072669"/>
            <a:ext cx="7886700" cy="3857250"/>
          </a:xfrm>
          <a:prstGeom prst="rect">
            <a:avLst/>
          </a:prstGeom>
          <a:noFill/>
        </p:spPr>
      </p:pic>
      <p:sp>
        <p:nvSpPr>
          <p:cNvPr id="23" name="Slide Number Placeholder 3">
            <a:extLst>
              <a:ext uri="{FF2B5EF4-FFF2-40B4-BE49-F238E27FC236}">
                <a16:creationId xmlns:a16="http://schemas.microsoft.com/office/drawing/2014/main" id="{444BD512-A719-EF67-B62E-D5E745F8AC1E}"/>
              </a:ext>
            </a:extLst>
          </p:cNvPr>
          <p:cNvSpPr>
            <a:spLocks noGrp="1"/>
          </p:cNvSpPr>
          <p:nvPr>
            <p:ph type="sldNum" sz="quarter" idx="12"/>
          </p:nvPr>
        </p:nvSpPr>
        <p:spPr>
          <a:xfrm>
            <a:off x="7580376" y="6356351"/>
            <a:ext cx="934974" cy="365125"/>
          </a:xfrm>
        </p:spPr>
        <p:txBody>
          <a:bodyPr anchor="ctr">
            <a:normAutofit/>
          </a:bodyPr>
          <a:lstStyle/>
          <a:p>
            <a:pPr>
              <a:spcAft>
                <a:spcPts val="600"/>
              </a:spcAft>
            </a:pPr>
            <a:fld id="{AFB4637D-E648-4D47-95AC-4BFF987C325D}" type="slidenum">
              <a:rPr lang="en-US" smtClean="0"/>
              <a:pPr>
                <a:spcAft>
                  <a:spcPts val="600"/>
                </a:spcAft>
              </a:pPr>
              <a:t>12</a:t>
            </a:fld>
            <a:endParaRPr lang="en-US"/>
          </a:p>
        </p:txBody>
      </p:sp>
    </p:spTree>
    <p:extLst>
      <p:ext uri="{BB962C8B-B14F-4D97-AF65-F5344CB8AC3E}">
        <p14:creationId xmlns:p14="http://schemas.microsoft.com/office/powerpoint/2010/main" val="31525387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32B17E5-210F-44D6-AC97-1D662FDC50C5}"/>
              </a:ext>
            </a:extLst>
          </p:cNvPr>
          <p:cNvSpPr>
            <a:spLocks noGrp="1"/>
          </p:cNvSpPr>
          <p:nvPr>
            <p:ph type="title"/>
          </p:nvPr>
        </p:nvSpPr>
        <p:spPr>
          <a:xfrm>
            <a:off x="628650" y="365126"/>
            <a:ext cx="7886700" cy="1325563"/>
          </a:xfrm>
        </p:spPr>
        <p:txBody>
          <a:bodyPr anchor="ctr">
            <a:normAutofit/>
          </a:bodyPr>
          <a:lstStyle/>
          <a:p>
            <a:r>
              <a:rPr lang="en-US" dirty="0"/>
              <a:t>Summary</a:t>
            </a:r>
            <a:endParaRPr lang="en-RW" dirty="0"/>
          </a:p>
        </p:txBody>
      </p:sp>
      <p:pic>
        <p:nvPicPr>
          <p:cNvPr id="7" name="Picture Placeholder 6">
            <a:extLst>
              <a:ext uri="{FF2B5EF4-FFF2-40B4-BE49-F238E27FC236}">
                <a16:creationId xmlns:a16="http://schemas.microsoft.com/office/drawing/2014/main" id="{5B7647C2-3BA9-45A0-A12C-EEA42CA89356}"/>
              </a:ext>
            </a:extLst>
          </p:cNvPr>
          <p:cNvPicPr>
            <a:picLocks noChangeAspect="1"/>
          </p:cNvPicPr>
          <p:nvPr/>
        </p:nvPicPr>
        <p:blipFill rotWithShape="1">
          <a:blip r:embed="rId2">
            <a:extLst>
              <a:ext uri="{28A0092B-C50C-407E-A947-70E740481C1C}">
                <a14:useLocalDpi xmlns:a14="http://schemas.microsoft.com/office/drawing/2010/main" val="0"/>
              </a:ext>
            </a:extLst>
          </a:blip>
          <a:srcRect l="19841" r="23079" b="-1"/>
          <a:stretch/>
        </p:blipFill>
        <p:spPr>
          <a:xfrm>
            <a:off x="628650" y="1825625"/>
            <a:ext cx="3749040" cy="4351338"/>
          </a:xfrm>
          <a:prstGeom prst="rect">
            <a:avLst/>
          </a:prstGeom>
          <a:noFill/>
        </p:spPr>
      </p:pic>
      <p:sp>
        <p:nvSpPr>
          <p:cNvPr id="6" name="Content Placeholder 5">
            <a:extLst>
              <a:ext uri="{FF2B5EF4-FFF2-40B4-BE49-F238E27FC236}">
                <a16:creationId xmlns:a16="http://schemas.microsoft.com/office/drawing/2014/main" id="{991244D4-BA9A-47A6-B026-D9998411B001}"/>
              </a:ext>
            </a:extLst>
          </p:cNvPr>
          <p:cNvSpPr>
            <a:spLocks noGrp="1"/>
          </p:cNvSpPr>
          <p:nvPr>
            <p:ph sz="half" idx="2"/>
          </p:nvPr>
        </p:nvSpPr>
        <p:spPr>
          <a:xfrm>
            <a:off x="4766310" y="1825625"/>
            <a:ext cx="3749040" cy="4351338"/>
          </a:xfrm>
        </p:spPr>
        <p:txBody>
          <a:bodyPr>
            <a:normAutofit/>
          </a:bodyPr>
          <a:lstStyle/>
          <a:p>
            <a:pPr>
              <a:lnSpc>
                <a:spcPct val="90000"/>
              </a:lnSpc>
            </a:pPr>
            <a:r>
              <a:rPr lang="en-US" sz="2200" dirty="0"/>
              <a:t>NPC is now single source of truth for all health commodities including contraceptives</a:t>
            </a:r>
          </a:p>
          <a:p>
            <a:pPr>
              <a:lnSpc>
                <a:spcPct val="90000"/>
              </a:lnSpc>
            </a:pPr>
            <a:r>
              <a:rPr lang="en-US" sz="2200" dirty="0"/>
              <a:t>NPC mobile application is used to verify product GTIN at the point of entry and point of dispensing to ensure the commodity safety</a:t>
            </a:r>
          </a:p>
          <a:p>
            <a:pPr>
              <a:lnSpc>
                <a:spcPct val="90000"/>
              </a:lnSpc>
            </a:pPr>
            <a:r>
              <a:rPr lang="en-US" sz="2200" dirty="0"/>
              <a:t>GFPVAN supports FP programming by providing E2E data visibility to inform decision making</a:t>
            </a:r>
          </a:p>
        </p:txBody>
      </p:sp>
      <p:sp>
        <p:nvSpPr>
          <p:cNvPr id="3" name="Slide Number Placeholder 2">
            <a:extLst>
              <a:ext uri="{FF2B5EF4-FFF2-40B4-BE49-F238E27FC236}">
                <a16:creationId xmlns:a16="http://schemas.microsoft.com/office/drawing/2014/main" id="{1BBA487C-5953-4513-9DAF-1D3AEF5E13FD}"/>
              </a:ext>
            </a:extLst>
          </p:cNvPr>
          <p:cNvSpPr>
            <a:spLocks noGrp="1"/>
          </p:cNvSpPr>
          <p:nvPr>
            <p:ph type="sldNum" sz="quarter" idx="12"/>
          </p:nvPr>
        </p:nvSpPr>
        <p:spPr>
          <a:xfrm>
            <a:off x="7580376" y="6356351"/>
            <a:ext cx="934974" cy="365125"/>
          </a:xfrm>
        </p:spPr>
        <p:txBody>
          <a:bodyPr anchor="ctr">
            <a:normAutofit/>
          </a:bodyPr>
          <a:lstStyle/>
          <a:p>
            <a:pPr>
              <a:spcAft>
                <a:spcPts val="600"/>
              </a:spcAft>
            </a:pPr>
            <a:fld id="{AFB4637D-E648-4D47-95AC-4BFF987C325D}" type="slidenum">
              <a:rPr lang="en-US" smtClean="0"/>
              <a:pPr>
                <a:spcAft>
                  <a:spcPts val="600"/>
                </a:spcAft>
              </a:pPr>
              <a:t>13</a:t>
            </a:fld>
            <a:endParaRPr lang="en-US"/>
          </a:p>
        </p:txBody>
      </p:sp>
    </p:spTree>
    <p:extLst>
      <p:ext uri="{BB962C8B-B14F-4D97-AF65-F5344CB8AC3E}">
        <p14:creationId xmlns:p14="http://schemas.microsoft.com/office/powerpoint/2010/main" val="33292847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1">
            <a:extLst>
              <a:ext uri="{FF2B5EF4-FFF2-40B4-BE49-F238E27FC236}">
                <a16:creationId xmlns:a16="http://schemas.microsoft.com/office/drawing/2014/main" id="{6DA81BF0-6645-42FA-BB31-97A76BA09C69}"/>
              </a:ext>
            </a:extLst>
          </p:cNvPr>
          <p:cNvSpPr txBox="1">
            <a:spLocks/>
          </p:cNvSpPr>
          <p:nvPr/>
        </p:nvSpPr>
        <p:spPr>
          <a:xfrm>
            <a:off x="701183" y="2209800"/>
            <a:ext cx="7321683" cy="1219200"/>
          </a:xfrm>
          <a:prstGeom prst="rect">
            <a:avLst/>
          </a:prstGeom>
          <a:effectLst/>
        </p:spPr>
        <p:txBody>
          <a:bodyPr/>
          <a:lstStyle>
            <a:lvl1pPr marL="228600" indent="-228600" algn="l" defTabSz="914400" rtl="0" eaLnBrk="1" latinLnBrk="0" hangingPunct="1">
              <a:lnSpc>
                <a:spcPct val="100000"/>
              </a:lnSpc>
              <a:spcBef>
                <a:spcPts val="1200"/>
              </a:spcBef>
              <a:buFont typeface="Arial" panose="020B0604020202020204" pitchFamily="34" charset="0"/>
              <a:buChar char="•"/>
              <a:defRPr sz="2800" kern="1200">
                <a:solidFill>
                  <a:srgbClr val="6C6463"/>
                </a:solidFill>
                <a:latin typeface="+mn-lt"/>
                <a:ea typeface="+mn-ea"/>
                <a:cs typeface="+mn-cs"/>
              </a:defRPr>
            </a:lvl1pPr>
            <a:lvl2pPr marL="685800" indent="-228600" algn="l" defTabSz="914400" rtl="0" eaLnBrk="1" latinLnBrk="0" hangingPunct="1">
              <a:lnSpc>
                <a:spcPct val="100000"/>
              </a:lnSpc>
              <a:spcBef>
                <a:spcPts val="300"/>
              </a:spcBef>
              <a:buSzPct val="80000"/>
              <a:buFont typeface="Courier New" panose="02070309020205020404" pitchFamily="49" charset="0"/>
              <a:buChar char="o"/>
              <a:defRPr sz="2400" kern="1200">
                <a:solidFill>
                  <a:srgbClr val="6C6463"/>
                </a:solidFill>
                <a:latin typeface="+mn-lt"/>
                <a:ea typeface="+mn-ea"/>
                <a:cs typeface="+mn-cs"/>
              </a:defRPr>
            </a:lvl2pPr>
            <a:lvl3pPr marL="1143000" indent="-228600" algn="l" defTabSz="914400" rtl="0" eaLnBrk="1" latinLnBrk="0" hangingPunct="1">
              <a:lnSpc>
                <a:spcPct val="100000"/>
              </a:lnSpc>
              <a:spcBef>
                <a:spcPts val="300"/>
              </a:spcBef>
              <a:buClr>
                <a:srgbClr val="6C6463"/>
              </a:buClr>
              <a:buFont typeface="Gill Sans MT" panose="020B0502020104020203" pitchFamily="34" charset="0"/>
              <a:buChar char="–"/>
              <a:defRPr sz="2000" kern="1200">
                <a:solidFill>
                  <a:srgbClr val="6C6463"/>
                </a:solidFill>
                <a:latin typeface="+mn-lt"/>
                <a:ea typeface="+mn-ea"/>
                <a:cs typeface="+mn-cs"/>
              </a:defRPr>
            </a:lvl3pPr>
            <a:lvl4pPr marL="1600200" indent="-228600" algn="l" defTabSz="914400" rtl="0" eaLnBrk="1" latinLnBrk="0" hangingPunct="1">
              <a:lnSpc>
                <a:spcPct val="100000"/>
              </a:lnSpc>
              <a:spcBef>
                <a:spcPts val="300"/>
              </a:spcBef>
              <a:buClr>
                <a:srgbClr val="6C6463"/>
              </a:buClr>
              <a:buFont typeface="Arial" panose="020B0604020202020204" pitchFamily="34" charset="0"/>
              <a:buChar char="•"/>
              <a:defRPr sz="1800" kern="1200">
                <a:solidFill>
                  <a:srgbClr val="6C6463"/>
                </a:solidFill>
                <a:latin typeface="+mn-lt"/>
                <a:ea typeface="+mn-ea"/>
                <a:cs typeface="+mn-cs"/>
              </a:defRPr>
            </a:lvl4pPr>
            <a:lvl5pPr marL="2057400" indent="-228600" algn="l" defTabSz="914400" rtl="0" eaLnBrk="1" latinLnBrk="0" hangingPunct="1">
              <a:lnSpc>
                <a:spcPct val="100000"/>
              </a:lnSpc>
              <a:spcBef>
                <a:spcPts val="300"/>
              </a:spcBef>
              <a:buClr>
                <a:srgbClr val="6C6463"/>
              </a:buClr>
              <a:buFont typeface="Arial" panose="020B0604020202020204" pitchFamily="34" charset="0"/>
              <a:buChar char="•"/>
              <a:defRPr sz="1800" kern="1200">
                <a:solidFill>
                  <a:srgbClr val="6C6463"/>
                </a:solidFill>
                <a:latin typeface="+mn-lt"/>
                <a:ea typeface="+mn-ea"/>
                <a:cs typeface="+mn-cs"/>
              </a:defRPr>
            </a:lvl5pPr>
            <a:lvl6pPr marL="2514600" indent="-228600" algn="l" defTabSz="914400" rtl="0" eaLnBrk="1" latinLnBrk="0" hangingPunct="1">
              <a:lnSpc>
                <a:spcPct val="100000"/>
              </a:lnSpc>
              <a:spcBef>
                <a:spcPts val="300"/>
              </a:spcBef>
              <a:buClr>
                <a:srgbClr val="6C6463"/>
              </a:buClr>
              <a:buFont typeface="Arial" panose="020B0604020202020204" pitchFamily="34" charset="0"/>
              <a:buChar char="•"/>
              <a:defRPr sz="1800" kern="1200">
                <a:solidFill>
                  <a:srgbClr val="6C6463"/>
                </a:solidFill>
                <a:latin typeface="+mn-lt"/>
                <a:ea typeface="+mn-ea"/>
                <a:cs typeface="+mn-cs"/>
              </a:defRPr>
            </a:lvl6pPr>
            <a:lvl7pPr marL="2971800" indent="-228600" algn="l" defTabSz="914400" rtl="0" eaLnBrk="1" latinLnBrk="0" hangingPunct="1">
              <a:lnSpc>
                <a:spcPct val="100000"/>
              </a:lnSpc>
              <a:spcBef>
                <a:spcPts val="300"/>
              </a:spcBef>
              <a:buClr>
                <a:srgbClr val="6C6463"/>
              </a:buClr>
              <a:buFont typeface="Arial" panose="020B0604020202020204" pitchFamily="34" charset="0"/>
              <a:buChar char="•"/>
              <a:defRPr sz="1800" kern="1200">
                <a:solidFill>
                  <a:srgbClr val="6C6463"/>
                </a:solidFill>
                <a:latin typeface="+mn-lt"/>
                <a:ea typeface="+mn-ea"/>
                <a:cs typeface="+mn-cs"/>
              </a:defRPr>
            </a:lvl7pPr>
            <a:lvl8pPr marL="3429000" indent="-228600" algn="l" defTabSz="914400" rtl="0" eaLnBrk="1" latinLnBrk="0" hangingPunct="1">
              <a:lnSpc>
                <a:spcPct val="100000"/>
              </a:lnSpc>
              <a:spcBef>
                <a:spcPts val="300"/>
              </a:spcBef>
              <a:buClr>
                <a:srgbClr val="6C6463"/>
              </a:buClr>
              <a:buFont typeface="Arial" panose="020B0604020202020204" pitchFamily="34" charset="0"/>
              <a:buChar char="•"/>
              <a:defRPr sz="1800" kern="1200">
                <a:solidFill>
                  <a:srgbClr val="6C6463"/>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500" dirty="0"/>
              <a:t>Peter ISHIMWE, B. Pharm                                    Email: </a:t>
            </a:r>
            <a:r>
              <a:rPr lang="en-US" sz="2500" dirty="0">
                <a:hlinkClick r:id="rId3"/>
              </a:rPr>
              <a:t>pishimwe@ghsc-psm.org</a:t>
            </a:r>
            <a:r>
              <a:rPr lang="en-US" sz="2500" dirty="0"/>
              <a:t>                                              Commodity Security Advisor, USAID GHSC-PSM</a:t>
            </a:r>
          </a:p>
        </p:txBody>
      </p:sp>
      <p:sp>
        <p:nvSpPr>
          <p:cNvPr id="3" name="TextBox 2">
            <a:extLst>
              <a:ext uri="{FF2B5EF4-FFF2-40B4-BE49-F238E27FC236}">
                <a16:creationId xmlns:a16="http://schemas.microsoft.com/office/drawing/2014/main" id="{5F9A89E6-8DDD-4A50-939D-ACF3FB691B49}"/>
              </a:ext>
            </a:extLst>
          </p:cNvPr>
          <p:cNvSpPr txBox="1"/>
          <p:nvPr/>
        </p:nvSpPr>
        <p:spPr>
          <a:xfrm>
            <a:off x="701183" y="1227022"/>
            <a:ext cx="4564048" cy="523220"/>
          </a:xfrm>
          <a:prstGeom prst="rect">
            <a:avLst/>
          </a:prstGeom>
          <a:noFill/>
        </p:spPr>
        <p:txBody>
          <a:bodyPr wrap="square" rtlCol="0">
            <a:spAutoFit/>
          </a:bodyPr>
          <a:lstStyle/>
          <a:p>
            <a:r>
              <a:rPr lang="en-GB" sz="2800" dirty="0">
                <a:solidFill>
                  <a:srgbClr val="C00000"/>
                </a:solidFill>
              </a:rPr>
              <a:t>THANK YOU !</a:t>
            </a:r>
            <a:endParaRPr lang="en-RW" sz="2800" dirty="0">
              <a:solidFill>
                <a:srgbClr val="C00000"/>
              </a:solidFill>
            </a:endParaRPr>
          </a:p>
        </p:txBody>
      </p:sp>
    </p:spTree>
    <p:custDataLst>
      <p:tags r:id="rId1"/>
    </p:custDataLst>
    <p:extLst>
      <p:ext uri="{BB962C8B-B14F-4D97-AF65-F5344CB8AC3E}">
        <p14:creationId xmlns:p14="http://schemas.microsoft.com/office/powerpoint/2010/main" val="39350689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08471231-13E2-4803-9E0F-D72CD16F18B0}"/>
              </a:ext>
            </a:extLst>
          </p:cNvPr>
          <p:cNvSpPr>
            <a:spLocks noGrp="1"/>
          </p:cNvSpPr>
          <p:nvPr>
            <p:ph type="title"/>
          </p:nvPr>
        </p:nvSpPr>
        <p:spPr>
          <a:xfrm>
            <a:off x="628650" y="357175"/>
            <a:ext cx="7886700" cy="1325563"/>
          </a:xfrm>
        </p:spPr>
        <p:txBody>
          <a:bodyPr/>
          <a:lstStyle/>
          <a:p>
            <a:r>
              <a:rPr lang="en-US" dirty="0"/>
              <a:t>Family Planning in Rwanda</a:t>
            </a:r>
          </a:p>
        </p:txBody>
      </p:sp>
      <p:pic>
        <p:nvPicPr>
          <p:cNvPr id="4" name="Content Placeholder 3">
            <a:extLst>
              <a:ext uri="{FF2B5EF4-FFF2-40B4-BE49-F238E27FC236}">
                <a16:creationId xmlns:a16="http://schemas.microsoft.com/office/drawing/2014/main" id="{19ADD674-02C1-461B-899E-C793A62BDC73}"/>
              </a:ext>
            </a:extLst>
          </p:cNvPr>
          <p:cNvPicPr>
            <a:picLocks noGrp="1" noChangeAspect="1"/>
          </p:cNvPicPr>
          <p:nvPr>
            <p:ph sz="half" idx="1"/>
          </p:nvPr>
        </p:nvPicPr>
        <p:blipFill>
          <a:blip r:embed="rId4">
            <a:extLst>
              <a:ext uri="{28A0092B-C50C-407E-A947-70E740481C1C}">
                <a14:useLocalDpi xmlns:a14="http://schemas.microsoft.com/office/drawing/2010/main" val="0"/>
              </a:ext>
            </a:extLst>
          </a:blip>
          <a:stretch>
            <a:fillRect/>
          </a:stretch>
        </p:blipFill>
        <p:spPr>
          <a:xfrm>
            <a:off x="628650" y="2168352"/>
            <a:ext cx="3749675" cy="3665883"/>
          </a:xfrm>
        </p:spPr>
      </p:pic>
      <p:pic>
        <p:nvPicPr>
          <p:cNvPr id="6" name="Content Placeholder 5" descr="Map&#10;&#10;Description automatically generated">
            <a:extLst>
              <a:ext uri="{FF2B5EF4-FFF2-40B4-BE49-F238E27FC236}">
                <a16:creationId xmlns:a16="http://schemas.microsoft.com/office/drawing/2014/main" id="{1B768292-0692-4F1D-8C3F-6806EFC17DC1}"/>
              </a:ext>
            </a:extLst>
          </p:cNvPr>
          <p:cNvPicPr>
            <a:picLocks noGrp="1" noChangeAspect="1"/>
          </p:cNvPicPr>
          <p:nvPr>
            <p:ph sz="half" idx="2"/>
          </p:nvPr>
        </p:nvPicPr>
        <p:blipFill>
          <a:blip r:embed="rId5">
            <a:extLst>
              <a:ext uri="{28A0092B-C50C-407E-A947-70E740481C1C}">
                <a14:useLocalDpi xmlns:a14="http://schemas.microsoft.com/office/drawing/2010/main" val="0"/>
              </a:ext>
            </a:extLst>
          </a:blip>
          <a:stretch>
            <a:fillRect/>
          </a:stretch>
        </p:blipFill>
        <p:spPr>
          <a:xfrm>
            <a:off x="628650" y="2168353"/>
            <a:ext cx="1298391" cy="1205162"/>
          </a:xfrm>
          <a:prstGeom prst="rect">
            <a:avLst/>
          </a:prstGeom>
          <a:ln>
            <a:noFill/>
          </a:ln>
          <a:effectLst>
            <a:softEdge rad="112500"/>
          </a:effectLst>
        </p:spPr>
      </p:pic>
      <p:sp>
        <p:nvSpPr>
          <p:cNvPr id="2" name="Slide Number Placeholder 1">
            <a:extLst>
              <a:ext uri="{FF2B5EF4-FFF2-40B4-BE49-F238E27FC236}">
                <a16:creationId xmlns:a16="http://schemas.microsoft.com/office/drawing/2014/main" id="{9F7A7FD8-3483-4696-A672-E1E75344BBE5}"/>
              </a:ext>
            </a:extLst>
          </p:cNvPr>
          <p:cNvSpPr>
            <a:spLocks noGrp="1"/>
          </p:cNvSpPr>
          <p:nvPr>
            <p:ph type="sldNum" sz="quarter" idx="12"/>
          </p:nvPr>
        </p:nvSpPr>
        <p:spPr/>
        <p:txBody>
          <a:bodyPr/>
          <a:lstStyle/>
          <a:p>
            <a:fld id="{AFB4637D-E648-4D47-95AC-4BFF987C325D}" type="slidenum">
              <a:rPr lang="en-US" smtClean="0"/>
              <a:t>2</a:t>
            </a:fld>
            <a:endParaRPr lang="en-US"/>
          </a:p>
        </p:txBody>
      </p:sp>
      <p:sp>
        <p:nvSpPr>
          <p:cNvPr id="8" name="TextBox 7">
            <a:extLst>
              <a:ext uri="{FF2B5EF4-FFF2-40B4-BE49-F238E27FC236}">
                <a16:creationId xmlns:a16="http://schemas.microsoft.com/office/drawing/2014/main" id="{72E5F14D-81E4-436F-9ABD-3F0C2A5164C4}"/>
              </a:ext>
            </a:extLst>
          </p:cNvPr>
          <p:cNvSpPr txBox="1"/>
          <p:nvPr/>
        </p:nvSpPr>
        <p:spPr>
          <a:xfrm>
            <a:off x="2075055" y="2168350"/>
            <a:ext cx="2303270" cy="669414"/>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marL="285750" indent="-285750">
              <a:buFont typeface="Arial" panose="020B0604020202020204" pitchFamily="34" charset="0"/>
              <a:buChar char="•"/>
            </a:pPr>
            <a:r>
              <a:rPr lang="en-GB" sz="750" dirty="0"/>
              <a:t>Language: Kinyarwanda, English, French, Swahili</a:t>
            </a:r>
          </a:p>
          <a:p>
            <a:pPr marL="285750" indent="-285750">
              <a:buFont typeface="Arial" panose="020B0604020202020204" pitchFamily="34" charset="0"/>
              <a:buChar char="•"/>
            </a:pPr>
            <a:r>
              <a:rPr lang="en-GB" sz="750" dirty="0"/>
              <a:t>Population: 12.9 million</a:t>
            </a:r>
          </a:p>
          <a:p>
            <a:pPr marL="285750" indent="-285750">
              <a:buFont typeface="Arial" panose="020B0604020202020204" pitchFamily="34" charset="0"/>
              <a:buChar char="•"/>
            </a:pPr>
            <a:r>
              <a:rPr lang="en-GB" sz="750" dirty="0"/>
              <a:t>Women 15 - 49: </a:t>
            </a:r>
            <a:r>
              <a:rPr lang="en-GB" sz="750" dirty="0">
                <a:solidFill>
                  <a:schemeClr val="tx1"/>
                </a:solidFill>
              </a:rPr>
              <a:t>63.1%</a:t>
            </a:r>
          </a:p>
          <a:p>
            <a:pPr marL="285750" indent="-285750">
              <a:buFont typeface="Arial" panose="020B0604020202020204" pitchFamily="34" charset="0"/>
              <a:buChar char="•"/>
            </a:pPr>
            <a:r>
              <a:rPr lang="en-GB" sz="750" dirty="0"/>
              <a:t>Life expectancy: 68 for women, 65 for men</a:t>
            </a:r>
          </a:p>
          <a:p>
            <a:pPr marL="285750" indent="-285750">
              <a:buFont typeface="Arial" panose="020B0604020202020204" pitchFamily="34" charset="0"/>
              <a:buChar char="•"/>
            </a:pPr>
            <a:r>
              <a:rPr lang="en-GB" sz="750" dirty="0"/>
              <a:t>Women in Parliament: 61%</a:t>
            </a:r>
            <a:endParaRPr lang="en-RW" sz="750" dirty="0"/>
          </a:p>
        </p:txBody>
      </p:sp>
      <p:pic>
        <p:nvPicPr>
          <p:cNvPr id="13" name="Picture 12" descr="Line chart&#10;&#10;Description automatically generated">
            <a:extLst>
              <a:ext uri="{FF2B5EF4-FFF2-40B4-BE49-F238E27FC236}">
                <a16:creationId xmlns:a16="http://schemas.microsoft.com/office/drawing/2014/main" id="{BF514742-06E9-45E5-9DA3-427887F578D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638289" y="2168351"/>
            <a:ext cx="2430656" cy="1780257"/>
          </a:xfrm>
          <a:prstGeom prst="rect">
            <a:avLst/>
          </a:prstGeom>
        </p:spPr>
      </p:pic>
      <p:pic>
        <p:nvPicPr>
          <p:cNvPr id="15" name="Picture 14" descr="Chart, pie chart&#10;&#10;Description automatically generated">
            <a:extLst>
              <a:ext uri="{FF2B5EF4-FFF2-40B4-BE49-F238E27FC236}">
                <a16:creationId xmlns:a16="http://schemas.microsoft.com/office/drawing/2014/main" id="{30E82CDE-AE70-4A09-B50D-C166BB2E5F7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068945" y="2228536"/>
            <a:ext cx="1899415" cy="1690123"/>
          </a:xfrm>
          <a:prstGeom prst="rect">
            <a:avLst/>
          </a:prstGeom>
        </p:spPr>
      </p:pic>
      <p:sp>
        <p:nvSpPr>
          <p:cNvPr id="16" name="TextBox 15">
            <a:extLst>
              <a:ext uri="{FF2B5EF4-FFF2-40B4-BE49-F238E27FC236}">
                <a16:creationId xmlns:a16="http://schemas.microsoft.com/office/drawing/2014/main" id="{98CE5E73-BF9D-40E6-ACF2-D6C357A4D180}"/>
              </a:ext>
            </a:extLst>
          </p:cNvPr>
          <p:cNvSpPr txBox="1"/>
          <p:nvPr/>
        </p:nvSpPr>
        <p:spPr>
          <a:xfrm>
            <a:off x="4765677" y="4301278"/>
            <a:ext cx="4098010" cy="1477328"/>
          </a:xfrm>
          <a:prstGeom prst="rect">
            <a:avLst/>
          </a:prstGeom>
          <a:noFill/>
        </p:spPr>
        <p:txBody>
          <a:bodyPr wrap="square" rtlCol="0">
            <a:spAutoFit/>
          </a:bodyPr>
          <a:lstStyle/>
          <a:p>
            <a:r>
              <a:rPr lang="en-GB" dirty="0">
                <a:solidFill>
                  <a:srgbClr val="6C6463"/>
                </a:solidFill>
                <a:latin typeface="Gill Sans MT" panose="020B0502020104020203" pitchFamily="34" charset="0"/>
              </a:rPr>
              <a:t>Wanted births: The wanted fertility rate is 3.1, while the total fertility rate is 4.1. This suggests that Rwandan women are currently having, on average, one more child than they want.</a:t>
            </a:r>
            <a:endParaRPr lang="en-RW" dirty="0">
              <a:solidFill>
                <a:srgbClr val="6C6463"/>
              </a:solidFill>
              <a:latin typeface="Gill Sans MT" panose="020B0502020104020203" pitchFamily="34" charset="0"/>
            </a:endParaRPr>
          </a:p>
        </p:txBody>
      </p:sp>
      <p:sp>
        <p:nvSpPr>
          <p:cNvPr id="17" name="Rectangle 16">
            <a:extLst>
              <a:ext uri="{FF2B5EF4-FFF2-40B4-BE49-F238E27FC236}">
                <a16:creationId xmlns:a16="http://schemas.microsoft.com/office/drawing/2014/main" id="{03BC8E20-E38C-42AF-B9BC-0ABD24992F4D}"/>
              </a:ext>
            </a:extLst>
          </p:cNvPr>
          <p:cNvSpPr/>
          <p:nvPr/>
        </p:nvSpPr>
        <p:spPr>
          <a:xfrm>
            <a:off x="6469628" y="2576053"/>
            <a:ext cx="407429" cy="131752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W" dirty="0"/>
          </a:p>
        </p:txBody>
      </p:sp>
      <p:sp>
        <p:nvSpPr>
          <p:cNvPr id="18" name="TextBox 17">
            <a:extLst>
              <a:ext uri="{FF2B5EF4-FFF2-40B4-BE49-F238E27FC236}">
                <a16:creationId xmlns:a16="http://schemas.microsoft.com/office/drawing/2014/main" id="{F6B2D6B2-2B50-4D4C-88A7-80F6118031E8}"/>
              </a:ext>
            </a:extLst>
          </p:cNvPr>
          <p:cNvSpPr txBox="1"/>
          <p:nvPr/>
        </p:nvSpPr>
        <p:spPr>
          <a:xfrm>
            <a:off x="4834393" y="6027089"/>
            <a:ext cx="3101009" cy="215444"/>
          </a:xfrm>
          <a:prstGeom prst="rect">
            <a:avLst/>
          </a:prstGeom>
          <a:noFill/>
        </p:spPr>
        <p:txBody>
          <a:bodyPr wrap="square" rtlCol="0">
            <a:spAutoFit/>
          </a:bodyPr>
          <a:lstStyle/>
          <a:p>
            <a:r>
              <a:rPr lang="en-GB" sz="800" dirty="0">
                <a:hlinkClick r:id="rId8"/>
              </a:rPr>
              <a:t>https://dhsprogram.com/pubs/pdf/FR370/FR370.pdf</a:t>
            </a:r>
            <a:r>
              <a:rPr lang="en-GB" sz="800" dirty="0"/>
              <a:t> </a:t>
            </a:r>
            <a:endParaRPr lang="en-RW" sz="800" dirty="0"/>
          </a:p>
        </p:txBody>
      </p:sp>
    </p:spTree>
    <p:custDataLst>
      <p:tags r:id="rId1"/>
    </p:custDataLst>
    <p:extLst>
      <p:ext uri="{BB962C8B-B14F-4D97-AF65-F5344CB8AC3E}">
        <p14:creationId xmlns:p14="http://schemas.microsoft.com/office/powerpoint/2010/main" val="2491169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additive="base">
                                        <p:cTn id="17" dur="500" fill="hold"/>
                                        <p:tgtEl>
                                          <p:spTgt spid="13"/>
                                        </p:tgtEl>
                                        <p:attrNameLst>
                                          <p:attrName>ppt_x</p:attrName>
                                        </p:attrNameLst>
                                      </p:cBhvr>
                                      <p:tavLst>
                                        <p:tav tm="0">
                                          <p:val>
                                            <p:strVal val="#ppt_x"/>
                                          </p:val>
                                        </p:tav>
                                        <p:tav tm="100000">
                                          <p:val>
                                            <p:strVal val="#ppt_x"/>
                                          </p:val>
                                        </p:tav>
                                      </p:tavLst>
                                    </p:anim>
                                    <p:anim calcmode="lin" valueType="num">
                                      <p:cBhvr additive="base">
                                        <p:cTn id="1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fill="hold"/>
                                        <p:tgtEl>
                                          <p:spTgt spid="17"/>
                                        </p:tgtEl>
                                        <p:attrNameLst>
                                          <p:attrName>ppt_x</p:attrName>
                                        </p:attrNameLst>
                                      </p:cBhvr>
                                      <p:tavLst>
                                        <p:tav tm="0">
                                          <p:val>
                                            <p:strVal val="#ppt_x"/>
                                          </p:val>
                                        </p:tav>
                                        <p:tav tm="100000">
                                          <p:val>
                                            <p:strVal val="#ppt_x"/>
                                          </p:val>
                                        </p:tav>
                                      </p:tavLst>
                                    </p:anim>
                                    <p:anim calcmode="lin" valueType="num">
                                      <p:cBhvr additive="base">
                                        <p:cTn id="24" dur="500" fill="hold"/>
                                        <p:tgtEl>
                                          <p:spTgt spid="17"/>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cBhvr additive="base">
                                        <p:cTn id="27" dur="500" fill="hold"/>
                                        <p:tgtEl>
                                          <p:spTgt spid="15"/>
                                        </p:tgtEl>
                                        <p:attrNameLst>
                                          <p:attrName>ppt_x</p:attrName>
                                        </p:attrNameLst>
                                      </p:cBhvr>
                                      <p:tavLst>
                                        <p:tav tm="0">
                                          <p:val>
                                            <p:strVal val="#ppt_x"/>
                                          </p:val>
                                        </p:tav>
                                        <p:tav tm="100000">
                                          <p:val>
                                            <p:strVal val="#ppt_x"/>
                                          </p:val>
                                        </p:tav>
                                      </p:tavLst>
                                    </p:anim>
                                    <p:anim calcmode="lin" valueType="num">
                                      <p:cBhvr additive="base">
                                        <p:cTn id="2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16"/>
                                        </p:tgtEl>
                                        <p:attrNameLst>
                                          <p:attrName>style.visibility</p:attrName>
                                        </p:attrNameLst>
                                      </p:cBhvr>
                                      <p:to>
                                        <p:strVal val="visible"/>
                                      </p:to>
                                    </p:set>
                                    <p:anim calcmode="lin" valueType="num">
                                      <p:cBhvr additive="base">
                                        <p:cTn id="33" dur="500" fill="hold"/>
                                        <p:tgtEl>
                                          <p:spTgt spid="16"/>
                                        </p:tgtEl>
                                        <p:attrNameLst>
                                          <p:attrName>ppt_x</p:attrName>
                                        </p:attrNameLst>
                                      </p:cBhvr>
                                      <p:tavLst>
                                        <p:tav tm="0">
                                          <p:val>
                                            <p:strVal val="#ppt_x"/>
                                          </p:val>
                                        </p:tav>
                                        <p:tav tm="100000">
                                          <p:val>
                                            <p:strVal val="#ppt_x"/>
                                          </p:val>
                                        </p:tav>
                                      </p:tavLst>
                                    </p:anim>
                                    <p:anim calcmode="lin" valueType="num">
                                      <p:cBhvr additive="base">
                                        <p:cTn id="3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6" grpId="0"/>
      <p:bldP spid="1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B09E74-D715-40CC-93B1-06CE7469728A}"/>
              </a:ext>
            </a:extLst>
          </p:cNvPr>
          <p:cNvSpPr>
            <a:spLocks noGrp="1"/>
          </p:cNvSpPr>
          <p:nvPr>
            <p:ph type="title"/>
          </p:nvPr>
        </p:nvSpPr>
        <p:spPr/>
        <p:txBody>
          <a:bodyPr/>
          <a:lstStyle/>
          <a:p>
            <a:r>
              <a:rPr lang="en-US" dirty="0"/>
              <a:t>Rwanda Value Chain</a:t>
            </a:r>
            <a:endParaRPr lang="en-RW" dirty="0"/>
          </a:p>
        </p:txBody>
      </p:sp>
      <p:sp>
        <p:nvSpPr>
          <p:cNvPr id="5" name="Slide Number Placeholder 4">
            <a:extLst>
              <a:ext uri="{FF2B5EF4-FFF2-40B4-BE49-F238E27FC236}">
                <a16:creationId xmlns:a16="http://schemas.microsoft.com/office/drawing/2014/main" id="{36449326-55FA-45A9-9147-14102C08959D}"/>
              </a:ext>
            </a:extLst>
          </p:cNvPr>
          <p:cNvSpPr>
            <a:spLocks noGrp="1"/>
          </p:cNvSpPr>
          <p:nvPr>
            <p:ph type="sldNum" sz="quarter" idx="12"/>
          </p:nvPr>
        </p:nvSpPr>
        <p:spPr/>
        <p:txBody>
          <a:bodyPr/>
          <a:lstStyle/>
          <a:p>
            <a:fld id="{AFB4637D-E648-4D47-95AC-4BFF987C325D}" type="slidenum">
              <a:rPr lang="en-US" smtClean="0"/>
              <a:t>3</a:t>
            </a:fld>
            <a:endParaRPr lang="en-US"/>
          </a:p>
        </p:txBody>
      </p:sp>
      <p:pic>
        <p:nvPicPr>
          <p:cNvPr id="6" name="Picture 5">
            <a:extLst>
              <a:ext uri="{FF2B5EF4-FFF2-40B4-BE49-F238E27FC236}">
                <a16:creationId xmlns:a16="http://schemas.microsoft.com/office/drawing/2014/main" id="{1B81C2D4-3A3C-47A6-B66D-3099C9CB7B1F}"/>
              </a:ext>
            </a:extLst>
          </p:cNvPr>
          <p:cNvPicPr>
            <a:picLocks noChangeAspect="1"/>
          </p:cNvPicPr>
          <p:nvPr/>
        </p:nvPicPr>
        <p:blipFill rotWithShape="1">
          <a:blip r:embed="rId2"/>
          <a:srcRect l="1124" t="5562" r="12267" b="12857"/>
          <a:stretch/>
        </p:blipFill>
        <p:spPr>
          <a:xfrm>
            <a:off x="1318439" y="1506508"/>
            <a:ext cx="5890437" cy="3218627"/>
          </a:xfrm>
          <a:prstGeom prst="rect">
            <a:avLst/>
          </a:prstGeom>
        </p:spPr>
      </p:pic>
      <p:sp>
        <p:nvSpPr>
          <p:cNvPr id="3" name="TextBox 2">
            <a:extLst>
              <a:ext uri="{FF2B5EF4-FFF2-40B4-BE49-F238E27FC236}">
                <a16:creationId xmlns:a16="http://schemas.microsoft.com/office/drawing/2014/main" id="{A8C14C81-3A56-507F-77BE-6247A6CB59EB}"/>
              </a:ext>
            </a:extLst>
          </p:cNvPr>
          <p:cNvSpPr txBox="1"/>
          <p:nvPr/>
        </p:nvSpPr>
        <p:spPr>
          <a:xfrm>
            <a:off x="894521" y="4725135"/>
            <a:ext cx="7354956" cy="1631216"/>
          </a:xfrm>
          <a:prstGeom prst="rect">
            <a:avLst/>
          </a:prstGeom>
          <a:noFill/>
        </p:spPr>
        <p:txBody>
          <a:bodyPr wrap="square" rtlCol="0">
            <a:spAutoFit/>
          </a:bodyPr>
          <a:lstStyle/>
          <a:p>
            <a:pPr algn="just"/>
            <a:r>
              <a:rPr lang="en-US" sz="2000" dirty="0">
                <a:solidFill>
                  <a:srgbClr val="6C6463"/>
                </a:solidFill>
                <a:latin typeface="Gill Sans MT" panose="020B0502020104020203" pitchFamily="34" charset="0"/>
              </a:rPr>
              <a:t>In Rwanda, family planning services are provided through eight national referral hospitals (including teaching hospitals), four provincial referral hospitals, 39 district hospitals, 542 health centers, 670 health posts, and 58,567 community health workers (CHWs) operating in 14,873 villages. </a:t>
            </a:r>
          </a:p>
        </p:txBody>
      </p:sp>
    </p:spTree>
    <p:extLst>
      <p:ext uri="{BB962C8B-B14F-4D97-AF65-F5344CB8AC3E}">
        <p14:creationId xmlns:p14="http://schemas.microsoft.com/office/powerpoint/2010/main" val="11243269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32B17E5-210F-44D6-AC97-1D662FDC50C5}"/>
              </a:ext>
            </a:extLst>
          </p:cNvPr>
          <p:cNvSpPr>
            <a:spLocks noGrp="1"/>
          </p:cNvSpPr>
          <p:nvPr>
            <p:ph type="title"/>
          </p:nvPr>
        </p:nvSpPr>
        <p:spPr>
          <a:xfrm>
            <a:off x="628650" y="357175"/>
            <a:ext cx="7886700" cy="1325563"/>
          </a:xfrm>
        </p:spPr>
        <p:txBody>
          <a:bodyPr anchor="ctr">
            <a:normAutofit/>
          </a:bodyPr>
          <a:lstStyle/>
          <a:p>
            <a:r>
              <a:rPr lang="en-US" dirty="0"/>
              <a:t>Rwanda Digital Health</a:t>
            </a:r>
            <a:endParaRPr lang="en-RW" dirty="0"/>
          </a:p>
        </p:txBody>
      </p:sp>
      <p:sp>
        <p:nvSpPr>
          <p:cNvPr id="3" name="Slide Number Placeholder 2">
            <a:extLst>
              <a:ext uri="{FF2B5EF4-FFF2-40B4-BE49-F238E27FC236}">
                <a16:creationId xmlns:a16="http://schemas.microsoft.com/office/drawing/2014/main" id="{1BBA487C-5953-4513-9DAF-1D3AEF5E13FD}"/>
              </a:ext>
            </a:extLst>
          </p:cNvPr>
          <p:cNvSpPr>
            <a:spLocks noGrp="1"/>
          </p:cNvSpPr>
          <p:nvPr>
            <p:ph type="sldNum" sz="quarter" idx="12"/>
          </p:nvPr>
        </p:nvSpPr>
        <p:spPr>
          <a:xfrm>
            <a:off x="7580376" y="6356351"/>
            <a:ext cx="934974" cy="365125"/>
          </a:xfrm>
        </p:spPr>
        <p:txBody>
          <a:bodyPr anchor="ctr">
            <a:normAutofit/>
          </a:bodyPr>
          <a:lstStyle/>
          <a:p>
            <a:pPr>
              <a:spcAft>
                <a:spcPts val="600"/>
              </a:spcAft>
            </a:pPr>
            <a:fld id="{AFB4637D-E648-4D47-95AC-4BFF987C325D}" type="slidenum">
              <a:rPr lang="en-US" smtClean="0"/>
              <a:pPr>
                <a:spcAft>
                  <a:spcPts val="600"/>
                </a:spcAft>
              </a:pPr>
              <a:t>4</a:t>
            </a:fld>
            <a:endParaRPr lang="en-US"/>
          </a:p>
        </p:txBody>
      </p:sp>
      <p:graphicFrame>
        <p:nvGraphicFramePr>
          <p:cNvPr id="14" name="Content Placeholder 5">
            <a:extLst>
              <a:ext uri="{FF2B5EF4-FFF2-40B4-BE49-F238E27FC236}">
                <a16:creationId xmlns:a16="http://schemas.microsoft.com/office/drawing/2014/main" id="{22C97046-053B-A90D-7D36-54DE2D61154A}"/>
              </a:ext>
            </a:extLst>
          </p:cNvPr>
          <p:cNvGraphicFramePr>
            <a:graphicFrameLocks noGrp="1"/>
          </p:cNvGraphicFramePr>
          <p:nvPr>
            <p:ph type="chart" sz="quarter" idx="13"/>
            <p:extLst>
              <p:ext uri="{D42A27DB-BD31-4B8C-83A1-F6EECF244321}">
                <p14:modId xmlns:p14="http://schemas.microsoft.com/office/powerpoint/2010/main" val="1993200066"/>
              </p:ext>
            </p:extLst>
          </p:nvPr>
        </p:nvGraphicFramePr>
        <p:xfrm>
          <a:off x="628650" y="1817688"/>
          <a:ext cx="7886700" cy="43624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9" name="Picture 8" descr="Diagram, engineering drawing&#10;&#10;Description automatically generated">
            <a:extLst>
              <a:ext uri="{FF2B5EF4-FFF2-40B4-BE49-F238E27FC236}">
                <a16:creationId xmlns:a16="http://schemas.microsoft.com/office/drawing/2014/main" id="{F27789CC-224D-4726-9816-43352D7B100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235448" y="1817688"/>
            <a:ext cx="3027100" cy="1911216"/>
          </a:xfrm>
          <a:prstGeom prst="rect">
            <a:avLst/>
          </a:prstGeom>
        </p:spPr>
      </p:pic>
      <p:sp>
        <p:nvSpPr>
          <p:cNvPr id="11" name="TextBox 10">
            <a:extLst>
              <a:ext uri="{FF2B5EF4-FFF2-40B4-BE49-F238E27FC236}">
                <a16:creationId xmlns:a16="http://schemas.microsoft.com/office/drawing/2014/main" id="{C70687F9-C922-4FF2-8BA0-36A2C3AC8749}"/>
              </a:ext>
            </a:extLst>
          </p:cNvPr>
          <p:cNvSpPr txBox="1"/>
          <p:nvPr/>
        </p:nvSpPr>
        <p:spPr>
          <a:xfrm>
            <a:off x="6019141" y="2682530"/>
            <a:ext cx="1932168" cy="323165"/>
          </a:xfrm>
          <a:prstGeom prst="rect">
            <a:avLst/>
          </a:prstGeom>
          <a:noFill/>
        </p:spPr>
        <p:txBody>
          <a:bodyPr wrap="square" rtlCol="0">
            <a:spAutoFit/>
          </a:bodyPr>
          <a:lstStyle/>
          <a:p>
            <a:r>
              <a:rPr lang="en-GB" sz="1500" b="1" dirty="0">
                <a:effectLst>
                  <a:outerShdw blurRad="38100" dist="38100" dir="2700000" algn="tl">
                    <a:srgbClr val="000000">
                      <a:alpha val="43137"/>
                    </a:srgbClr>
                  </a:outerShdw>
                </a:effectLst>
              </a:rPr>
              <a:t>Interoperability</a:t>
            </a:r>
            <a:endParaRPr lang="en-RW" sz="15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1196929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32B17E5-210F-44D6-AC97-1D662FDC50C5}"/>
              </a:ext>
            </a:extLst>
          </p:cNvPr>
          <p:cNvSpPr>
            <a:spLocks noGrp="1"/>
          </p:cNvSpPr>
          <p:nvPr>
            <p:ph type="title"/>
          </p:nvPr>
        </p:nvSpPr>
        <p:spPr>
          <a:xfrm>
            <a:off x="628650" y="365126"/>
            <a:ext cx="7886700" cy="1325563"/>
          </a:xfrm>
        </p:spPr>
        <p:txBody>
          <a:bodyPr anchor="ctr">
            <a:normAutofit/>
          </a:bodyPr>
          <a:lstStyle/>
          <a:p>
            <a:r>
              <a:rPr lang="en-US" dirty="0"/>
              <a:t>Rwanda’s MIS Landscape</a:t>
            </a:r>
          </a:p>
        </p:txBody>
      </p:sp>
      <p:sp>
        <p:nvSpPr>
          <p:cNvPr id="3" name="Slide Number Placeholder 2">
            <a:extLst>
              <a:ext uri="{FF2B5EF4-FFF2-40B4-BE49-F238E27FC236}">
                <a16:creationId xmlns:a16="http://schemas.microsoft.com/office/drawing/2014/main" id="{1BBA487C-5953-4513-9DAF-1D3AEF5E13FD}"/>
              </a:ext>
            </a:extLst>
          </p:cNvPr>
          <p:cNvSpPr>
            <a:spLocks noGrp="1"/>
          </p:cNvSpPr>
          <p:nvPr>
            <p:ph type="sldNum" sz="quarter" idx="12"/>
          </p:nvPr>
        </p:nvSpPr>
        <p:spPr>
          <a:xfrm>
            <a:off x="7580376" y="6356351"/>
            <a:ext cx="934974" cy="365125"/>
          </a:xfrm>
        </p:spPr>
        <p:txBody>
          <a:bodyPr anchor="ctr">
            <a:normAutofit/>
          </a:bodyPr>
          <a:lstStyle/>
          <a:p>
            <a:pPr>
              <a:spcAft>
                <a:spcPts val="600"/>
              </a:spcAft>
            </a:pPr>
            <a:fld id="{AFB4637D-E648-4D47-95AC-4BFF987C325D}" type="slidenum">
              <a:rPr lang="en-US" smtClean="0"/>
              <a:pPr>
                <a:spcAft>
                  <a:spcPts val="600"/>
                </a:spcAft>
              </a:pPr>
              <a:t>5</a:t>
            </a:fld>
            <a:endParaRPr lang="en-US"/>
          </a:p>
        </p:txBody>
      </p:sp>
      <p:graphicFrame>
        <p:nvGraphicFramePr>
          <p:cNvPr id="7" name="Table 3">
            <a:extLst>
              <a:ext uri="{FF2B5EF4-FFF2-40B4-BE49-F238E27FC236}">
                <a16:creationId xmlns:a16="http://schemas.microsoft.com/office/drawing/2014/main" id="{84C76E7B-8B05-90F5-DD83-6C23602D98D9}"/>
              </a:ext>
            </a:extLst>
          </p:cNvPr>
          <p:cNvGraphicFramePr>
            <a:graphicFrameLocks noGrp="1"/>
          </p:cNvGraphicFramePr>
          <p:nvPr>
            <p:extLst>
              <p:ext uri="{D42A27DB-BD31-4B8C-83A1-F6EECF244321}">
                <p14:modId xmlns:p14="http://schemas.microsoft.com/office/powerpoint/2010/main" val="77011566"/>
              </p:ext>
            </p:extLst>
          </p:nvPr>
        </p:nvGraphicFramePr>
        <p:xfrm>
          <a:off x="5362033" y="1510791"/>
          <a:ext cx="3684918" cy="4645393"/>
        </p:xfrm>
        <a:graphic>
          <a:graphicData uri="http://schemas.openxmlformats.org/drawingml/2006/table">
            <a:tbl>
              <a:tblPr firstRow="1" bandRow="1">
                <a:tableStyleId>{5C22544A-7EE6-4342-B048-85BDC9FD1C3A}</a:tableStyleId>
              </a:tblPr>
              <a:tblGrid>
                <a:gridCol w="972161">
                  <a:extLst>
                    <a:ext uri="{9D8B030D-6E8A-4147-A177-3AD203B41FA5}">
                      <a16:colId xmlns:a16="http://schemas.microsoft.com/office/drawing/2014/main" val="1617393262"/>
                    </a:ext>
                  </a:extLst>
                </a:gridCol>
                <a:gridCol w="680512">
                  <a:extLst>
                    <a:ext uri="{9D8B030D-6E8A-4147-A177-3AD203B41FA5}">
                      <a16:colId xmlns:a16="http://schemas.microsoft.com/office/drawing/2014/main" val="3497483624"/>
                    </a:ext>
                  </a:extLst>
                </a:gridCol>
                <a:gridCol w="2032245">
                  <a:extLst>
                    <a:ext uri="{9D8B030D-6E8A-4147-A177-3AD203B41FA5}">
                      <a16:colId xmlns:a16="http://schemas.microsoft.com/office/drawing/2014/main" val="3031568504"/>
                    </a:ext>
                  </a:extLst>
                </a:gridCol>
              </a:tblGrid>
              <a:tr h="281540">
                <a:tc gridSpan="3">
                  <a:txBody>
                    <a:bodyPr/>
                    <a:lstStyle/>
                    <a:p>
                      <a:r>
                        <a:rPr lang="en-US" sz="1400" dirty="0"/>
                        <a:t>MIS Summary</a:t>
                      </a:r>
                    </a:p>
                  </a:txBody>
                  <a:tcPr marL="68580" marR="68580" marT="34290" marB="34290"/>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656416697"/>
                  </a:ext>
                </a:extLst>
              </a:tr>
              <a:tr h="194034">
                <a:tc>
                  <a:txBody>
                    <a:bodyPr/>
                    <a:lstStyle/>
                    <a:p>
                      <a:pPr defTabSz="1085850"/>
                      <a:r>
                        <a:rPr lang="en-US" sz="800" b="1" dirty="0"/>
                        <a:t>System Name</a:t>
                      </a:r>
                    </a:p>
                  </a:txBody>
                  <a:tcPr marL="68580" marR="68580" marT="34290" marB="34290">
                    <a:solidFill>
                      <a:schemeClr val="bg1">
                        <a:lumMod val="65000"/>
                      </a:schemeClr>
                    </a:solidFill>
                  </a:tcPr>
                </a:tc>
                <a:tc>
                  <a:txBody>
                    <a:bodyPr/>
                    <a:lstStyle/>
                    <a:p>
                      <a:r>
                        <a:rPr lang="en-US" sz="800" b="1" dirty="0"/>
                        <a:t>Type</a:t>
                      </a:r>
                    </a:p>
                  </a:txBody>
                  <a:tcPr marL="68580" marR="68580" marT="34290" marB="34290">
                    <a:solidFill>
                      <a:schemeClr val="bg1">
                        <a:lumMod val="65000"/>
                      </a:schemeClr>
                    </a:solidFill>
                  </a:tcPr>
                </a:tc>
                <a:tc>
                  <a:txBody>
                    <a:bodyPr/>
                    <a:lstStyle/>
                    <a:p>
                      <a:r>
                        <a:rPr lang="en-US" sz="800" b="1" dirty="0"/>
                        <a:t>Notes</a:t>
                      </a:r>
                    </a:p>
                  </a:txBody>
                  <a:tcPr marL="68580" marR="68580" marT="34290" marB="34290">
                    <a:solidFill>
                      <a:schemeClr val="bg1">
                        <a:lumMod val="65000"/>
                      </a:schemeClr>
                    </a:solidFill>
                  </a:tcPr>
                </a:tc>
                <a:extLst>
                  <a:ext uri="{0D108BD9-81ED-4DB2-BD59-A6C34878D82A}">
                    <a16:rowId xmlns:a16="http://schemas.microsoft.com/office/drawing/2014/main" val="1846502982"/>
                  </a:ext>
                </a:extLst>
              </a:tr>
              <a:tr h="1137097">
                <a:tc>
                  <a:txBody>
                    <a:bodyPr/>
                    <a:lstStyle/>
                    <a:p>
                      <a:pPr algn="l" fontAlgn="t"/>
                      <a:r>
                        <a:rPr lang="en-US" sz="800" b="0" i="0" u="none" strike="noStrike" dirty="0">
                          <a:solidFill>
                            <a:srgbClr val="000000"/>
                          </a:solidFill>
                          <a:effectLst/>
                          <a:latin typeface="+mn-lt"/>
                        </a:rPr>
                        <a:t>DHIS2</a:t>
                      </a:r>
                    </a:p>
                  </a:txBody>
                  <a:tcPr marL="7144" marR="7144" marT="7144" marB="0"/>
                </a:tc>
                <a:tc>
                  <a:txBody>
                    <a:bodyPr/>
                    <a:lstStyle/>
                    <a:p>
                      <a:pPr algn="l" fontAlgn="t"/>
                      <a:r>
                        <a:rPr lang="en-US" sz="800" b="0" i="0" u="none" strike="noStrike" dirty="0">
                          <a:solidFill>
                            <a:srgbClr val="000000"/>
                          </a:solidFill>
                          <a:effectLst/>
                          <a:latin typeface="+mn-lt"/>
                        </a:rPr>
                        <a:t>Health Management Information System (HMIS)</a:t>
                      </a:r>
                    </a:p>
                  </a:txBody>
                  <a:tcPr marL="7144" marR="7144" marT="7144" marB="0"/>
                </a:tc>
                <a:tc>
                  <a:txBody>
                    <a:bodyPr/>
                    <a:lstStyle/>
                    <a:p>
                      <a:pPr marL="0" indent="61913" algn="l" fontAlgn="b">
                        <a:buFont typeface="Arial" panose="020B0604020202020204" pitchFamily="34" charset="0"/>
                        <a:buChar char="•"/>
                      </a:pPr>
                      <a:r>
                        <a:rPr lang="en-US" sz="800" b="0" i="0" u="none" strike="noStrike" dirty="0">
                          <a:solidFill>
                            <a:srgbClr val="000000"/>
                          </a:solidFill>
                          <a:effectLst/>
                          <a:latin typeface="+mn-lt"/>
                        </a:rPr>
                        <a:t>Captures data on disease morbidity and mortality, maternal and child health services, service delivery, surveillance.</a:t>
                      </a:r>
                    </a:p>
                    <a:p>
                      <a:pPr marL="0" indent="61913" algn="l" fontAlgn="b">
                        <a:buFont typeface="Arial" panose="020B0604020202020204" pitchFamily="34" charset="0"/>
                        <a:buChar char="•"/>
                      </a:pPr>
                      <a:r>
                        <a:rPr lang="en-US" sz="800" b="0" i="0" u="none" strike="noStrike" dirty="0">
                          <a:solidFill>
                            <a:srgbClr val="000000"/>
                          </a:solidFill>
                          <a:effectLst/>
                          <a:latin typeface="+mn-lt"/>
                        </a:rPr>
                        <a:t>Data collection is conducted at the health facility level using a paper-based system and aggregated data for monthly reporting and entry done at health facility level, District and national level can review the aggregated data.</a:t>
                      </a:r>
                    </a:p>
                  </a:txBody>
                  <a:tcPr marL="7144" marR="7144" marT="7144" marB="0"/>
                </a:tc>
                <a:extLst>
                  <a:ext uri="{0D108BD9-81ED-4DB2-BD59-A6C34878D82A}">
                    <a16:rowId xmlns:a16="http://schemas.microsoft.com/office/drawing/2014/main" val="3333935869"/>
                  </a:ext>
                </a:extLst>
              </a:tr>
              <a:tr h="138011">
                <a:tc>
                  <a:txBody>
                    <a:bodyPr/>
                    <a:lstStyle/>
                    <a:p>
                      <a:pPr algn="l" fontAlgn="t"/>
                      <a:r>
                        <a:rPr lang="en-US" sz="800" b="0" i="0" u="none" strike="noStrike" dirty="0">
                          <a:solidFill>
                            <a:srgbClr val="000000"/>
                          </a:solidFill>
                          <a:effectLst/>
                          <a:latin typeface="+mn-lt"/>
                        </a:rPr>
                        <a:t>Pipeline</a:t>
                      </a:r>
                    </a:p>
                  </a:txBody>
                  <a:tcPr marL="7144" marR="7144" marT="7144" marB="0"/>
                </a:tc>
                <a:tc>
                  <a:txBody>
                    <a:bodyPr/>
                    <a:lstStyle/>
                    <a:p>
                      <a:pPr algn="l" fontAlgn="t"/>
                      <a:r>
                        <a:rPr lang="en-US" sz="800" b="0" i="0" u="none" strike="noStrike" dirty="0">
                          <a:solidFill>
                            <a:srgbClr val="000000"/>
                          </a:solidFill>
                          <a:effectLst/>
                          <a:latin typeface="+mn-lt"/>
                        </a:rPr>
                        <a:t>Supply Planning</a:t>
                      </a:r>
                    </a:p>
                  </a:txBody>
                  <a:tcPr marL="7144" marR="7144" marT="7144" marB="0"/>
                </a:tc>
                <a:tc>
                  <a:txBody>
                    <a:bodyPr/>
                    <a:lstStyle/>
                    <a:p>
                      <a:pPr marL="0" indent="0" algn="l" fontAlgn="b">
                        <a:buFont typeface="Arial" panose="020B0604020202020204" pitchFamily="34" charset="0"/>
                        <a:buNone/>
                      </a:pPr>
                      <a:r>
                        <a:rPr lang="en-US" sz="800" b="0" i="0" u="none" strike="noStrike" dirty="0">
                          <a:solidFill>
                            <a:srgbClr val="000000"/>
                          </a:solidFill>
                          <a:effectLst/>
                          <a:latin typeface="+mn-lt"/>
                        </a:rPr>
                        <a:t>Supply planning tool</a:t>
                      </a:r>
                    </a:p>
                  </a:txBody>
                  <a:tcPr marL="7144" marR="7144" marT="7144" marB="0"/>
                </a:tc>
                <a:extLst>
                  <a:ext uri="{0D108BD9-81ED-4DB2-BD59-A6C34878D82A}">
                    <a16:rowId xmlns:a16="http://schemas.microsoft.com/office/drawing/2014/main" val="3115774657"/>
                  </a:ext>
                </a:extLst>
              </a:tr>
              <a:tr h="132685">
                <a:tc>
                  <a:txBody>
                    <a:bodyPr/>
                    <a:lstStyle/>
                    <a:p>
                      <a:pPr algn="l" fontAlgn="t"/>
                      <a:r>
                        <a:rPr lang="en-US" sz="800" b="0" i="0" u="none" strike="noStrike" dirty="0">
                          <a:solidFill>
                            <a:srgbClr val="000000"/>
                          </a:solidFill>
                          <a:effectLst/>
                          <a:latin typeface="+mn-lt"/>
                        </a:rPr>
                        <a:t>Quantimed</a:t>
                      </a:r>
                    </a:p>
                  </a:txBody>
                  <a:tcPr marL="7144" marR="7144" marT="7144" marB="0"/>
                </a:tc>
                <a:tc>
                  <a:txBody>
                    <a:bodyPr/>
                    <a:lstStyle/>
                    <a:p>
                      <a:pPr algn="l" fontAlgn="t"/>
                      <a:r>
                        <a:rPr lang="en-US" sz="800" b="0" i="0" u="none" strike="noStrike" dirty="0">
                          <a:solidFill>
                            <a:srgbClr val="000000"/>
                          </a:solidFill>
                          <a:effectLst/>
                          <a:latin typeface="+mn-lt"/>
                        </a:rPr>
                        <a:t>Forecasting</a:t>
                      </a:r>
                    </a:p>
                  </a:txBody>
                  <a:tcPr marL="7144" marR="7144" marT="7144" marB="0"/>
                </a:tc>
                <a:tc>
                  <a:txBody>
                    <a:bodyPr/>
                    <a:lstStyle/>
                    <a:p>
                      <a:pPr marL="0" indent="0" algn="l" fontAlgn="b">
                        <a:buFont typeface="Arial" panose="020B0604020202020204" pitchFamily="34" charset="0"/>
                        <a:buNone/>
                      </a:pPr>
                      <a:r>
                        <a:rPr lang="en-US" sz="800" b="0" i="0" u="none" strike="noStrike" dirty="0">
                          <a:solidFill>
                            <a:srgbClr val="000000"/>
                          </a:solidFill>
                          <a:effectLst/>
                          <a:latin typeface="+mn-lt"/>
                        </a:rPr>
                        <a:t>Forecasting tool</a:t>
                      </a:r>
                    </a:p>
                  </a:txBody>
                  <a:tcPr marL="7144" marR="7144" marT="7144" marB="0"/>
                </a:tc>
                <a:extLst>
                  <a:ext uri="{0D108BD9-81ED-4DB2-BD59-A6C34878D82A}">
                    <a16:rowId xmlns:a16="http://schemas.microsoft.com/office/drawing/2014/main" val="44272116"/>
                  </a:ext>
                </a:extLst>
              </a:tr>
              <a:tr h="885994">
                <a:tc>
                  <a:txBody>
                    <a:bodyPr/>
                    <a:lstStyle/>
                    <a:p>
                      <a:pPr algn="l" fontAlgn="t"/>
                      <a:r>
                        <a:rPr lang="en-US" sz="800" b="0" i="0" u="none" strike="noStrike" dirty="0">
                          <a:solidFill>
                            <a:srgbClr val="000000"/>
                          </a:solidFill>
                          <a:effectLst/>
                          <a:latin typeface="+mn-lt"/>
                        </a:rPr>
                        <a:t>Sage 500</a:t>
                      </a:r>
                    </a:p>
                  </a:txBody>
                  <a:tcPr marL="7144" marR="7144" marT="7144" marB="0"/>
                </a:tc>
                <a:tc>
                  <a:txBody>
                    <a:bodyPr/>
                    <a:lstStyle/>
                    <a:p>
                      <a:pPr algn="l" fontAlgn="t"/>
                      <a:r>
                        <a:rPr lang="en-US" sz="800" b="0" i="0" u="none" strike="noStrike" dirty="0">
                          <a:solidFill>
                            <a:srgbClr val="000000"/>
                          </a:solidFill>
                          <a:effectLst/>
                          <a:latin typeface="+mn-lt"/>
                        </a:rPr>
                        <a:t>Warehouse Management System (WMS)</a:t>
                      </a:r>
                    </a:p>
                  </a:txBody>
                  <a:tcPr marL="7144" marR="7144" marT="7144" marB="0"/>
                </a:tc>
                <a:tc>
                  <a:txBody>
                    <a:bodyPr/>
                    <a:lstStyle/>
                    <a:p>
                      <a:pPr marL="0" indent="0" algn="l" fontAlgn="b">
                        <a:buFont typeface="Arial" panose="020B0604020202020204" pitchFamily="34" charset="0"/>
                        <a:buNone/>
                      </a:pPr>
                      <a:r>
                        <a:rPr lang="en-US" sz="800" b="0" i="0" u="none" strike="noStrike" dirty="0">
                          <a:solidFill>
                            <a:srgbClr val="000000"/>
                          </a:solidFill>
                          <a:effectLst/>
                          <a:latin typeface="+mn-lt"/>
                        </a:rPr>
                        <a:t>Software managing the warehouse transactions for central medical store; integrated with e-LMIS for better collaboration with District pharmacy on order management. Order process is automated. Shares inventory status to e-LMIS user through integration.</a:t>
                      </a:r>
                    </a:p>
                  </a:txBody>
                  <a:tcPr marL="7144" marR="7144" marT="7144" marB="0"/>
                </a:tc>
                <a:extLst>
                  <a:ext uri="{0D108BD9-81ED-4DB2-BD59-A6C34878D82A}">
                    <a16:rowId xmlns:a16="http://schemas.microsoft.com/office/drawing/2014/main" val="2211391743"/>
                  </a:ext>
                </a:extLst>
              </a:tr>
              <a:tr h="885994">
                <a:tc>
                  <a:txBody>
                    <a:bodyPr/>
                    <a:lstStyle/>
                    <a:p>
                      <a:pPr algn="l" fontAlgn="t"/>
                      <a:r>
                        <a:rPr lang="en-US" sz="800" b="0" i="0" u="none" strike="noStrike" dirty="0">
                          <a:solidFill>
                            <a:srgbClr val="000000"/>
                          </a:solidFill>
                          <a:effectLst/>
                          <a:latin typeface="+mn-lt"/>
                        </a:rPr>
                        <a:t>One Network/eLMIS</a:t>
                      </a:r>
                    </a:p>
                  </a:txBody>
                  <a:tcPr marL="7144" marR="7144" marT="7144" marB="0"/>
                </a:tc>
                <a:tc>
                  <a:txBody>
                    <a:bodyPr/>
                    <a:lstStyle/>
                    <a:p>
                      <a:pPr algn="l" fontAlgn="t"/>
                      <a:r>
                        <a:rPr lang="en-US" sz="800" b="0" i="0" u="none" strike="noStrike" dirty="0">
                          <a:solidFill>
                            <a:srgbClr val="000000"/>
                          </a:solidFill>
                          <a:effectLst/>
                          <a:latin typeface="+mn-lt"/>
                        </a:rPr>
                        <a:t>eLMIS</a:t>
                      </a:r>
                    </a:p>
                  </a:txBody>
                  <a:tcPr marL="7144" marR="7144" marT="7144" marB="0"/>
                </a:tc>
                <a:tc>
                  <a:txBody>
                    <a:bodyPr/>
                    <a:lstStyle/>
                    <a:p>
                      <a:pPr marL="0" indent="0" algn="l" fontAlgn="b">
                        <a:buFont typeface="Arial" panose="020B0604020202020204" pitchFamily="34" charset="0"/>
                        <a:buNone/>
                      </a:pPr>
                      <a:r>
                        <a:rPr lang="en-US" sz="800" b="0" i="0" u="none" strike="noStrike" dirty="0">
                          <a:solidFill>
                            <a:srgbClr val="000000"/>
                          </a:solidFill>
                          <a:effectLst/>
                          <a:latin typeface="+mn-lt"/>
                        </a:rPr>
                        <a:t>Enterprise resource planning (ERP) tool; captures all inventory management (managing, requisition or order processing), warehouse execution at District pharmacy and health facility level, transportation of shipment, invoicing, and inventory management indicator reporting. Provides real time information and end to end visibility. </a:t>
                      </a:r>
                    </a:p>
                  </a:txBody>
                  <a:tcPr marL="7144" marR="7144" marT="7144" marB="0"/>
                </a:tc>
                <a:extLst>
                  <a:ext uri="{0D108BD9-81ED-4DB2-BD59-A6C34878D82A}">
                    <a16:rowId xmlns:a16="http://schemas.microsoft.com/office/drawing/2014/main" val="666960549"/>
                  </a:ext>
                </a:extLst>
              </a:tr>
              <a:tr h="634891">
                <a:tc>
                  <a:txBody>
                    <a:bodyPr/>
                    <a:lstStyle/>
                    <a:p>
                      <a:pPr algn="l" fontAlgn="t"/>
                      <a:r>
                        <a:rPr lang="en-US" sz="800" b="0" i="0" u="none" strike="noStrike" dirty="0">
                          <a:solidFill>
                            <a:srgbClr val="000000"/>
                          </a:solidFill>
                          <a:effectLst/>
                          <a:latin typeface="+mn-lt"/>
                        </a:rPr>
                        <a:t>RAPIDSMS</a:t>
                      </a:r>
                    </a:p>
                  </a:txBody>
                  <a:tcPr marL="7144" marR="7144" marT="7144" marB="0"/>
                </a:tc>
                <a:tc>
                  <a:txBody>
                    <a:bodyPr/>
                    <a:lstStyle/>
                    <a:p>
                      <a:pPr algn="l" fontAlgn="t"/>
                      <a:r>
                        <a:rPr lang="en-US" sz="800" b="0" i="0" u="none" strike="noStrike" dirty="0">
                          <a:solidFill>
                            <a:srgbClr val="000000"/>
                          </a:solidFill>
                          <a:effectLst/>
                          <a:latin typeface="+mn-lt"/>
                        </a:rPr>
                        <a:t>Rapid SMS</a:t>
                      </a:r>
                    </a:p>
                  </a:txBody>
                  <a:tcPr marL="7144" marR="7144" marT="7144" marB="0"/>
                </a:tc>
                <a:tc>
                  <a:txBody>
                    <a:bodyPr/>
                    <a:lstStyle/>
                    <a:p>
                      <a:pPr marL="0" indent="0" algn="l" fontAlgn="b">
                        <a:buFont typeface="Arial" panose="020B0604020202020204" pitchFamily="34" charset="0"/>
                        <a:buNone/>
                      </a:pPr>
                      <a:r>
                        <a:rPr lang="en-US" sz="800" b="0" i="0" u="none" strike="noStrike" dirty="0">
                          <a:solidFill>
                            <a:srgbClr val="000000"/>
                          </a:solidFill>
                          <a:effectLst/>
                          <a:latin typeface="+mn-lt"/>
                        </a:rPr>
                        <a:t>Captures new cases in the community level on daily basis. The CHW are reporting using SMS through the phone and the report are accessed on web at central level.</a:t>
                      </a:r>
                    </a:p>
                  </a:txBody>
                  <a:tcPr marL="7144" marR="7144" marT="7144" marB="0"/>
                </a:tc>
                <a:extLst>
                  <a:ext uri="{0D108BD9-81ED-4DB2-BD59-A6C34878D82A}">
                    <a16:rowId xmlns:a16="http://schemas.microsoft.com/office/drawing/2014/main" val="3356471760"/>
                  </a:ext>
                </a:extLst>
              </a:tr>
              <a:tr h="258237">
                <a:tc>
                  <a:txBody>
                    <a:bodyPr/>
                    <a:lstStyle/>
                    <a:p>
                      <a:pPr algn="l" fontAlgn="t"/>
                      <a:r>
                        <a:rPr lang="en-US" sz="800" b="0" i="0" u="none" strike="noStrike" dirty="0">
                          <a:solidFill>
                            <a:srgbClr val="000000"/>
                          </a:solidFill>
                          <a:effectLst/>
                          <a:latin typeface="+mn-lt"/>
                        </a:rPr>
                        <a:t>QAT</a:t>
                      </a:r>
                    </a:p>
                  </a:txBody>
                  <a:tcPr marL="7144" marR="7144" marT="7144" marB="0"/>
                </a:tc>
                <a:tc>
                  <a:txBody>
                    <a:bodyPr/>
                    <a:lstStyle/>
                    <a:p>
                      <a:pPr algn="l" fontAlgn="t"/>
                      <a:r>
                        <a:rPr lang="en-US" sz="800" b="0" i="0" u="none" strike="noStrike" dirty="0">
                          <a:solidFill>
                            <a:srgbClr val="000000"/>
                          </a:solidFill>
                          <a:effectLst/>
                          <a:latin typeface="+mn-lt"/>
                        </a:rPr>
                        <a:t>QAT</a:t>
                      </a:r>
                    </a:p>
                  </a:txBody>
                  <a:tcPr marL="7144" marR="7144" marT="7144" marB="0"/>
                </a:tc>
                <a:tc>
                  <a:txBody>
                    <a:bodyPr/>
                    <a:lstStyle/>
                    <a:p>
                      <a:pPr marL="0" indent="0" algn="l" fontAlgn="b">
                        <a:buFont typeface="Arial" panose="020B0604020202020204" pitchFamily="34" charset="0"/>
                        <a:buNone/>
                      </a:pPr>
                      <a:r>
                        <a:rPr lang="en-US" sz="800" b="0" i="0" u="none" strike="noStrike" dirty="0">
                          <a:solidFill>
                            <a:srgbClr val="000000"/>
                          </a:solidFill>
                          <a:effectLst/>
                          <a:latin typeface="+mn-lt"/>
                        </a:rPr>
                        <a:t>Tool rolled out last year and not yet full utilized.</a:t>
                      </a:r>
                    </a:p>
                  </a:txBody>
                  <a:tcPr marL="7144" marR="7144" marT="7144" marB="0"/>
                </a:tc>
                <a:extLst>
                  <a:ext uri="{0D108BD9-81ED-4DB2-BD59-A6C34878D82A}">
                    <a16:rowId xmlns:a16="http://schemas.microsoft.com/office/drawing/2014/main" val="3128761188"/>
                  </a:ext>
                </a:extLst>
              </a:tr>
            </a:tbl>
          </a:graphicData>
        </a:graphic>
      </p:graphicFrame>
      <p:graphicFrame>
        <p:nvGraphicFramePr>
          <p:cNvPr id="9" name="Table 22">
            <a:extLst>
              <a:ext uri="{FF2B5EF4-FFF2-40B4-BE49-F238E27FC236}">
                <a16:creationId xmlns:a16="http://schemas.microsoft.com/office/drawing/2014/main" id="{4EB7B9E5-A9E1-23E1-4F3C-81A97E0FCA85}"/>
              </a:ext>
            </a:extLst>
          </p:cNvPr>
          <p:cNvGraphicFramePr>
            <a:graphicFrameLocks noGrp="1"/>
          </p:cNvGraphicFramePr>
          <p:nvPr>
            <p:extLst>
              <p:ext uri="{D42A27DB-BD31-4B8C-83A1-F6EECF244321}">
                <p14:modId xmlns:p14="http://schemas.microsoft.com/office/powerpoint/2010/main" val="298572427"/>
              </p:ext>
            </p:extLst>
          </p:nvPr>
        </p:nvGraphicFramePr>
        <p:xfrm>
          <a:off x="517343" y="3789157"/>
          <a:ext cx="4572002" cy="765442"/>
        </p:xfrm>
        <a:graphic>
          <a:graphicData uri="http://schemas.openxmlformats.org/drawingml/2006/table">
            <a:tbl>
              <a:tblPr firstRow="1" bandRow="1">
                <a:tableStyleId>{5C22544A-7EE6-4342-B048-85BDC9FD1C3A}</a:tableStyleId>
              </a:tblPr>
              <a:tblGrid>
                <a:gridCol w="4572002">
                  <a:extLst>
                    <a:ext uri="{9D8B030D-6E8A-4147-A177-3AD203B41FA5}">
                      <a16:colId xmlns:a16="http://schemas.microsoft.com/office/drawing/2014/main" val="723489864"/>
                    </a:ext>
                  </a:extLst>
                </a:gridCol>
              </a:tblGrid>
              <a:tr h="765442">
                <a:tc>
                  <a:txBody>
                    <a:bodyPr/>
                    <a:lstStyle/>
                    <a:p>
                      <a:r>
                        <a:rPr lang="en-US" sz="1400" dirty="0">
                          <a:solidFill>
                            <a:schemeClr val="tx1"/>
                          </a:solidFill>
                        </a:rPr>
                        <a:t>District</a:t>
                      </a:r>
                    </a:p>
                  </a:txBody>
                  <a:tcPr marL="68580" marR="68580" marT="34290" marB="34290" vert="vert270" anchorCtr="1">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51435807"/>
                  </a:ext>
                </a:extLst>
              </a:tr>
            </a:tbl>
          </a:graphicData>
        </a:graphic>
      </p:graphicFrame>
      <p:cxnSp>
        <p:nvCxnSpPr>
          <p:cNvPr id="10" name="Straight Arrow Connector 9">
            <a:extLst>
              <a:ext uri="{FF2B5EF4-FFF2-40B4-BE49-F238E27FC236}">
                <a16:creationId xmlns:a16="http://schemas.microsoft.com/office/drawing/2014/main" id="{D365116D-D045-C4C4-81DF-8ABE10B56E49}"/>
              </a:ext>
            </a:extLst>
          </p:cNvPr>
          <p:cNvCxnSpPr>
            <a:cxnSpLocks/>
            <a:stCxn id="20" idx="0"/>
          </p:cNvCxnSpPr>
          <p:nvPr/>
        </p:nvCxnSpPr>
        <p:spPr>
          <a:xfrm flipV="1">
            <a:off x="1946398" y="2481518"/>
            <a:ext cx="23505" cy="147129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11" name="Table 22">
            <a:extLst>
              <a:ext uri="{FF2B5EF4-FFF2-40B4-BE49-F238E27FC236}">
                <a16:creationId xmlns:a16="http://schemas.microsoft.com/office/drawing/2014/main" id="{9AB7C073-B046-4A73-61A4-12952776F6B0}"/>
              </a:ext>
            </a:extLst>
          </p:cNvPr>
          <p:cNvGraphicFramePr>
            <a:graphicFrameLocks noGrp="1"/>
          </p:cNvGraphicFramePr>
          <p:nvPr>
            <p:extLst>
              <p:ext uri="{D42A27DB-BD31-4B8C-83A1-F6EECF244321}">
                <p14:modId xmlns:p14="http://schemas.microsoft.com/office/powerpoint/2010/main" val="1267284193"/>
              </p:ext>
            </p:extLst>
          </p:nvPr>
        </p:nvGraphicFramePr>
        <p:xfrm>
          <a:off x="517343" y="2596284"/>
          <a:ext cx="4572002" cy="1188826"/>
        </p:xfrm>
        <a:graphic>
          <a:graphicData uri="http://schemas.openxmlformats.org/drawingml/2006/table">
            <a:tbl>
              <a:tblPr firstRow="1" bandRow="1">
                <a:tableStyleId>{5C22544A-7EE6-4342-B048-85BDC9FD1C3A}</a:tableStyleId>
              </a:tblPr>
              <a:tblGrid>
                <a:gridCol w="4572002">
                  <a:extLst>
                    <a:ext uri="{9D8B030D-6E8A-4147-A177-3AD203B41FA5}">
                      <a16:colId xmlns:a16="http://schemas.microsoft.com/office/drawing/2014/main" val="723489864"/>
                    </a:ext>
                  </a:extLst>
                </a:gridCol>
              </a:tblGrid>
              <a:tr h="1188826">
                <a:tc>
                  <a:txBody>
                    <a:bodyPr/>
                    <a:lstStyle/>
                    <a:p>
                      <a:r>
                        <a:rPr lang="en-US" sz="1400" dirty="0">
                          <a:solidFill>
                            <a:sysClr val="windowText" lastClr="000000"/>
                          </a:solidFill>
                        </a:rPr>
                        <a:t>Central</a:t>
                      </a:r>
                    </a:p>
                  </a:txBody>
                  <a:tcPr marL="68580" marR="68580" marT="34290" marB="34290" vert="vert270" anchorCtr="1">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51435807"/>
                  </a:ext>
                </a:extLst>
              </a:tr>
            </a:tbl>
          </a:graphicData>
        </a:graphic>
      </p:graphicFrame>
      <p:graphicFrame>
        <p:nvGraphicFramePr>
          <p:cNvPr id="12" name="Table 10">
            <a:extLst>
              <a:ext uri="{FF2B5EF4-FFF2-40B4-BE49-F238E27FC236}">
                <a16:creationId xmlns:a16="http://schemas.microsoft.com/office/drawing/2014/main" id="{1A528D9A-5EAB-4725-1542-8D2BD9F25DB8}"/>
              </a:ext>
            </a:extLst>
          </p:cNvPr>
          <p:cNvGraphicFramePr>
            <a:graphicFrameLocks noGrp="1"/>
          </p:cNvGraphicFramePr>
          <p:nvPr>
            <p:extLst>
              <p:ext uri="{D42A27DB-BD31-4B8C-83A1-F6EECF244321}">
                <p14:modId xmlns:p14="http://schemas.microsoft.com/office/powerpoint/2010/main" val="3669066556"/>
              </p:ext>
            </p:extLst>
          </p:nvPr>
        </p:nvGraphicFramePr>
        <p:xfrm>
          <a:off x="525290" y="5734880"/>
          <a:ext cx="2268343" cy="419816"/>
        </p:xfrm>
        <a:graphic>
          <a:graphicData uri="http://schemas.openxmlformats.org/drawingml/2006/table">
            <a:tbl>
              <a:tblPr firstRow="1" bandRow="1">
                <a:tableStyleId>{5940675A-B579-460E-94D1-54222C63F5DA}</a:tableStyleId>
              </a:tblPr>
              <a:tblGrid>
                <a:gridCol w="2268343">
                  <a:extLst>
                    <a:ext uri="{9D8B030D-6E8A-4147-A177-3AD203B41FA5}">
                      <a16:colId xmlns:a16="http://schemas.microsoft.com/office/drawing/2014/main" val="2664732612"/>
                    </a:ext>
                  </a:extLst>
                </a:gridCol>
              </a:tblGrid>
              <a:tr h="41981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dirty="0"/>
                        <a:t>Key: </a:t>
                      </a:r>
                    </a:p>
                  </a:txBody>
                  <a:tcPr marL="68580" marR="68580" marT="34290" marB="34290" anchor="ctr"/>
                </a:tc>
                <a:extLst>
                  <a:ext uri="{0D108BD9-81ED-4DB2-BD59-A6C34878D82A}">
                    <a16:rowId xmlns:a16="http://schemas.microsoft.com/office/drawing/2014/main" val="3755182832"/>
                  </a:ext>
                </a:extLst>
              </a:tr>
            </a:tbl>
          </a:graphicData>
        </a:graphic>
      </p:graphicFrame>
      <p:graphicFrame>
        <p:nvGraphicFramePr>
          <p:cNvPr id="13" name="Table 22">
            <a:extLst>
              <a:ext uri="{FF2B5EF4-FFF2-40B4-BE49-F238E27FC236}">
                <a16:creationId xmlns:a16="http://schemas.microsoft.com/office/drawing/2014/main" id="{F093A1F3-6EB9-2190-DF1E-BA55350962D1}"/>
              </a:ext>
            </a:extLst>
          </p:cNvPr>
          <p:cNvGraphicFramePr>
            <a:graphicFrameLocks noGrp="1"/>
          </p:cNvGraphicFramePr>
          <p:nvPr>
            <p:extLst>
              <p:ext uri="{D42A27DB-BD31-4B8C-83A1-F6EECF244321}">
                <p14:modId xmlns:p14="http://schemas.microsoft.com/office/powerpoint/2010/main" val="3247070342"/>
              </p:ext>
            </p:extLst>
          </p:nvPr>
        </p:nvGraphicFramePr>
        <p:xfrm>
          <a:off x="517746" y="4549584"/>
          <a:ext cx="4572002" cy="683870"/>
        </p:xfrm>
        <a:graphic>
          <a:graphicData uri="http://schemas.openxmlformats.org/drawingml/2006/table">
            <a:tbl>
              <a:tblPr firstRow="1" bandRow="1">
                <a:tableStyleId>{5C22544A-7EE6-4342-B048-85BDC9FD1C3A}</a:tableStyleId>
              </a:tblPr>
              <a:tblGrid>
                <a:gridCol w="4572002">
                  <a:extLst>
                    <a:ext uri="{9D8B030D-6E8A-4147-A177-3AD203B41FA5}">
                      <a16:colId xmlns:a16="http://schemas.microsoft.com/office/drawing/2014/main" val="723489864"/>
                    </a:ext>
                  </a:extLst>
                </a:gridCol>
              </a:tblGrid>
              <a:tr h="683870">
                <a:tc>
                  <a:txBody>
                    <a:bodyPr/>
                    <a:lstStyle/>
                    <a:p>
                      <a:r>
                        <a:rPr lang="en-US" sz="1400" dirty="0">
                          <a:solidFill>
                            <a:schemeClr val="tx1"/>
                          </a:solidFill>
                        </a:rPr>
                        <a:t>Facility</a:t>
                      </a:r>
                    </a:p>
                  </a:txBody>
                  <a:tcPr marL="68580" marR="68580" marT="34290" marB="34290" vert="vert270" anchorCtr="1">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51435807"/>
                  </a:ext>
                </a:extLst>
              </a:tr>
            </a:tbl>
          </a:graphicData>
        </a:graphic>
      </p:graphicFrame>
      <p:sp>
        <p:nvSpPr>
          <p:cNvPr id="14" name="Cloud 13">
            <a:extLst>
              <a:ext uri="{FF2B5EF4-FFF2-40B4-BE49-F238E27FC236}">
                <a16:creationId xmlns:a16="http://schemas.microsoft.com/office/drawing/2014/main" id="{1641EF9F-E577-AF72-94DB-D148FAFC5091}"/>
              </a:ext>
            </a:extLst>
          </p:cNvPr>
          <p:cNvSpPr/>
          <p:nvPr/>
        </p:nvSpPr>
        <p:spPr>
          <a:xfrm>
            <a:off x="927994" y="5796468"/>
            <a:ext cx="408569" cy="195459"/>
          </a:xfrm>
          <a:prstGeom prst="cloud">
            <a:avLst/>
          </a:prstGeom>
          <a:solidFill>
            <a:srgbClr val="CCFF99"/>
          </a:solidFill>
        </p:spPr>
        <p:style>
          <a:lnRef idx="2">
            <a:schemeClr val="dk1"/>
          </a:lnRef>
          <a:fillRef idx="1">
            <a:schemeClr val="lt1"/>
          </a:fillRef>
          <a:effectRef idx="0">
            <a:schemeClr val="dk1"/>
          </a:effectRef>
          <a:fontRef idx="minor">
            <a:schemeClr val="dk1"/>
          </a:fontRef>
        </p:style>
        <p:txBody>
          <a:bodyPr rot="0" spcFirstLastPara="0" vert="horz" wrap="square" lIns="68580" tIns="34290" rIns="68580" bIns="3429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US" sz="750" dirty="0"/>
          </a:p>
        </p:txBody>
      </p:sp>
      <p:sp>
        <p:nvSpPr>
          <p:cNvPr id="15" name="Rectangle 14">
            <a:extLst>
              <a:ext uri="{FF2B5EF4-FFF2-40B4-BE49-F238E27FC236}">
                <a16:creationId xmlns:a16="http://schemas.microsoft.com/office/drawing/2014/main" id="{C4441E09-5985-CE0F-8701-65E837AA9361}"/>
              </a:ext>
            </a:extLst>
          </p:cNvPr>
          <p:cNvSpPr/>
          <p:nvPr/>
        </p:nvSpPr>
        <p:spPr>
          <a:xfrm>
            <a:off x="2055028" y="5811396"/>
            <a:ext cx="472519" cy="131365"/>
          </a:xfrm>
          <a:prstGeom prst="rect">
            <a:avLst/>
          </a:prstGeom>
          <a:solidFill>
            <a:srgbClr val="FFCC66"/>
          </a:solidFill>
        </p:spPr>
        <p:style>
          <a:lnRef idx="2">
            <a:schemeClr val="dk1"/>
          </a:lnRef>
          <a:fillRef idx="1">
            <a:schemeClr val="lt1"/>
          </a:fillRef>
          <a:effectRef idx="0">
            <a:schemeClr val="dk1"/>
          </a:effectRef>
          <a:fontRef idx="minor">
            <a:schemeClr val="dk1"/>
          </a:fontRef>
        </p:style>
        <p:txBody>
          <a:bodyPr rot="0" spcFirstLastPara="0" vert="horz" wrap="square" lIns="68580" tIns="34290" rIns="68580" bIns="3429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US" sz="825" dirty="0"/>
          </a:p>
        </p:txBody>
      </p:sp>
      <p:sp>
        <p:nvSpPr>
          <p:cNvPr id="16" name="Flowchart: Magnetic Disk 15">
            <a:extLst>
              <a:ext uri="{FF2B5EF4-FFF2-40B4-BE49-F238E27FC236}">
                <a16:creationId xmlns:a16="http://schemas.microsoft.com/office/drawing/2014/main" id="{778BE0DD-0712-89F7-F895-189365C7E32C}"/>
              </a:ext>
            </a:extLst>
          </p:cNvPr>
          <p:cNvSpPr/>
          <p:nvPr/>
        </p:nvSpPr>
        <p:spPr>
          <a:xfrm>
            <a:off x="1474129" y="5802378"/>
            <a:ext cx="472519" cy="159281"/>
          </a:xfrm>
          <a:prstGeom prst="flowChartMagneticDisk">
            <a:avLst/>
          </a:prstGeom>
          <a:solidFill>
            <a:schemeClr val="accent3">
              <a:lumMod val="20000"/>
              <a:lumOff val="80000"/>
            </a:schemeClr>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sz="825" dirty="0"/>
          </a:p>
        </p:txBody>
      </p:sp>
      <p:sp>
        <p:nvSpPr>
          <p:cNvPr id="17" name="TextBox 16">
            <a:extLst>
              <a:ext uri="{FF2B5EF4-FFF2-40B4-BE49-F238E27FC236}">
                <a16:creationId xmlns:a16="http://schemas.microsoft.com/office/drawing/2014/main" id="{9D17B8F2-0E5D-E901-69D4-BA2411869632}"/>
              </a:ext>
            </a:extLst>
          </p:cNvPr>
          <p:cNvSpPr txBox="1"/>
          <p:nvPr/>
        </p:nvSpPr>
        <p:spPr>
          <a:xfrm>
            <a:off x="879816" y="5936257"/>
            <a:ext cx="543862" cy="184666"/>
          </a:xfrm>
          <a:prstGeom prst="rect">
            <a:avLst/>
          </a:prstGeom>
          <a:noFill/>
        </p:spPr>
        <p:txBody>
          <a:bodyPr wrap="square" rtlCol="0">
            <a:spAutoFit/>
          </a:bodyPr>
          <a:lstStyle/>
          <a:p>
            <a:pPr algn="ctr"/>
            <a:r>
              <a:rPr lang="en-US" sz="600" dirty="0"/>
              <a:t>Web-based</a:t>
            </a:r>
          </a:p>
        </p:txBody>
      </p:sp>
      <p:sp>
        <p:nvSpPr>
          <p:cNvPr id="18" name="TextBox 17">
            <a:extLst>
              <a:ext uri="{FF2B5EF4-FFF2-40B4-BE49-F238E27FC236}">
                <a16:creationId xmlns:a16="http://schemas.microsoft.com/office/drawing/2014/main" id="{E40BD665-65D8-7374-942C-E8F85B9677D2}"/>
              </a:ext>
            </a:extLst>
          </p:cNvPr>
          <p:cNvSpPr txBox="1"/>
          <p:nvPr/>
        </p:nvSpPr>
        <p:spPr>
          <a:xfrm>
            <a:off x="1457926" y="5961659"/>
            <a:ext cx="551576" cy="184666"/>
          </a:xfrm>
          <a:prstGeom prst="rect">
            <a:avLst/>
          </a:prstGeom>
          <a:noFill/>
        </p:spPr>
        <p:txBody>
          <a:bodyPr wrap="square" rtlCol="0">
            <a:spAutoFit/>
          </a:bodyPr>
          <a:lstStyle/>
          <a:p>
            <a:pPr algn="ctr"/>
            <a:r>
              <a:rPr lang="en-US" sz="600" dirty="0"/>
              <a:t>Standalone</a:t>
            </a:r>
          </a:p>
        </p:txBody>
      </p:sp>
      <p:sp>
        <p:nvSpPr>
          <p:cNvPr id="19" name="Cloud 18">
            <a:extLst>
              <a:ext uri="{FF2B5EF4-FFF2-40B4-BE49-F238E27FC236}">
                <a16:creationId xmlns:a16="http://schemas.microsoft.com/office/drawing/2014/main" id="{13AEE1B5-A5D1-91A7-0E29-E20EDC28890B}"/>
              </a:ext>
            </a:extLst>
          </p:cNvPr>
          <p:cNvSpPr/>
          <p:nvPr/>
        </p:nvSpPr>
        <p:spPr>
          <a:xfrm>
            <a:off x="1502701" y="1943882"/>
            <a:ext cx="728900" cy="484704"/>
          </a:xfrm>
          <a:prstGeom prst="cloud">
            <a:avLst/>
          </a:prstGeom>
          <a:solidFill>
            <a:srgbClr val="CCFF99"/>
          </a:solidFill>
        </p:spPr>
        <p:style>
          <a:lnRef idx="2">
            <a:schemeClr val="dk1"/>
          </a:lnRef>
          <a:fillRef idx="1">
            <a:schemeClr val="lt1"/>
          </a:fillRef>
          <a:effectRef idx="0">
            <a:schemeClr val="dk1"/>
          </a:effectRef>
          <a:fontRef idx="minor">
            <a:schemeClr val="dk1"/>
          </a:fontRef>
        </p:style>
        <p:txBody>
          <a:bodyPr rot="0" spcFirstLastPara="0" vert="horz" wrap="none" lIns="68580" tIns="34290" rIns="68580" bIns="3429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750" dirty="0">
                <a:solidFill>
                  <a:schemeClr val="tx1"/>
                </a:solidFill>
              </a:rPr>
              <a:t>DHIS2</a:t>
            </a:r>
          </a:p>
        </p:txBody>
      </p:sp>
      <p:sp>
        <p:nvSpPr>
          <p:cNvPr id="20" name="Rectangle 19">
            <a:extLst>
              <a:ext uri="{FF2B5EF4-FFF2-40B4-BE49-F238E27FC236}">
                <a16:creationId xmlns:a16="http://schemas.microsoft.com/office/drawing/2014/main" id="{A497327A-EBF6-AB8E-3835-02F3E24F9C91}"/>
              </a:ext>
            </a:extLst>
          </p:cNvPr>
          <p:cNvSpPr/>
          <p:nvPr/>
        </p:nvSpPr>
        <p:spPr>
          <a:xfrm>
            <a:off x="1423678" y="3952808"/>
            <a:ext cx="1045440" cy="536629"/>
          </a:xfrm>
          <a:prstGeom prst="rect">
            <a:avLst/>
          </a:prstGeom>
          <a:solidFill>
            <a:srgbClr val="FFCC66"/>
          </a:solidFill>
        </p:spPr>
        <p:style>
          <a:lnRef idx="2">
            <a:schemeClr val="dk1"/>
          </a:lnRef>
          <a:fillRef idx="1">
            <a:schemeClr val="lt1"/>
          </a:fillRef>
          <a:effectRef idx="0">
            <a:schemeClr val="dk1"/>
          </a:effectRef>
          <a:fontRef idx="minor">
            <a:schemeClr val="dk1"/>
          </a:fontRef>
        </p:style>
        <p:txBody>
          <a:bodyPr rot="0" spcFirstLastPara="0" vert="horz" wrap="square" lIns="68580" tIns="34290" rIns="68580" bIns="3429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825" dirty="0">
                <a:solidFill>
                  <a:schemeClr val="tx1"/>
                </a:solidFill>
              </a:rPr>
              <a:t>DHIS2</a:t>
            </a:r>
          </a:p>
          <a:p>
            <a:pPr algn="ctr"/>
            <a:r>
              <a:rPr lang="en-US" sz="600" dirty="0">
                <a:solidFill>
                  <a:schemeClr val="tx1"/>
                </a:solidFill>
              </a:rPr>
              <a:t>There is no data entry at District level. District has access to the report from SDPs in the catchment area</a:t>
            </a:r>
          </a:p>
        </p:txBody>
      </p:sp>
      <p:sp>
        <p:nvSpPr>
          <p:cNvPr id="21" name="Rectangle 20">
            <a:extLst>
              <a:ext uri="{FF2B5EF4-FFF2-40B4-BE49-F238E27FC236}">
                <a16:creationId xmlns:a16="http://schemas.microsoft.com/office/drawing/2014/main" id="{0064B1A9-C224-F401-A010-0020DBF5719E}"/>
              </a:ext>
            </a:extLst>
          </p:cNvPr>
          <p:cNvSpPr/>
          <p:nvPr/>
        </p:nvSpPr>
        <p:spPr>
          <a:xfrm>
            <a:off x="1400754" y="4719199"/>
            <a:ext cx="1075465" cy="411356"/>
          </a:xfrm>
          <a:prstGeom prst="rect">
            <a:avLst/>
          </a:prstGeom>
          <a:solidFill>
            <a:srgbClr val="FFCC66"/>
          </a:solidFill>
        </p:spPr>
        <p:style>
          <a:lnRef idx="2">
            <a:schemeClr val="dk1"/>
          </a:lnRef>
          <a:fillRef idx="1">
            <a:schemeClr val="lt1"/>
          </a:fillRef>
          <a:effectRef idx="0">
            <a:schemeClr val="dk1"/>
          </a:effectRef>
          <a:fontRef idx="minor">
            <a:schemeClr val="dk1"/>
          </a:fontRef>
        </p:style>
        <p:txBody>
          <a:bodyPr rot="0" spcFirstLastPara="0" vert="horz" wrap="square" lIns="68580" tIns="34290" rIns="68580" bIns="3429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600" dirty="0">
                <a:solidFill>
                  <a:schemeClr val="tx1"/>
                </a:solidFill>
              </a:rPr>
              <a:t>Data entered on HMIS platform on reporting period and data view at District level and central level</a:t>
            </a:r>
          </a:p>
        </p:txBody>
      </p:sp>
      <p:cxnSp>
        <p:nvCxnSpPr>
          <p:cNvPr id="22" name="Straight Arrow Connector 21">
            <a:extLst>
              <a:ext uri="{FF2B5EF4-FFF2-40B4-BE49-F238E27FC236}">
                <a16:creationId xmlns:a16="http://schemas.microsoft.com/office/drawing/2014/main" id="{82E5C49A-4F22-1943-F25C-E5809ED68BE4}"/>
              </a:ext>
            </a:extLst>
          </p:cNvPr>
          <p:cNvCxnSpPr>
            <a:cxnSpLocks/>
            <a:endCxn id="20" idx="2"/>
          </p:cNvCxnSpPr>
          <p:nvPr/>
        </p:nvCxnSpPr>
        <p:spPr>
          <a:xfrm flipH="1" flipV="1">
            <a:off x="1946398" y="4489437"/>
            <a:ext cx="9308" cy="234776"/>
          </a:xfrm>
          <a:prstGeom prst="straightConnector1">
            <a:avLst/>
          </a:prstGeom>
          <a:ln>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23" name="Cloud 22">
            <a:extLst>
              <a:ext uri="{FF2B5EF4-FFF2-40B4-BE49-F238E27FC236}">
                <a16:creationId xmlns:a16="http://schemas.microsoft.com/office/drawing/2014/main" id="{E0F3D6F7-13C6-E661-FDD3-7A0CFF844FAF}"/>
              </a:ext>
            </a:extLst>
          </p:cNvPr>
          <p:cNvSpPr/>
          <p:nvPr/>
        </p:nvSpPr>
        <p:spPr>
          <a:xfrm>
            <a:off x="2549588" y="2042114"/>
            <a:ext cx="728900" cy="484704"/>
          </a:xfrm>
          <a:prstGeom prst="cloud">
            <a:avLst/>
          </a:prstGeom>
          <a:solidFill>
            <a:srgbClr val="CCFF99"/>
          </a:solidFill>
        </p:spPr>
        <p:style>
          <a:lnRef idx="2">
            <a:schemeClr val="dk1"/>
          </a:lnRef>
          <a:fillRef idx="1">
            <a:schemeClr val="lt1"/>
          </a:fillRef>
          <a:effectRef idx="0">
            <a:schemeClr val="dk1"/>
          </a:effectRef>
          <a:fontRef idx="minor">
            <a:schemeClr val="dk1"/>
          </a:fontRef>
        </p:style>
        <p:txBody>
          <a:bodyPr rot="0" spcFirstLastPara="0" vert="horz" wrap="none" lIns="68580" tIns="34290" rIns="68580" bIns="3429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750" dirty="0">
                <a:solidFill>
                  <a:schemeClr val="tx1"/>
                </a:solidFill>
              </a:rPr>
              <a:t>E-LMIS</a:t>
            </a:r>
          </a:p>
        </p:txBody>
      </p:sp>
      <p:sp>
        <p:nvSpPr>
          <p:cNvPr id="24" name="Rectangle 23">
            <a:extLst>
              <a:ext uri="{FF2B5EF4-FFF2-40B4-BE49-F238E27FC236}">
                <a16:creationId xmlns:a16="http://schemas.microsoft.com/office/drawing/2014/main" id="{B1A19EDE-58AE-461C-433C-234FA55C1E37}"/>
              </a:ext>
            </a:extLst>
          </p:cNvPr>
          <p:cNvSpPr/>
          <p:nvPr/>
        </p:nvSpPr>
        <p:spPr>
          <a:xfrm>
            <a:off x="2535439" y="3885851"/>
            <a:ext cx="1167268" cy="653421"/>
          </a:xfrm>
          <a:prstGeom prst="rect">
            <a:avLst/>
          </a:prstGeom>
          <a:solidFill>
            <a:srgbClr val="FFCC66"/>
          </a:solidFill>
        </p:spPr>
        <p:style>
          <a:lnRef idx="2">
            <a:schemeClr val="dk1"/>
          </a:lnRef>
          <a:fillRef idx="1">
            <a:schemeClr val="lt1"/>
          </a:fillRef>
          <a:effectRef idx="0">
            <a:schemeClr val="dk1"/>
          </a:effectRef>
          <a:fontRef idx="minor">
            <a:schemeClr val="dk1"/>
          </a:fontRef>
        </p:style>
        <p:txBody>
          <a:bodyPr rot="0" spcFirstLastPara="0" vert="horz" wrap="square" lIns="68580" tIns="34290" rIns="68580" bIns="3429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825" dirty="0">
                <a:solidFill>
                  <a:schemeClr val="tx1"/>
                </a:solidFill>
              </a:rPr>
              <a:t>One Network </a:t>
            </a:r>
            <a:r>
              <a:rPr lang="en-US" sz="600" dirty="0">
                <a:solidFill>
                  <a:schemeClr val="tx1"/>
                </a:solidFill>
              </a:rPr>
              <a:t>(Automation and data entry)</a:t>
            </a:r>
          </a:p>
          <a:p>
            <a:pPr algn="ctr"/>
            <a:r>
              <a:rPr lang="en-US" sz="600" dirty="0">
                <a:solidFill>
                  <a:schemeClr val="tx1"/>
                </a:solidFill>
              </a:rPr>
              <a:t>Managing warehouse execution and requisition </a:t>
            </a:r>
          </a:p>
        </p:txBody>
      </p:sp>
      <p:cxnSp>
        <p:nvCxnSpPr>
          <p:cNvPr id="25" name="Straight Arrow Connector 24">
            <a:extLst>
              <a:ext uri="{FF2B5EF4-FFF2-40B4-BE49-F238E27FC236}">
                <a16:creationId xmlns:a16="http://schemas.microsoft.com/office/drawing/2014/main" id="{2D261F44-E3B6-6591-9F0A-8AE500CF3488}"/>
              </a:ext>
            </a:extLst>
          </p:cNvPr>
          <p:cNvCxnSpPr>
            <a:cxnSpLocks/>
            <a:endCxn id="23" idx="1"/>
          </p:cNvCxnSpPr>
          <p:nvPr/>
        </p:nvCxnSpPr>
        <p:spPr>
          <a:xfrm flipV="1">
            <a:off x="2914038" y="2526302"/>
            <a:ext cx="0" cy="59348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6" name="Flowchart: Magnetic Disk 25">
            <a:extLst>
              <a:ext uri="{FF2B5EF4-FFF2-40B4-BE49-F238E27FC236}">
                <a16:creationId xmlns:a16="http://schemas.microsoft.com/office/drawing/2014/main" id="{5660D4E2-7A9E-E57D-5A15-E2A6D75892EF}"/>
              </a:ext>
            </a:extLst>
          </p:cNvPr>
          <p:cNvSpPr/>
          <p:nvPr/>
        </p:nvSpPr>
        <p:spPr>
          <a:xfrm>
            <a:off x="3613883" y="3146832"/>
            <a:ext cx="617744" cy="249073"/>
          </a:xfrm>
          <a:prstGeom prst="flowChartMagneticDisk">
            <a:avLst/>
          </a:prstGeom>
          <a:solidFill>
            <a:schemeClr val="accent3">
              <a:lumMod val="20000"/>
              <a:lumOff val="80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en-US" sz="825" dirty="0"/>
              <a:t>Sage 500</a:t>
            </a:r>
          </a:p>
        </p:txBody>
      </p:sp>
      <p:sp>
        <p:nvSpPr>
          <p:cNvPr id="27" name="Rectangle 26">
            <a:extLst>
              <a:ext uri="{FF2B5EF4-FFF2-40B4-BE49-F238E27FC236}">
                <a16:creationId xmlns:a16="http://schemas.microsoft.com/office/drawing/2014/main" id="{CE0D239B-9D54-1EBF-B5DE-98ED64C5C83B}"/>
              </a:ext>
            </a:extLst>
          </p:cNvPr>
          <p:cNvSpPr/>
          <p:nvPr/>
        </p:nvSpPr>
        <p:spPr>
          <a:xfrm>
            <a:off x="2549588" y="4724213"/>
            <a:ext cx="1151595" cy="406342"/>
          </a:xfrm>
          <a:prstGeom prst="rect">
            <a:avLst/>
          </a:prstGeom>
          <a:solidFill>
            <a:srgbClr val="FFCC66"/>
          </a:solidFill>
        </p:spPr>
        <p:style>
          <a:lnRef idx="2">
            <a:schemeClr val="dk1"/>
          </a:lnRef>
          <a:fillRef idx="1">
            <a:schemeClr val="lt1"/>
          </a:fillRef>
          <a:effectRef idx="0">
            <a:schemeClr val="dk1"/>
          </a:effectRef>
          <a:fontRef idx="minor">
            <a:schemeClr val="dk1"/>
          </a:fontRef>
        </p:style>
        <p:txBody>
          <a:bodyPr rot="0" spcFirstLastPara="0" vert="horz" wrap="square" lIns="68580" tIns="34290" rIns="68580" bIns="3429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825" dirty="0">
                <a:solidFill>
                  <a:schemeClr val="tx1"/>
                </a:solidFill>
              </a:rPr>
              <a:t>One Network </a:t>
            </a:r>
          </a:p>
          <a:p>
            <a:pPr algn="ctr"/>
            <a:r>
              <a:rPr lang="en-US" sz="600" dirty="0">
                <a:solidFill>
                  <a:schemeClr val="tx1"/>
                </a:solidFill>
              </a:rPr>
              <a:t>(Automation &amp; Data Entry) </a:t>
            </a:r>
          </a:p>
          <a:p>
            <a:pPr algn="ctr"/>
            <a:r>
              <a:rPr lang="en-US" sz="600" dirty="0">
                <a:solidFill>
                  <a:schemeClr val="tx1"/>
                </a:solidFill>
              </a:rPr>
              <a:t>Health Facility record daily consumption</a:t>
            </a:r>
          </a:p>
        </p:txBody>
      </p:sp>
      <p:sp>
        <p:nvSpPr>
          <p:cNvPr id="28" name="Rectangle 27">
            <a:extLst>
              <a:ext uri="{FF2B5EF4-FFF2-40B4-BE49-F238E27FC236}">
                <a16:creationId xmlns:a16="http://schemas.microsoft.com/office/drawing/2014/main" id="{6D75765E-06CA-D582-0413-C6844C1AAFC2}"/>
              </a:ext>
            </a:extLst>
          </p:cNvPr>
          <p:cNvSpPr/>
          <p:nvPr/>
        </p:nvSpPr>
        <p:spPr>
          <a:xfrm>
            <a:off x="2559024" y="3129136"/>
            <a:ext cx="757198" cy="474841"/>
          </a:xfrm>
          <a:prstGeom prst="rect">
            <a:avLst/>
          </a:prstGeom>
          <a:solidFill>
            <a:srgbClr val="FFCC66"/>
          </a:solidFill>
        </p:spPr>
        <p:style>
          <a:lnRef idx="2">
            <a:schemeClr val="dk1"/>
          </a:lnRef>
          <a:fillRef idx="1">
            <a:schemeClr val="lt1"/>
          </a:fillRef>
          <a:effectRef idx="0">
            <a:schemeClr val="dk1"/>
          </a:effectRef>
          <a:fontRef idx="minor">
            <a:schemeClr val="dk1"/>
          </a:fontRef>
        </p:style>
        <p:txBody>
          <a:bodyPr rot="0" spcFirstLastPara="0" vert="horz" wrap="square" lIns="68580" tIns="34290" rIns="68580" bIns="3429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600" dirty="0">
                <a:solidFill>
                  <a:schemeClr val="tx1"/>
                </a:solidFill>
              </a:rPr>
              <a:t>Automation/Order processing and collaboration between CWS and District Pharmacies</a:t>
            </a:r>
          </a:p>
        </p:txBody>
      </p:sp>
      <p:cxnSp>
        <p:nvCxnSpPr>
          <p:cNvPr id="29" name="Straight Arrow Connector 28">
            <a:extLst>
              <a:ext uri="{FF2B5EF4-FFF2-40B4-BE49-F238E27FC236}">
                <a16:creationId xmlns:a16="http://schemas.microsoft.com/office/drawing/2014/main" id="{A014EF05-504A-7199-A3C5-4B7724AF41D6}"/>
              </a:ext>
            </a:extLst>
          </p:cNvPr>
          <p:cNvCxnSpPr>
            <a:cxnSpLocks/>
          </p:cNvCxnSpPr>
          <p:nvPr/>
        </p:nvCxnSpPr>
        <p:spPr>
          <a:xfrm flipH="1">
            <a:off x="2794900" y="3616760"/>
            <a:ext cx="6560" cy="26865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44E94EFA-D604-2814-B3D6-50D5336A30AC}"/>
              </a:ext>
            </a:extLst>
          </p:cNvPr>
          <p:cNvCxnSpPr>
            <a:cxnSpLocks/>
          </p:cNvCxnSpPr>
          <p:nvPr/>
        </p:nvCxnSpPr>
        <p:spPr>
          <a:xfrm flipH="1">
            <a:off x="2801460" y="4549442"/>
            <a:ext cx="402" cy="16961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7F52E45F-2C9C-B665-85D6-528BD98BB65E}"/>
              </a:ext>
            </a:extLst>
          </p:cNvPr>
          <p:cNvCxnSpPr>
            <a:cxnSpLocks/>
          </p:cNvCxnSpPr>
          <p:nvPr/>
        </p:nvCxnSpPr>
        <p:spPr>
          <a:xfrm flipV="1">
            <a:off x="3144319" y="4552351"/>
            <a:ext cx="0" cy="182093"/>
          </a:xfrm>
          <a:prstGeom prst="straightConnector1">
            <a:avLst/>
          </a:prstGeom>
          <a:ln>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413BCAA5-863B-0C17-0B3C-D677353CE41D}"/>
              </a:ext>
            </a:extLst>
          </p:cNvPr>
          <p:cNvCxnSpPr>
            <a:cxnSpLocks/>
          </p:cNvCxnSpPr>
          <p:nvPr/>
        </p:nvCxnSpPr>
        <p:spPr>
          <a:xfrm flipV="1">
            <a:off x="3215756" y="3603977"/>
            <a:ext cx="0" cy="260184"/>
          </a:xfrm>
          <a:prstGeom prst="straightConnector1">
            <a:avLst/>
          </a:prstGeom>
          <a:ln>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C3463BEE-FB7F-5F8B-B037-9C12D4DFDFF1}"/>
              </a:ext>
            </a:extLst>
          </p:cNvPr>
          <p:cNvCxnSpPr>
            <a:cxnSpLocks/>
          </p:cNvCxnSpPr>
          <p:nvPr/>
        </p:nvCxnSpPr>
        <p:spPr>
          <a:xfrm>
            <a:off x="3330057" y="3216717"/>
            <a:ext cx="283826" cy="0"/>
          </a:xfrm>
          <a:prstGeom prst="straightConnector1">
            <a:avLst/>
          </a:prstGeom>
          <a:ln>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61F52DA8-C3E7-AC81-5C96-5658041BFD66}"/>
              </a:ext>
            </a:extLst>
          </p:cNvPr>
          <p:cNvCxnSpPr>
            <a:cxnSpLocks/>
          </p:cNvCxnSpPr>
          <p:nvPr/>
        </p:nvCxnSpPr>
        <p:spPr>
          <a:xfrm flipH="1" flipV="1">
            <a:off x="3330055" y="3331518"/>
            <a:ext cx="283826" cy="11044"/>
          </a:xfrm>
          <a:prstGeom prst="straightConnector1">
            <a:avLst/>
          </a:prstGeom>
          <a:ln>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35" name="Cloud 34">
            <a:extLst>
              <a:ext uri="{FF2B5EF4-FFF2-40B4-BE49-F238E27FC236}">
                <a16:creationId xmlns:a16="http://schemas.microsoft.com/office/drawing/2014/main" id="{1BD102E7-1A2E-6062-67C0-F939FCE5D311}"/>
              </a:ext>
            </a:extLst>
          </p:cNvPr>
          <p:cNvSpPr/>
          <p:nvPr/>
        </p:nvSpPr>
        <p:spPr>
          <a:xfrm>
            <a:off x="4156932" y="1997816"/>
            <a:ext cx="728900" cy="484704"/>
          </a:xfrm>
          <a:prstGeom prst="cloud">
            <a:avLst/>
          </a:prstGeom>
          <a:solidFill>
            <a:srgbClr val="CCFF99"/>
          </a:solidFill>
        </p:spPr>
        <p:style>
          <a:lnRef idx="2">
            <a:schemeClr val="dk1"/>
          </a:lnRef>
          <a:fillRef idx="1">
            <a:schemeClr val="lt1"/>
          </a:fillRef>
          <a:effectRef idx="0">
            <a:schemeClr val="dk1"/>
          </a:effectRef>
          <a:fontRef idx="minor">
            <a:schemeClr val="dk1"/>
          </a:fontRef>
        </p:style>
        <p:txBody>
          <a:bodyPr rot="0" spcFirstLastPara="0" vert="horz" wrap="none" lIns="68580" tIns="34290" rIns="68580" bIns="3429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750" dirty="0" err="1">
                <a:solidFill>
                  <a:schemeClr val="tx1"/>
                </a:solidFill>
              </a:rPr>
              <a:t>RapidSMS</a:t>
            </a:r>
            <a:endParaRPr lang="en-US" sz="750" dirty="0">
              <a:solidFill>
                <a:schemeClr val="tx1"/>
              </a:solidFill>
            </a:endParaRPr>
          </a:p>
        </p:txBody>
      </p:sp>
      <p:graphicFrame>
        <p:nvGraphicFramePr>
          <p:cNvPr id="36" name="Table 22">
            <a:extLst>
              <a:ext uri="{FF2B5EF4-FFF2-40B4-BE49-F238E27FC236}">
                <a16:creationId xmlns:a16="http://schemas.microsoft.com/office/drawing/2014/main" id="{F361B658-B614-1433-2847-E76E1C0B10C7}"/>
              </a:ext>
            </a:extLst>
          </p:cNvPr>
          <p:cNvGraphicFramePr>
            <a:graphicFrameLocks noGrp="1"/>
          </p:cNvGraphicFramePr>
          <p:nvPr>
            <p:extLst>
              <p:ext uri="{D42A27DB-BD31-4B8C-83A1-F6EECF244321}">
                <p14:modId xmlns:p14="http://schemas.microsoft.com/office/powerpoint/2010/main" val="177261034"/>
              </p:ext>
            </p:extLst>
          </p:nvPr>
        </p:nvGraphicFramePr>
        <p:xfrm>
          <a:off x="526659" y="5232262"/>
          <a:ext cx="4570350" cy="484251"/>
        </p:xfrm>
        <a:graphic>
          <a:graphicData uri="http://schemas.openxmlformats.org/drawingml/2006/table">
            <a:tbl>
              <a:tblPr firstRow="1" bandRow="1">
                <a:tableStyleId>{5C22544A-7EE6-4342-B048-85BDC9FD1C3A}</a:tableStyleId>
              </a:tblPr>
              <a:tblGrid>
                <a:gridCol w="4570350">
                  <a:extLst>
                    <a:ext uri="{9D8B030D-6E8A-4147-A177-3AD203B41FA5}">
                      <a16:colId xmlns:a16="http://schemas.microsoft.com/office/drawing/2014/main" val="723489864"/>
                    </a:ext>
                  </a:extLst>
                </a:gridCol>
              </a:tblGrid>
              <a:tr h="484251">
                <a:tc>
                  <a:txBody>
                    <a:bodyPr/>
                    <a:lstStyle/>
                    <a:p>
                      <a:r>
                        <a:rPr lang="en-US" sz="1100" dirty="0">
                          <a:solidFill>
                            <a:schemeClr val="tx1"/>
                          </a:solidFill>
                        </a:rPr>
                        <a:t>CHW</a:t>
                      </a:r>
                    </a:p>
                  </a:txBody>
                  <a:tcPr marL="68580" marR="68580" marT="34290" marB="34290" vert="vert270" anchorCtr="1">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51435807"/>
                  </a:ext>
                </a:extLst>
              </a:tr>
            </a:tbl>
          </a:graphicData>
        </a:graphic>
      </p:graphicFrame>
      <p:sp>
        <p:nvSpPr>
          <p:cNvPr id="37" name="Rectangle 36">
            <a:extLst>
              <a:ext uri="{FF2B5EF4-FFF2-40B4-BE49-F238E27FC236}">
                <a16:creationId xmlns:a16="http://schemas.microsoft.com/office/drawing/2014/main" id="{06EF353F-ECDE-7FC9-1ECF-4FC82580ADAD}"/>
              </a:ext>
            </a:extLst>
          </p:cNvPr>
          <p:cNvSpPr/>
          <p:nvPr/>
        </p:nvSpPr>
        <p:spPr>
          <a:xfrm>
            <a:off x="4330597" y="4614746"/>
            <a:ext cx="674740" cy="534029"/>
          </a:xfrm>
          <a:prstGeom prst="rect">
            <a:avLst/>
          </a:prstGeom>
          <a:solidFill>
            <a:srgbClr val="FFCC66"/>
          </a:solidFill>
        </p:spPr>
        <p:style>
          <a:lnRef idx="2">
            <a:schemeClr val="dk1"/>
          </a:lnRef>
          <a:fillRef idx="1">
            <a:schemeClr val="lt1"/>
          </a:fillRef>
          <a:effectRef idx="0">
            <a:schemeClr val="dk1"/>
          </a:effectRef>
          <a:fontRef idx="minor">
            <a:schemeClr val="dk1"/>
          </a:fontRef>
        </p:style>
        <p:txBody>
          <a:bodyPr rot="0" spcFirstLastPara="0" vert="horz" wrap="square" lIns="68580" tIns="34290" rIns="68580" bIns="3429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825" dirty="0">
                <a:solidFill>
                  <a:schemeClr val="tx1"/>
                </a:solidFill>
              </a:rPr>
              <a:t>Review reported cases and take action</a:t>
            </a:r>
          </a:p>
        </p:txBody>
      </p:sp>
      <p:sp>
        <p:nvSpPr>
          <p:cNvPr id="38" name="Rectangle 37">
            <a:extLst>
              <a:ext uri="{FF2B5EF4-FFF2-40B4-BE49-F238E27FC236}">
                <a16:creationId xmlns:a16="http://schemas.microsoft.com/office/drawing/2014/main" id="{FBBCCAE6-19A0-6FD9-5DD9-AC10F43B9691}"/>
              </a:ext>
            </a:extLst>
          </p:cNvPr>
          <p:cNvSpPr/>
          <p:nvPr/>
        </p:nvSpPr>
        <p:spPr>
          <a:xfrm>
            <a:off x="4330596" y="5263153"/>
            <a:ext cx="674740" cy="391081"/>
          </a:xfrm>
          <a:prstGeom prst="rect">
            <a:avLst/>
          </a:prstGeom>
          <a:solidFill>
            <a:srgbClr val="FFCC66"/>
          </a:solidFill>
        </p:spPr>
        <p:style>
          <a:lnRef idx="2">
            <a:schemeClr val="dk1"/>
          </a:lnRef>
          <a:fillRef idx="1">
            <a:schemeClr val="lt1"/>
          </a:fillRef>
          <a:effectRef idx="0">
            <a:schemeClr val="dk1"/>
          </a:effectRef>
          <a:fontRef idx="minor">
            <a:schemeClr val="dk1"/>
          </a:fontRef>
        </p:style>
        <p:txBody>
          <a:bodyPr rot="0" spcFirstLastPara="0" vert="horz" wrap="square" lIns="68580" tIns="34290" rIns="68580" bIns="3429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825" dirty="0">
                <a:solidFill>
                  <a:schemeClr val="tx1"/>
                </a:solidFill>
              </a:rPr>
              <a:t>Data entry using mobile phone</a:t>
            </a:r>
          </a:p>
        </p:txBody>
      </p:sp>
      <p:sp>
        <p:nvSpPr>
          <p:cNvPr id="39" name="Rectangle 38">
            <a:extLst>
              <a:ext uri="{FF2B5EF4-FFF2-40B4-BE49-F238E27FC236}">
                <a16:creationId xmlns:a16="http://schemas.microsoft.com/office/drawing/2014/main" id="{6A1D3CB3-196C-54BA-90CB-30FD37CA8D8C}"/>
              </a:ext>
            </a:extLst>
          </p:cNvPr>
          <p:cNvSpPr/>
          <p:nvPr/>
        </p:nvSpPr>
        <p:spPr>
          <a:xfrm>
            <a:off x="4333830" y="3867515"/>
            <a:ext cx="723133" cy="610011"/>
          </a:xfrm>
          <a:prstGeom prst="rect">
            <a:avLst/>
          </a:prstGeom>
          <a:solidFill>
            <a:srgbClr val="FFCC66"/>
          </a:solidFill>
        </p:spPr>
        <p:style>
          <a:lnRef idx="2">
            <a:schemeClr val="dk1"/>
          </a:lnRef>
          <a:fillRef idx="1">
            <a:schemeClr val="lt1"/>
          </a:fillRef>
          <a:effectRef idx="0">
            <a:schemeClr val="dk1"/>
          </a:effectRef>
          <a:fontRef idx="minor">
            <a:schemeClr val="dk1"/>
          </a:fontRef>
        </p:style>
        <p:txBody>
          <a:bodyPr rot="0" spcFirstLastPara="0" vert="horz" wrap="square" lIns="68580" tIns="34290" rIns="68580" bIns="3429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825" dirty="0">
                <a:solidFill>
                  <a:schemeClr val="tx1"/>
                </a:solidFill>
              </a:rPr>
              <a:t>Review reported cases and take action</a:t>
            </a:r>
          </a:p>
          <a:p>
            <a:pPr algn="ctr"/>
            <a:endParaRPr lang="en-US" sz="825" dirty="0"/>
          </a:p>
        </p:txBody>
      </p:sp>
      <p:sp>
        <p:nvSpPr>
          <p:cNvPr id="40" name="Rectangle 39">
            <a:extLst>
              <a:ext uri="{FF2B5EF4-FFF2-40B4-BE49-F238E27FC236}">
                <a16:creationId xmlns:a16="http://schemas.microsoft.com/office/drawing/2014/main" id="{F6A34C21-38B9-2C5E-1C5B-777D1F12A468}"/>
              </a:ext>
            </a:extLst>
          </p:cNvPr>
          <p:cNvSpPr/>
          <p:nvPr/>
        </p:nvSpPr>
        <p:spPr>
          <a:xfrm>
            <a:off x="4330597" y="3016696"/>
            <a:ext cx="674746" cy="587281"/>
          </a:xfrm>
          <a:prstGeom prst="rect">
            <a:avLst/>
          </a:prstGeom>
          <a:solidFill>
            <a:srgbClr val="FFCC66"/>
          </a:solidFill>
        </p:spPr>
        <p:style>
          <a:lnRef idx="2">
            <a:schemeClr val="dk1"/>
          </a:lnRef>
          <a:fillRef idx="1">
            <a:schemeClr val="lt1"/>
          </a:fillRef>
          <a:effectRef idx="0">
            <a:schemeClr val="dk1"/>
          </a:effectRef>
          <a:fontRef idx="minor">
            <a:schemeClr val="dk1"/>
          </a:fontRef>
        </p:style>
        <p:txBody>
          <a:bodyPr rot="0" spcFirstLastPara="0" vert="horz" wrap="square" lIns="68580" tIns="34290" rIns="68580" bIns="3429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825" dirty="0">
                <a:solidFill>
                  <a:schemeClr val="tx1"/>
                </a:solidFill>
              </a:rPr>
              <a:t>Review reported cases and take action</a:t>
            </a:r>
          </a:p>
          <a:p>
            <a:pPr algn="ctr"/>
            <a:endParaRPr lang="en-US" sz="825" dirty="0"/>
          </a:p>
        </p:txBody>
      </p:sp>
      <p:sp>
        <p:nvSpPr>
          <p:cNvPr id="41" name="Rectangle 40">
            <a:extLst>
              <a:ext uri="{FF2B5EF4-FFF2-40B4-BE49-F238E27FC236}">
                <a16:creationId xmlns:a16="http://schemas.microsoft.com/office/drawing/2014/main" id="{9AF68B37-276A-C026-29F0-D13303364605}"/>
              </a:ext>
            </a:extLst>
          </p:cNvPr>
          <p:cNvSpPr/>
          <p:nvPr/>
        </p:nvSpPr>
        <p:spPr>
          <a:xfrm>
            <a:off x="2518056" y="5321501"/>
            <a:ext cx="993555" cy="365045"/>
          </a:xfrm>
          <a:prstGeom prst="rect">
            <a:avLst/>
          </a:prstGeom>
          <a:solidFill>
            <a:srgbClr val="FFCC66"/>
          </a:solidFill>
        </p:spPr>
        <p:style>
          <a:lnRef idx="2">
            <a:schemeClr val="dk1"/>
          </a:lnRef>
          <a:fillRef idx="1">
            <a:schemeClr val="lt1"/>
          </a:fillRef>
          <a:effectRef idx="0">
            <a:schemeClr val="dk1"/>
          </a:effectRef>
          <a:fontRef idx="minor">
            <a:schemeClr val="dk1"/>
          </a:fontRef>
        </p:style>
        <p:txBody>
          <a:bodyPr rot="0" spcFirstLastPara="0" vert="horz" wrap="square" lIns="68580" tIns="34290" rIns="68580" bIns="3429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825" dirty="0">
                <a:solidFill>
                  <a:schemeClr val="tx1"/>
                </a:solidFill>
              </a:rPr>
              <a:t>Report consumption using paper base tool</a:t>
            </a:r>
          </a:p>
        </p:txBody>
      </p:sp>
      <p:cxnSp>
        <p:nvCxnSpPr>
          <p:cNvPr id="42" name="Straight Arrow Connector 41">
            <a:extLst>
              <a:ext uri="{FF2B5EF4-FFF2-40B4-BE49-F238E27FC236}">
                <a16:creationId xmlns:a16="http://schemas.microsoft.com/office/drawing/2014/main" id="{30823936-F5BF-3553-86D8-24BB3DC4FE1C}"/>
              </a:ext>
            </a:extLst>
          </p:cNvPr>
          <p:cNvCxnSpPr>
            <a:cxnSpLocks/>
          </p:cNvCxnSpPr>
          <p:nvPr/>
        </p:nvCxnSpPr>
        <p:spPr>
          <a:xfrm flipV="1">
            <a:off x="3278488" y="5111959"/>
            <a:ext cx="0" cy="182093"/>
          </a:xfrm>
          <a:prstGeom prst="straightConnector1">
            <a:avLst/>
          </a:prstGeom>
          <a:ln>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1756A554-C02A-1C44-4A05-A33F8C934512}"/>
              </a:ext>
            </a:extLst>
          </p:cNvPr>
          <p:cNvCxnSpPr>
            <a:cxnSpLocks/>
          </p:cNvCxnSpPr>
          <p:nvPr/>
        </p:nvCxnSpPr>
        <p:spPr>
          <a:xfrm flipV="1">
            <a:off x="4628656" y="2442399"/>
            <a:ext cx="0" cy="574297"/>
          </a:xfrm>
          <a:prstGeom prst="straightConnector1">
            <a:avLst/>
          </a:prstGeom>
          <a:ln>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61A5412A-8A04-707C-9EA5-F6BE04A40965}"/>
              </a:ext>
            </a:extLst>
          </p:cNvPr>
          <p:cNvCxnSpPr>
            <a:cxnSpLocks/>
          </p:cNvCxnSpPr>
          <p:nvPr/>
        </p:nvCxnSpPr>
        <p:spPr>
          <a:xfrm flipV="1">
            <a:off x="4742956" y="3603977"/>
            <a:ext cx="0" cy="260185"/>
          </a:xfrm>
          <a:prstGeom prst="straightConnector1">
            <a:avLst/>
          </a:prstGeom>
          <a:ln>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id="{DF7F680C-2C89-438A-3CC4-E434793C0C61}"/>
              </a:ext>
            </a:extLst>
          </p:cNvPr>
          <p:cNvCxnSpPr>
            <a:cxnSpLocks/>
          </p:cNvCxnSpPr>
          <p:nvPr/>
        </p:nvCxnSpPr>
        <p:spPr>
          <a:xfrm flipV="1">
            <a:off x="4742956" y="4461305"/>
            <a:ext cx="0" cy="182093"/>
          </a:xfrm>
          <a:prstGeom prst="straightConnector1">
            <a:avLst/>
          </a:prstGeom>
          <a:ln>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a:extLst>
              <a:ext uri="{FF2B5EF4-FFF2-40B4-BE49-F238E27FC236}">
                <a16:creationId xmlns:a16="http://schemas.microsoft.com/office/drawing/2014/main" id="{E928D2AA-C8E2-6EE9-12B7-D723EA0CE344}"/>
              </a:ext>
            </a:extLst>
          </p:cNvPr>
          <p:cNvCxnSpPr>
            <a:cxnSpLocks/>
          </p:cNvCxnSpPr>
          <p:nvPr/>
        </p:nvCxnSpPr>
        <p:spPr>
          <a:xfrm flipV="1">
            <a:off x="4742956" y="5111959"/>
            <a:ext cx="0" cy="182093"/>
          </a:xfrm>
          <a:prstGeom prst="straightConnector1">
            <a:avLst/>
          </a:prstGeom>
          <a:ln>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a16="http://schemas.microsoft.com/office/drawing/2014/main" id="{47E68A70-E77A-2386-B051-3527C98831E0}"/>
              </a:ext>
            </a:extLst>
          </p:cNvPr>
          <p:cNvCxnSpPr>
            <a:cxnSpLocks/>
          </p:cNvCxnSpPr>
          <p:nvPr/>
        </p:nvCxnSpPr>
        <p:spPr>
          <a:xfrm>
            <a:off x="2683624" y="5118488"/>
            <a:ext cx="1524" cy="18168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922F82F2-0DF0-2498-3C30-7F4B521B5FF9}"/>
              </a:ext>
            </a:extLst>
          </p:cNvPr>
          <p:cNvCxnSpPr>
            <a:cxnSpLocks/>
          </p:cNvCxnSpPr>
          <p:nvPr/>
        </p:nvCxnSpPr>
        <p:spPr>
          <a:xfrm>
            <a:off x="4231627" y="5827752"/>
            <a:ext cx="463769" cy="0"/>
          </a:xfrm>
          <a:prstGeom prst="straightConnector1">
            <a:avLst/>
          </a:prstGeom>
          <a:ln>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graphicFrame>
        <p:nvGraphicFramePr>
          <p:cNvPr id="49" name="Table 10">
            <a:extLst>
              <a:ext uri="{FF2B5EF4-FFF2-40B4-BE49-F238E27FC236}">
                <a16:creationId xmlns:a16="http://schemas.microsoft.com/office/drawing/2014/main" id="{7FB15472-1BD6-3BD3-AE00-6B58B7C62046}"/>
              </a:ext>
            </a:extLst>
          </p:cNvPr>
          <p:cNvGraphicFramePr>
            <a:graphicFrameLocks noGrp="1"/>
          </p:cNvGraphicFramePr>
          <p:nvPr>
            <p:extLst>
              <p:ext uri="{D42A27DB-BD31-4B8C-83A1-F6EECF244321}">
                <p14:modId xmlns:p14="http://schemas.microsoft.com/office/powerpoint/2010/main" val="906231721"/>
              </p:ext>
            </p:extLst>
          </p:nvPr>
        </p:nvGraphicFramePr>
        <p:xfrm>
          <a:off x="2845702" y="5736368"/>
          <a:ext cx="2244048" cy="419816"/>
        </p:xfrm>
        <a:graphic>
          <a:graphicData uri="http://schemas.openxmlformats.org/drawingml/2006/table">
            <a:tbl>
              <a:tblPr firstRow="1" bandRow="1">
                <a:tableStyleId>{5940675A-B579-460E-94D1-54222C63F5DA}</a:tableStyleId>
              </a:tblPr>
              <a:tblGrid>
                <a:gridCol w="2244048">
                  <a:extLst>
                    <a:ext uri="{9D8B030D-6E8A-4147-A177-3AD203B41FA5}">
                      <a16:colId xmlns:a16="http://schemas.microsoft.com/office/drawing/2014/main" val="2664732612"/>
                    </a:ext>
                  </a:extLst>
                </a:gridCol>
              </a:tblGrid>
              <a:tr h="41981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dirty="0"/>
                        <a:t>Arrow:    </a:t>
                      </a:r>
                    </a:p>
                  </a:txBody>
                  <a:tcPr marL="68580" marR="68580" marT="34290" marB="34290" anchor="ctr"/>
                </a:tc>
                <a:extLst>
                  <a:ext uri="{0D108BD9-81ED-4DB2-BD59-A6C34878D82A}">
                    <a16:rowId xmlns:a16="http://schemas.microsoft.com/office/drawing/2014/main" val="3755182832"/>
                  </a:ext>
                </a:extLst>
              </a:tr>
            </a:tbl>
          </a:graphicData>
        </a:graphic>
      </p:graphicFrame>
      <p:cxnSp>
        <p:nvCxnSpPr>
          <p:cNvPr id="50" name="Straight Arrow Connector 49">
            <a:extLst>
              <a:ext uri="{FF2B5EF4-FFF2-40B4-BE49-F238E27FC236}">
                <a16:creationId xmlns:a16="http://schemas.microsoft.com/office/drawing/2014/main" id="{67E4202B-1D0F-3AD4-BC1A-960EAE9FACE8}"/>
              </a:ext>
            </a:extLst>
          </p:cNvPr>
          <p:cNvCxnSpPr>
            <a:cxnSpLocks/>
          </p:cNvCxnSpPr>
          <p:nvPr/>
        </p:nvCxnSpPr>
        <p:spPr>
          <a:xfrm>
            <a:off x="3316222" y="5811395"/>
            <a:ext cx="51133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B1D3ED5E-F2D1-A537-4B5C-A3529F17720F}"/>
              </a:ext>
            </a:extLst>
          </p:cNvPr>
          <p:cNvSpPr txBox="1"/>
          <p:nvPr/>
        </p:nvSpPr>
        <p:spPr>
          <a:xfrm>
            <a:off x="4162831" y="5882714"/>
            <a:ext cx="621941" cy="184666"/>
          </a:xfrm>
          <a:prstGeom prst="rect">
            <a:avLst/>
          </a:prstGeom>
          <a:noFill/>
        </p:spPr>
        <p:txBody>
          <a:bodyPr wrap="square" rtlCol="0">
            <a:spAutoFit/>
          </a:bodyPr>
          <a:lstStyle/>
          <a:p>
            <a:pPr algn="ctr"/>
            <a:r>
              <a:rPr lang="en-US" sz="600" dirty="0"/>
              <a:t>Data Flow</a:t>
            </a:r>
          </a:p>
        </p:txBody>
      </p:sp>
      <p:sp>
        <p:nvSpPr>
          <p:cNvPr id="52" name="Flowchart: Magnetic Disk 51">
            <a:extLst>
              <a:ext uri="{FF2B5EF4-FFF2-40B4-BE49-F238E27FC236}">
                <a16:creationId xmlns:a16="http://schemas.microsoft.com/office/drawing/2014/main" id="{901EF5FA-4D94-8036-11CB-9B6149244823}"/>
              </a:ext>
            </a:extLst>
          </p:cNvPr>
          <p:cNvSpPr/>
          <p:nvPr/>
        </p:nvSpPr>
        <p:spPr>
          <a:xfrm>
            <a:off x="886982" y="3148163"/>
            <a:ext cx="663616" cy="249074"/>
          </a:xfrm>
          <a:prstGeom prst="flowChartMagneticDisk">
            <a:avLst/>
          </a:prstGeom>
          <a:solidFill>
            <a:schemeClr val="accent3">
              <a:lumMod val="20000"/>
              <a:lumOff val="80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en-US" sz="825" dirty="0"/>
              <a:t>Pipeline</a:t>
            </a:r>
          </a:p>
        </p:txBody>
      </p:sp>
      <p:sp>
        <p:nvSpPr>
          <p:cNvPr id="53" name="Flowchart: Magnetic Disk 52">
            <a:extLst>
              <a:ext uri="{FF2B5EF4-FFF2-40B4-BE49-F238E27FC236}">
                <a16:creationId xmlns:a16="http://schemas.microsoft.com/office/drawing/2014/main" id="{96A82DDE-E172-A516-99B9-89A7B78694E0}"/>
              </a:ext>
            </a:extLst>
          </p:cNvPr>
          <p:cNvSpPr/>
          <p:nvPr/>
        </p:nvSpPr>
        <p:spPr>
          <a:xfrm>
            <a:off x="886982" y="2815781"/>
            <a:ext cx="663616" cy="299334"/>
          </a:xfrm>
          <a:prstGeom prst="flowChartMagneticDisk">
            <a:avLst/>
          </a:prstGeom>
          <a:solidFill>
            <a:schemeClr val="accent3">
              <a:lumMod val="20000"/>
              <a:lumOff val="80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en-US" sz="825" dirty="0"/>
              <a:t>Quantimed</a:t>
            </a:r>
          </a:p>
        </p:txBody>
      </p:sp>
      <p:sp>
        <p:nvSpPr>
          <p:cNvPr id="54" name="Flowchart: Magnetic Disk 53">
            <a:extLst>
              <a:ext uri="{FF2B5EF4-FFF2-40B4-BE49-F238E27FC236}">
                <a16:creationId xmlns:a16="http://schemas.microsoft.com/office/drawing/2014/main" id="{8CCD0F5D-49CB-33CF-6223-754777FDE9D3}"/>
              </a:ext>
            </a:extLst>
          </p:cNvPr>
          <p:cNvSpPr/>
          <p:nvPr/>
        </p:nvSpPr>
        <p:spPr>
          <a:xfrm>
            <a:off x="899940" y="3445152"/>
            <a:ext cx="650658" cy="242401"/>
          </a:xfrm>
          <a:prstGeom prst="flowChartMagneticDisk">
            <a:avLst/>
          </a:prstGeom>
          <a:solidFill>
            <a:schemeClr val="accent3">
              <a:lumMod val="20000"/>
              <a:lumOff val="80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en-US" sz="825" dirty="0"/>
              <a:t>QAT</a:t>
            </a:r>
          </a:p>
        </p:txBody>
      </p:sp>
      <p:cxnSp>
        <p:nvCxnSpPr>
          <p:cNvPr id="55" name="Straight Arrow Connector 54">
            <a:extLst>
              <a:ext uri="{FF2B5EF4-FFF2-40B4-BE49-F238E27FC236}">
                <a16:creationId xmlns:a16="http://schemas.microsoft.com/office/drawing/2014/main" id="{3E9EEADF-314C-E121-F8FE-009CEA3BFE13}"/>
              </a:ext>
            </a:extLst>
          </p:cNvPr>
          <p:cNvCxnSpPr>
            <a:cxnSpLocks/>
          </p:cNvCxnSpPr>
          <p:nvPr/>
        </p:nvCxnSpPr>
        <p:spPr>
          <a:xfrm flipV="1">
            <a:off x="1939668" y="2482034"/>
            <a:ext cx="30235" cy="142201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6" name="Straight Arrow Connector 55">
            <a:extLst>
              <a:ext uri="{FF2B5EF4-FFF2-40B4-BE49-F238E27FC236}">
                <a16:creationId xmlns:a16="http://schemas.microsoft.com/office/drawing/2014/main" id="{41D4C7E7-879C-FBF1-E25F-3CACAB01258A}"/>
              </a:ext>
            </a:extLst>
          </p:cNvPr>
          <p:cNvCxnSpPr>
            <a:cxnSpLocks/>
          </p:cNvCxnSpPr>
          <p:nvPr/>
        </p:nvCxnSpPr>
        <p:spPr>
          <a:xfrm flipV="1">
            <a:off x="2914038" y="2526818"/>
            <a:ext cx="0" cy="59348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7" name="Straight Arrow Connector 56">
            <a:extLst>
              <a:ext uri="{FF2B5EF4-FFF2-40B4-BE49-F238E27FC236}">
                <a16:creationId xmlns:a16="http://schemas.microsoft.com/office/drawing/2014/main" id="{682007CE-E0F2-252A-0CC0-4804BE979DCF}"/>
              </a:ext>
            </a:extLst>
          </p:cNvPr>
          <p:cNvCxnSpPr>
            <a:cxnSpLocks/>
          </p:cNvCxnSpPr>
          <p:nvPr/>
        </p:nvCxnSpPr>
        <p:spPr>
          <a:xfrm flipV="1">
            <a:off x="4628253" y="2442399"/>
            <a:ext cx="0" cy="574297"/>
          </a:xfrm>
          <a:prstGeom prst="straightConnector1">
            <a:avLst/>
          </a:prstGeom>
          <a:ln>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58" name="Straight Arrow Connector 57">
            <a:extLst>
              <a:ext uri="{FF2B5EF4-FFF2-40B4-BE49-F238E27FC236}">
                <a16:creationId xmlns:a16="http://schemas.microsoft.com/office/drawing/2014/main" id="{53EC43B8-3D96-9A0F-6375-C4E9FE72F665}"/>
              </a:ext>
            </a:extLst>
          </p:cNvPr>
          <p:cNvCxnSpPr>
            <a:cxnSpLocks/>
          </p:cNvCxnSpPr>
          <p:nvPr/>
        </p:nvCxnSpPr>
        <p:spPr>
          <a:xfrm flipV="1">
            <a:off x="1946314" y="2482034"/>
            <a:ext cx="23186" cy="144828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9" name="Straight Arrow Connector 58">
            <a:extLst>
              <a:ext uri="{FF2B5EF4-FFF2-40B4-BE49-F238E27FC236}">
                <a16:creationId xmlns:a16="http://schemas.microsoft.com/office/drawing/2014/main" id="{B7A637B2-FA2F-F3D3-2EE3-FCE8E8C816CD}"/>
              </a:ext>
            </a:extLst>
          </p:cNvPr>
          <p:cNvCxnSpPr>
            <a:cxnSpLocks/>
          </p:cNvCxnSpPr>
          <p:nvPr/>
        </p:nvCxnSpPr>
        <p:spPr>
          <a:xfrm flipV="1">
            <a:off x="2913635" y="2526818"/>
            <a:ext cx="0" cy="59348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0" name="Straight Arrow Connector 59">
            <a:extLst>
              <a:ext uri="{FF2B5EF4-FFF2-40B4-BE49-F238E27FC236}">
                <a16:creationId xmlns:a16="http://schemas.microsoft.com/office/drawing/2014/main" id="{8EC1D9FA-6CB2-D927-F4E9-A7E13979F44F}"/>
              </a:ext>
            </a:extLst>
          </p:cNvPr>
          <p:cNvCxnSpPr>
            <a:cxnSpLocks/>
          </p:cNvCxnSpPr>
          <p:nvPr/>
        </p:nvCxnSpPr>
        <p:spPr>
          <a:xfrm flipH="1">
            <a:off x="2794497" y="3616760"/>
            <a:ext cx="6560" cy="26865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1" name="Straight Arrow Connector 60">
            <a:extLst>
              <a:ext uri="{FF2B5EF4-FFF2-40B4-BE49-F238E27FC236}">
                <a16:creationId xmlns:a16="http://schemas.microsoft.com/office/drawing/2014/main" id="{C20BFF92-4EEB-E11C-80D2-5392FA3B4715}"/>
              </a:ext>
            </a:extLst>
          </p:cNvPr>
          <p:cNvCxnSpPr>
            <a:cxnSpLocks/>
          </p:cNvCxnSpPr>
          <p:nvPr/>
        </p:nvCxnSpPr>
        <p:spPr>
          <a:xfrm flipV="1">
            <a:off x="3215353" y="3603977"/>
            <a:ext cx="0" cy="260184"/>
          </a:xfrm>
          <a:prstGeom prst="straightConnector1">
            <a:avLst/>
          </a:prstGeom>
          <a:ln>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62" name="Straight Arrow Connector 61">
            <a:extLst>
              <a:ext uri="{FF2B5EF4-FFF2-40B4-BE49-F238E27FC236}">
                <a16:creationId xmlns:a16="http://schemas.microsoft.com/office/drawing/2014/main" id="{1AFA8559-CF0A-CDB8-924F-98F3AE1B5129}"/>
              </a:ext>
            </a:extLst>
          </p:cNvPr>
          <p:cNvCxnSpPr>
            <a:cxnSpLocks/>
          </p:cNvCxnSpPr>
          <p:nvPr/>
        </p:nvCxnSpPr>
        <p:spPr>
          <a:xfrm>
            <a:off x="3329654" y="3216717"/>
            <a:ext cx="283826" cy="0"/>
          </a:xfrm>
          <a:prstGeom prst="straightConnector1">
            <a:avLst/>
          </a:prstGeom>
          <a:ln>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14B2D0FD-9E4E-D05C-10F1-F7B13C4A9A38}"/>
              </a:ext>
            </a:extLst>
          </p:cNvPr>
          <p:cNvCxnSpPr>
            <a:cxnSpLocks/>
          </p:cNvCxnSpPr>
          <p:nvPr/>
        </p:nvCxnSpPr>
        <p:spPr>
          <a:xfrm flipH="1" flipV="1">
            <a:off x="3329652" y="3331518"/>
            <a:ext cx="283826" cy="11044"/>
          </a:xfrm>
          <a:prstGeom prst="straightConnector1">
            <a:avLst/>
          </a:prstGeom>
          <a:ln>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64" name="Straight Arrow Connector 63">
            <a:extLst>
              <a:ext uri="{FF2B5EF4-FFF2-40B4-BE49-F238E27FC236}">
                <a16:creationId xmlns:a16="http://schemas.microsoft.com/office/drawing/2014/main" id="{A6285BFA-1BFE-E822-F004-E2E25BBE75C6}"/>
              </a:ext>
            </a:extLst>
          </p:cNvPr>
          <p:cNvCxnSpPr>
            <a:cxnSpLocks/>
          </p:cNvCxnSpPr>
          <p:nvPr/>
        </p:nvCxnSpPr>
        <p:spPr>
          <a:xfrm flipV="1">
            <a:off x="4742553" y="3603977"/>
            <a:ext cx="0" cy="260185"/>
          </a:xfrm>
          <a:prstGeom prst="straightConnector1">
            <a:avLst/>
          </a:prstGeom>
          <a:ln>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65" name="Straight Arrow Connector 64">
            <a:extLst>
              <a:ext uri="{FF2B5EF4-FFF2-40B4-BE49-F238E27FC236}">
                <a16:creationId xmlns:a16="http://schemas.microsoft.com/office/drawing/2014/main" id="{4D991A1E-E2DD-103D-B720-F04D2B5AD45C}"/>
              </a:ext>
            </a:extLst>
          </p:cNvPr>
          <p:cNvCxnSpPr>
            <a:cxnSpLocks/>
          </p:cNvCxnSpPr>
          <p:nvPr/>
        </p:nvCxnSpPr>
        <p:spPr>
          <a:xfrm flipV="1">
            <a:off x="4627850" y="2442399"/>
            <a:ext cx="0" cy="574297"/>
          </a:xfrm>
          <a:prstGeom prst="straightConnector1">
            <a:avLst/>
          </a:prstGeom>
          <a:ln>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66" name="Straight Arrow Connector 65">
            <a:extLst>
              <a:ext uri="{FF2B5EF4-FFF2-40B4-BE49-F238E27FC236}">
                <a16:creationId xmlns:a16="http://schemas.microsoft.com/office/drawing/2014/main" id="{0CDA49CE-4F86-056E-88C5-5A874F0BF801}"/>
              </a:ext>
            </a:extLst>
          </p:cNvPr>
          <p:cNvCxnSpPr>
            <a:cxnSpLocks/>
          </p:cNvCxnSpPr>
          <p:nvPr/>
        </p:nvCxnSpPr>
        <p:spPr>
          <a:xfrm flipV="1">
            <a:off x="1954383" y="2482034"/>
            <a:ext cx="14714" cy="140338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7" name="Straight Arrow Connector 66">
            <a:extLst>
              <a:ext uri="{FF2B5EF4-FFF2-40B4-BE49-F238E27FC236}">
                <a16:creationId xmlns:a16="http://schemas.microsoft.com/office/drawing/2014/main" id="{1227AE81-9002-E401-20F7-218860C33760}"/>
              </a:ext>
            </a:extLst>
          </p:cNvPr>
          <p:cNvCxnSpPr>
            <a:cxnSpLocks/>
          </p:cNvCxnSpPr>
          <p:nvPr/>
        </p:nvCxnSpPr>
        <p:spPr>
          <a:xfrm flipV="1">
            <a:off x="2913232" y="2526818"/>
            <a:ext cx="0" cy="59348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8" name="Straight Arrow Connector 67">
            <a:extLst>
              <a:ext uri="{FF2B5EF4-FFF2-40B4-BE49-F238E27FC236}">
                <a16:creationId xmlns:a16="http://schemas.microsoft.com/office/drawing/2014/main" id="{AA2401FF-CC9A-CD88-F43B-0EED9F53ACA4}"/>
              </a:ext>
            </a:extLst>
          </p:cNvPr>
          <p:cNvCxnSpPr>
            <a:cxnSpLocks/>
          </p:cNvCxnSpPr>
          <p:nvPr/>
        </p:nvCxnSpPr>
        <p:spPr>
          <a:xfrm flipV="1">
            <a:off x="3144319" y="4552666"/>
            <a:ext cx="0" cy="182093"/>
          </a:xfrm>
          <a:prstGeom prst="straightConnector1">
            <a:avLst/>
          </a:prstGeom>
          <a:ln>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69" name="Straight Arrow Connector 68">
            <a:extLst>
              <a:ext uri="{FF2B5EF4-FFF2-40B4-BE49-F238E27FC236}">
                <a16:creationId xmlns:a16="http://schemas.microsoft.com/office/drawing/2014/main" id="{CC38AF29-E19F-43B4-CA6E-AF66AB9A5762}"/>
              </a:ext>
            </a:extLst>
          </p:cNvPr>
          <p:cNvCxnSpPr>
            <a:cxnSpLocks/>
          </p:cNvCxnSpPr>
          <p:nvPr/>
        </p:nvCxnSpPr>
        <p:spPr>
          <a:xfrm flipV="1">
            <a:off x="4742956" y="4461620"/>
            <a:ext cx="0" cy="182093"/>
          </a:xfrm>
          <a:prstGeom prst="straightConnector1">
            <a:avLst/>
          </a:prstGeom>
          <a:ln>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70" name="Straight Arrow Connector 69">
            <a:extLst>
              <a:ext uri="{FF2B5EF4-FFF2-40B4-BE49-F238E27FC236}">
                <a16:creationId xmlns:a16="http://schemas.microsoft.com/office/drawing/2014/main" id="{54790152-07FD-CE1F-0BD5-8606EB8E6362}"/>
              </a:ext>
            </a:extLst>
          </p:cNvPr>
          <p:cNvCxnSpPr>
            <a:cxnSpLocks/>
          </p:cNvCxnSpPr>
          <p:nvPr/>
        </p:nvCxnSpPr>
        <p:spPr>
          <a:xfrm flipH="1">
            <a:off x="2794497" y="3617075"/>
            <a:ext cx="6560" cy="26865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1" name="Straight Arrow Connector 70">
            <a:extLst>
              <a:ext uri="{FF2B5EF4-FFF2-40B4-BE49-F238E27FC236}">
                <a16:creationId xmlns:a16="http://schemas.microsoft.com/office/drawing/2014/main" id="{DBC22EAF-FA0C-81D0-A914-2C3C63C28C4A}"/>
              </a:ext>
            </a:extLst>
          </p:cNvPr>
          <p:cNvCxnSpPr>
            <a:cxnSpLocks/>
          </p:cNvCxnSpPr>
          <p:nvPr/>
        </p:nvCxnSpPr>
        <p:spPr>
          <a:xfrm flipV="1">
            <a:off x="3215353" y="3604292"/>
            <a:ext cx="0" cy="260184"/>
          </a:xfrm>
          <a:prstGeom prst="straightConnector1">
            <a:avLst/>
          </a:prstGeom>
          <a:ln>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72" name="Straight Arrow Connector 71">
            <a:extLst>
              <a:ext uri="{FF2B5EF4-FFF2-40B4-BE49-F238E27FC236}">
                <a16:creationId xmlns:a16="http://schemas.microsoft.com/office/drawing/2014/main" id="{793E1ADB-ADCB-5FC0-1A82-2E5AC881C312}"/>
              </a:ext>
            </a:extLst>
          </p:cNvPr>
          <p:cNvCxnSpPr>
            <a:cxnSpLocks/>
          </p:cNvCxnSpPr>
          <p:nvPr/>
        </p:nvCxnSpPr>
        <p:spPr>
          <a:xfrm>
            <a:off x="3329654" y="3217032"/>
            <a:ext cx="283826" cy="0"/>
          </a:xfrm>
          <a:prstGeom prst="straightConnector1">
            <a:avLst/>
          </a:prstGeom>
          <a:ln>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73" name="Straight Arrow Connector 72">
            <a:extLst>
              <a:ext uri="{FF2B5EF4-FFF2-40B4-BE49-F238E27FC236}">
                <a16:creationId xmlns:a16="http://schemas.microsoft.com/office/drawing/2014/main" id="{01FAE8E6-B859-FE93-B6F6-3F380484BA02}"/>
              </a:ext>
            </a:extLst>
          </p:cNvPr>
          <p:cNvCxnSpPr>
            <a:cxnSpLocks/>
          </p:cNvCxnSpPr>
          <p:nvPr/>
        </p:nvCxnSpPr>
        <p:spPr>
          <a:xfrm flipH="1" flipV="1">
            <a:off x="3329652" y="3331833"/>
            <a:ext cx="283826" cy="11044"/>
          </a:xfrm>
          <a:prstGeom prst="straightConnector1">
            <a:avLst/>
          </a:prstGeom>
          <a:ln>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74" name="Straight Arrow Connector 73">
            <a:extLst>
              <a:ext uri="{FF2B5EF4-FFF2-40B4-BE49-F238E27FC236}">
                <a16:creationId xmlns:a16="http://schemas.microsoft.com/office/drawing/2014/main" id="{598E6F43-045A-B34C-E731-5A57ABABBB37}"/>
              </a:ext>
            </a:extLst>
          </p:cNvPr>
          <p:cNvCxnSpPr>
            <a:cxnSpLocks/>
          </p:cNvCxnSpPr>
          <p:nvPr/>
        </p:nvCxnSpPr>
        <p:spPr>
          <a:xfrm flipV="1">
            <a:off x="4742553" y="3604292"/>
            <a:ext cx="0" cy="260185"/>
          </a:xfrm>
          <a:prstGeom prst="straightConnector1">
            <a:avLst/>
          </a:prstGeom>
          <a:ln>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75" name="Straight Arrow Connector 74">
            <a:extLst>
              <a:ext uri="{FF2B5EF4-FFF2-40B4-BE49-F238E27FC236}">
                <a16:creationId xmlns:a16="http://schemas.microsoft.com/office/drawing/2014/main" id="{C8C21D7D-3FEB-3B39-418F-0B4493F4F3FB}"/>
              </a:ext>
            </a:extLst>
          </p:cNvPr>
          <p:cNvCxnSpPr>
            <a:cxnSpLocks/>
          </p:cNvCxnSpPr>
          <p:nvPr/>
        </p:nvCxnSpPr>
        <p:spPr>
          <a:xfrm flipV="1">
            <a:off x="4627850" y="2442714"/>
            <a:ext cx="0" cy="574297"/>
          </a:xfrm>
          <a:prstGeom prst="straightConnector1">
            <a:avLst/>
          </a:prstGeom>
          <a:ln>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CD6B28F-CE2E-6527-B677-4F6D93124711}"/>
              </a:ext>
            </a:extLst>
          </p:cNvPr>
          <p:cNvCxnSpPr>
            <a:cxnSpLocks/>
          </p:cNvCxnSpPr>
          <p:nvPr/>
        </p:nvCxnSpPr>
        <p:spPr>
          <a:xfrm flipV="1">
            <a:off x="1939670" y="2482349"/>
            <a:ext cx="29427" cy="143929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7" name="Straight Arrow Connector 76">
            <a:extLst>
              <a:ext uri="{FF2B5EF4-FFF2-40B4-BE49-F238E27FC236}">
                <a16:creationId xmlns:a16="http://schemas.microsoft.com/office/drawing/2014/main" id="{5A391F36-7040-6960-E91E-7119A586B13C}"/>
              </a:ext>
            </a:extLst>
          </p:cNvPr>
          <p:cNvCxnSpPr>
            <a:cxnSpLocks/>
          </p:cNvCxnSpPr>
          <p:nvPr/>
        </p:nvCxnSpPr>
        <p:spPr>
          <a:xfrm flipV="1">
            <a:off x="2913232" y="2527133"/>
            <a:ext cx="0" cy="59348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8" name="Straight Arrow Connector 77">
            <a:extLst>
              <a:ext uri="{FF2B5EF4-FFF2-40B4-BE49-F238E27FC236}">
                <a16:creationId xmlns:a16="http://schemas.microsoft.com/office/drawing/2014/main" id="{F8D53EBE-7AB0-BAB8-9A96-E2BBC697ED26}"/>
              </a:ext>
            </a:extLst>
          </p:cNvPr>
          <p:cNvCxnSpPr>
            <a:cxnSpLocks/>
          </p:cNvCxnSpPr>
          <p:nvPr/>
        </p:nvCxnSpPr>
        <p:spPr>
          <a:xfrm flipH="1">
            <a:off x="2801057" y="4549442"/>
            <a:ext cx="402" cy="16961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9" name="Straight Arrow Connector 78">
            <a:extLst>
              <a:ext uri="{FF2B5EF4-FFF2-40B4-BE49-F238E27FC236}">
                <a16:creationId xmlns:a16="http://schemas.microsoft.com/office/drawing/2014/main" id="{8202E76A-D02B-36AE-FBA0-4960935C3099}"/>
              </a:ext>
            </a:extLst>
          </p:cNvPr>
          <p:cNvCxnSpPr>
            <a:cxnSpLocks/>
          </p:cNvCxnSpPr>
          <p:nvPr/>
        </p:nvCxnSpPr>
        <p:spPr>
          <a:xfrm flipV="1">
            <a:off x="3143916" y="4552666"/>
            <a:ext cx="0" cy="182093"/>
          </a:xfrm>
          <a:prstGeom prst="straightConnector1">
            <a:avLst/>
          </a:prstGeom>
          <a:ln>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11C61AAE-A80C-98CD-882B-1C55471A9E8C}"/>
              </a:ext>
            </a:extLst>
          </p:cNvPr>
          <p:cNvCxnSpPr>
            <a:cxnSpLocks/>
          </p:cNvCxnSpPr>
          <p:nvPr/>
        </p:nvCxnSpPr>
        <p:spPr>
          <a:xfrm flipV="1">
            <a:off x="4742553" y="4461620"/>
            <a:ext cx="0" cy="182093"/>
          </a:xfrm>
          <a:prstGeom prst="straightConnector1">
            <a:avLst/>
          </a:prstGeom>
          <a:ln>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81" name="Straight Arrow Connector 80">
            <a:extLst>
              <a:ext uri="{FF2B5EF4-FFF2-40B4-BE49-F238E27FC236}">
                <a16:creationId xmlns:a16="http://schemas.microsoft.com/office/drawing/2014/main" id="{917DF982-50C8-A904-5C7F-A45E50D4E7B4}"/>
              </a:ext>
            </a:extLst>
          </p:cNvPr>
          <p:cNvCxnSpPr>
            <a:cxnSpLocks/>
          </p:cNvCxnSpPr>
          <p:nvPr/>
        </p:nvCxnSpPr>
        <p:spPr>
          <a:xfrm flipH="1">
            <a:off x="2794094" y="3617075"/>
            <a:ext cx="6560" cy="26865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2" name="Straight Arrow Connector 81">
            <a:extLst>
              <a:ext uri="{FF2B5EF4-FFF2-40B4-BE49-F238E27FC236}">
                <a16:creationId xmlns:a16="http://schemas.microsoft.com/office/drawing/2014/main" id="{97AFC3A9-1D5B-2D45-0B9A-86CFC7489BD6}"/>
              </a:ext>
            </a:extLst>
          </p:cNvPr>
          <p:cNvCxnSpPr>
            <a:cxnSpLocks/>
          </p:cNvCxnSpPr>
          <p:nvPr/>
        </p:nvCxnSpPr>
        <p:spPr>
          <a:xfrm flipV="1">
            <a:off x="3214950" y="3604292"/>
            <a:ext cx="0" cy="260184"/>
          </a:xfrm>
          <a:prstGeom prst="straightConnector1">
            <a:avLst/>
          </a:prstGeom>
          <a:ln>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83" name="Straight Arrow Connector 82">
            <a:extLst>
              <a:ext uri="{FF2B5EF4-FFF2-40B4-BE49-F238E27FC236}">
                <a16:creationId xmlns:a16="http://schemas.microsoft.com/office/drawing/2014/main" id="{3D3ACDAD-AD6B-5624-443D-B43882739B74}"/>
              </a:ext>
            </a:extLst>
          </p:cNvPr>
          <p:cNvCxnSpPr>
            <a:cxnSpLocks/>
          </p:cNvCxnSpPr>
          <p:nvPr/>
        </p:nvCxnSpPr>
        <p:spPr>
          <a:xfrm>
            <a:off x="3329251" y="3217032"/>
            <a:ext cx="283826" cy="0"/>
          </a:xfrm>
          <a:prstGeom prst="straightConnector1">
            <a:avLst/>
          </a:prstGeom>
          <a:ln>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84" name="Straight Arrow Connector 83">
            <a:extLst>
              <a:ext uri="{FF2B5EF4-FFF2-40B4-BE49-F238E27FC236}">
                <a16:creationId xmlns:a16="http://schemas.microsoft.com/office/drawing/2014/main" id="{A7556036-78BC-F49C-FB0A-83E4D82B9B0A}"/>
              </a:ext>
            </a:extLst>
          </p:cNvPr>
          <p:cNvCxnSpPr>
            <a:cxnSpLocks/>
          </p:cNvCxnSpPr>
          <p:nvPr/>
        </p:nvCxnSpPr>
        <p:spPr>
          <a:xfrm flipH="1" flipV="1">
            <a:off x="3329249" y="3331833"/>
            <a:ext cx="283826" cy="11044"/>
          </a:xfrm>
          <a:prstGeom prst="straightConnector1">
            <a:avLst/>
          </a:prstGeom>
          <a:ln>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85" name="Straight Arrow Connector 84">
            <a:extLst>
              <a:ext uri="{FF2B5EF4-FFF2-40B4-BE49-F238E27FC236}">
                <a16:creationId xmlns:a16="http://schemas.microsoft.com/office/drawing/2014/main" id="{EDF844AF-9BBA-BBEA-AD0C-BC88839769E5}"/>
              </a:ext>
            </a:extLst>
          </p:cNvPr>
          <p:cNvCxnSpPr>
            <a:cxnSpLocks/>
          </p:cNvCxnSpPr>
          <p:nvPr/>
        </p:nvCxnSpPr>
        <p:spPr>
          <a:xfrm flipV="1">
            <a:off x="4742150" y="3604292"/>
            <a:ext cx="0" cy="260185"/>
          </a:xfrm>
          <a:prstGeom prst="straightConnector1">
            <a:avLst/>
          </a:prstGeom>
          <a:ln>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86" name="Straight Arrow Connector 85">
            <a:extLst>
              <a:ext uri="{FF2B5EF4-FFF2-40B4-BE49-F238E27FC236}">
                <a16:creationId xmlns:a16="http://schemas.microsoft.com/office/drawing/2014/main" id="{0AF4BBD2-3D9D-F56A-F5EE-33E3D76FAC76}"/>
              </a:ext>
            </a:extLst>
          </p:cNvPr>
          <p:cNvCxnSpPr>
            <a:cxnSpLocks/>
          </p:cNvCxnSpPr>
          <p:nvPr/>
        </p:nvCxnSpPr>
        <p:spPr>
          <a:xfrm flipV="1">
            <a:off x="4627447" y="2442714"/>
            <a:ext cx="0" cy="574297"/>
          </a:xfrm>
          <a:prstGeom prst="straightConnector1">
            <a:avLst/>
          </a:prstGeom>
          <a:ln>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87" name="Straight Arrow Connector 86">
            <a:extLst>
              <a:ext uri="{FF2B5EF4-FFF2-40B4-BE49-F238E27FC236}">
                <a16:creationId xmlns:a16="http://schemas.microsoft.com/office/drawing/2014/main" id="{5D57730E-90EA-7A8C-B154-6B55401643D6}"/>
              </a:ext>
            </a:extLst>
          </p:cNvPr>
          <p:cNvCxnSpPr>
            <a:cxnSpLocks/>
            <a:stCxn id="20" idx="0"/>
          </p:cNvCxnSpPr>
          <p:nvPr/>
        </p:nvCxnSpPr>
        <p:spPr>
          <a:xfrm flipV="1">
            <a:off x="1946398" y="2482349"/>
            <a:ext cx="22296" cy="147045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8" name="Straight Arrow Connector 87">
            <a:extLst>
              <a:ext uri="{FF2B5EF4-FFF2-40B4-BE49-F238E27FC236}">
                <a16:creationId xmlns:a16="http://schemas.microsoft.com/office/drawing/2014/main" id="{6FC8BE8F-6C1C-733A-F65A-E8251B465357}"/>
              </a:ext>
            </a:extLst>
          </p:cNvPr>
          <p:cNvCxnSpPr>
            <a:cxnSpLocks/>
          </p:cNvCxnSpPr>
          <p:nvPr/>
        </p:nvCxnSpPr>
        <p:spPr>
          <a:xfrm flipV="1">
            <a:off x="2912829" y="2527133"/>
            <a:ext cx="0" cy="59348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9" name="Straight Arrow Connector 88">
            <a:extLst>
              <a:ext uri="{FF2B5EF4-FFF2-40B4-BE49-F238E27FC236}">
                <a16:creationId xmlns:a16="http://schemas.microsoft.com/office/drawing/2014/main" id="{7B5A1360-A019-0889-86A3-0A7FDE13838B}"/>
              </a:ext>
            </a:extLst>
          </p:cNvPr>
          <p:cNvCxnSpPr>
            <a:cxnSpLocks/>
          </p:cNvCxnSpPr>
          <p:nvPr/>
        </p:nvCxnSpPr>
        <p:spPr>
          <a:xfrm flipH="1" flipV="1">
            <a:off x="1948454" y="4489437"/>
            <a:ext cx="6791" cy="234776"/>
          </a:xfrm>
          <a:prstGeom prst="straightConnector1">
            <a:avLst/>
          </a:prstGeom>
          <a:ln>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53F009DC-8FAC-36B0-A0B5-6FCAF4B10AE8}"/>
              </a:ext>
            </a:extLst>
          </p:cNvPr>
          <p:cNvCxnSpPr>
            <a:cxnSpLocks/>
          </p:cNvCxnSpPr>
          <p:nvPr/>
        </p:nvCxnSpPr>
        <p:spPr>
          <a:xfrm flipV="1">
            <a:off x="3278027" y="5111959"/>
            <a:ext cx="0" cy="214518"/>
          </a:xfrm>
          <a:prstGeom prst="straightConnector1">
            <a:avLst/>
          </a:prstGeom>
          <a:ln>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91" name="Straight Arrow Connector 90">
            <a:extLst>
              <a:ext uri="{FF2B5EF4-FFF2-40B4-BE49-F238E27FC236}">
                <a16:creationId xmlns:a16="http://schemas.microsoft.com/office/drawing/2014/main" id="{493833E0-D608-CB41-1CEA-94DE6D9F45B4}"/>
              </a:ext>
            </a:extLst>
          </p:cNvPr>
          <p:cNvCxnSpPr>
            <a:cxnSpLocks/>
          </p:cNvCxnSpPr>
          <p:nvPr/>
        </p:nvCxnSpPr>
        <p:spPr>
          <a:xfrm flipV="1">
            <a:off x="4742495" y="5111959"/>
            <a:ext cx="0" cy="182093"/>
          </a:xfrm>
          <a:prstGeom prst="straightConnector1">
            <a:avLst/>
          </a:prstGeom>
          <a:ln>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92" name="Straight Arrow Connector 91">
            <a:extLst>
              <a:ext uri="{FF2B5EF4-FFF2-40B4-BE49-F238E27FC236}">
                <a16:creationId xmlns:a16="http://schemas.microsoft.com/office/drawing/2014/main" id="{675EFE65-AB53-5E95-D514-C353F3487F2F}"/>
              </a:ext>
            </a:extLst>
          </p:cNvPr>
          <p:cNvCxnSpPr>
            <a:cxnSpLocks/>
          </p:cNvCxnSpPr>
          <p:nvPr/>
        </p:nvCxnSpPr>
        <p:spPr>
          <a:xfrm>
            <a:off x="2683163" y="5131458"/>
            <a:ext cx="1524" cy="18168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3" name="Straight Arrow Connector 92">
            <a:extLst>
              <a:ext uri="{FF2B5EF4-FFF2-40B4-BE49-F238E27FC236}">
                <a16:creationId xmlns:a16="http://schemas.microsoft.com/office/drawing/2014/main" id="{5DB57A5D-F521-6BAC-D8CC-4898C3167B02}"/>
              </a:ext>
            </a:extLst>
          </p:cNvPr>
          <p:cNvCxnSpPr>
            <a:cxnSpLocks/>
          </p:cNvCxnSpPr>
          <p:nvPr/>
        </p:nvCxnSpPr>
        <p:spPr>
          <a:xfrm flipH="1">
            <a:off x="2800596" y="4549442"/>
            <a:ext cx="402" cy="16961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4" name="Straight Arrow Connector 93">
            <a:extLst>
              <a:ext uri="{FF2B5EF4-FFF2-40B4-BE49-F238E27FC236}">
                <a16:creationId xmlns:a16="http://schemas.microsoft.com/office/drawing/2014/main" id="{BE12EEF8-8680-B5AB-0F32-9F6E8CD53F4A}"/>
              </a:ext>
            </a:extLst>
          </p:cNvPr>
          <p:cNvCxnSpPr>
            <a:cxnSpLocks/>
          </p:cNvCxnSpPr>
          <p:nvPr/>
        </p:nvCxnSpPr>
        <p:spPr>
          <a:xfrm flipV="1">
            <a:off x="3143455" y="4552666"/>
            <a:ext cx="0" cy="182093"/>
          </a:xfrm>
          <a:prstGeom prst="straightConnector1">
            <a:avLst/>
          </a:prstGeom>
          <a:ln>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a:extLst>
              <a:ext uri="{FF2B5EF4-FFF2-40B4-BE49-F238E27FC236}">
                <a16:creationId xmlns:a16="http://schemas.microsoft.com/office/drawing/2014/main" id="{21983FCD-4463-AB30-5F1A-6ADC1AC97E0F}"/>
              </a:ext>
            </a:extLst>
          </p:cNvPr>
          <p:cNvCxnSpPr>
            <a:cxnSpLocks/>
          </p:cNvCxnSpPr>
          <p:nvPr/>
        </p:nvCxnSpPr>
        <p:spPr>
          <a:xfrm flipV="1">
            <a:off x="4742092" y="4461620"/>
            <a:ext cx="0" cy="182093"/>
          </a:xfrm>
          <a:prstGeom prst="straightConnector1">
            <a:avLst/>
          </a:prstGeom>
          <a:ln>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96" name="Straight Arrow Connector 95">
            <a:extLst>
              <a:ext uri="{FF2B5EF4-FFF2-40B4-BE49-F238E27FC236}">
                <a16:creationId xmlns:a16="http://schemas.microsoft.com/office/drawing/2014/main" id="{AD55431F-7A0D-71D3-D1A2-9EF550975CFF}"/>
              </a:ext>
            </a:extLst>
          </p:cNvPr>
          <p:cNvCxnSpPr>
            <a:cxnSpLocks/>
          </p:cNvCxnSpPr>
          <p:nvPr/>
        </p:nvCxnSpPr>
        <p:spPr>
          <a:xfrm flipH="1">
            <a:off x="2793633" y="3617075"/>
            <a:ext cx="6560" cy="26865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7" name="Straight Arrow Connector 96">
            <a:extLst>
              <a:ext uri="{FF2B5EF4-FFF2-40B4-BE49-F238E27FC236}">
                <a16:creationId xmlns:a16="http://schemas.microsoft.com/office/drawing/2014/main" id="{C8B71648-054D-48F7-B154-61271EE7DD15}"/>
              </a:ext>
            </a:extLst>
          </p:cNvPr>
          <p:cNvCxnSpPr>
            <a:cxnSpLocks/>
          </p:cNvCxnSpPr>
          <p:nvPr/>
        </p:nvCxnSpPr>
        <p:spPr>
          <a:xfrm flipV="1">
            <a:off x="3214489" y="3604292"/>
            <a:ext cx="0" cy="260184"/>
          </a:xfrm>
          <a:prstGeom prst="straightConnector1">
            <a:avLst/>
          </a:prstGeom>
          <a:ln>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98" name="Straight Arrow Connector 97">
            <a:extLst>
              <a:ext uri="{FF2B5EF4-FFF2-40B4-BE49-F238E27FC236}">
                <a16:creationId xmlns:a16="http://schemas.microsoft.com/office/drawing/2014/main" id="{065C85CF-FF54-17E2-59DD-B3F0E324FF9B}"/>
              </a:ext>
            </a:extLst>
          </p:cNvPr>
          <p:cNvCxnSpPr>
            <a:cxnSpLocks/>
          </p:cNvCxnSpPr>
          <p:nvPr/>
        </p:nvCxnSpPr>
        <p:spPr>
          <a:xfrm>
            <a:off x="3328790" y="3217032"/>
            <a:ext cx="283826" cy="0"/>
          </a:xfrm>
          <a:prstGeom prst="straightConnector1">
            <a:avLst/>
          </a:prstGeom>
          <a:ln>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99" name="Straight Arrow Connector 98">
            <a:extLst>
              <a:ext uri="{FF2B5EF4-FFF2-40B4-BE49-F238E27FC236}">
                <a16:creationId xmlns:a16="http://schemas.microsoft.com/office/drawing/2014/main" id="{D0AEC9CE-E055-45F3-E162-DBABC4B776BF}"/>
              </a:ext>
            </a:extLst>
          </p:cNvPr>
          <p:cNvCxnSpPr>
            <a:cxnSpLocks/>
          </p:cNvCxnSpPr>
          <p:nvPr/>
        </p:nvCxnSpPr>
        <p:spPr>
          <a:xfrm flipH="1" flipV="1">
            <a:off x="3328788" y="3331833"/>
            <a:ext cx="283826" cy="11044"/>
          </a:xfrm>
          <a:prstGeom prst="straightConnector1">
            <a:avLst/>
          </a:prstGeom>
          <a:ln>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00" name="Straight Arrow Connector 99">
            <a:extLst>
              <a:ext uri="{FF2B5EF4-FFF2-40B4-BE49-F238E27FC236}">
                <a16:creationId xmlns:a16="http://schemas.microsoft.com/office/drawing/2014/main" id="{CDEE9883-3F01-B503-449C-94914BFA5CF0}"/>
              </a:ext>
            </a:extLst>
          </p:cNvPr>
          <p:cNvCxnSpPr>
            <a:cxnSpLocks/>
          </p:cNvCxnSpPr>
          <p:nvPr/>
        </p:nvCxnSpPr>
        <p:spPr>
          <a:xfrm flipV="1">
            <a:off x="4741689" y="3604292"/>
            <a:ext cx="0" cy="260185"/>
          </a:xfrm>
          <a:prstGeom prst="straightConnector1">
            <a:avLst/>
          </a:prstGeom>
          <a:ln>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01" name="Straight Arrow Connector 100">
            <a:extLst>
              <a:ext uri="{FF2B5EF4-FFF2-40B4-BE49-F238E27FC236}">
                <a16:creationId xmlns:a16="http://schemas.microsoft.com/office/drawing/2014/main" id="{0B64E0F5-31A0-25B9-33EE-9A596948D029}"/>
              </a:ext>
            </a:extLst>
          </p:cNvPr>
          <p:cNvCxnSpPr>
            <a:cxnSpLocks/>
          </p:cNvCxnSpPr>
          <p:nvPr/>
        </p:nvCxnSpPr>
        <p:spPr>
          <a:xfrm flipV="1">
            <a:off x="4626986" y="2442714"/>
            <a:ext cx="0" cy="574297"/>
          </a:xfrm>
          <a:prstGeom prst="straightConnector1">
            <a:avLst/>
          </a:prstGeom>
          <a:ln>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02" name="Straight Arrow Connector 101">
            <a:extLst>
              <a:ext uri="{FF2B5EF4-FFF2-40B4-BE49-F238E27FC236}">
                <a16:creationId xmlns:a16="http://schemas.microsoft.com/office/drawing/2014/main" id="{EB02D82C-A105-6FCC-7B7D-6D5BB938B87D}"/>
              </a:ext>
            </a:extLst>
          </p:cNvPr>
          <p:cNvCxnSpPr>
            <a:cxnSpLocks/>
          </p:cNvCxnSpPr>
          <p:nvPr/>
        </p:nvCxnSpPr>
        <p:spPr>
          <a:xfrm flipV="1">
            <a:off x="1933027" y="2482349"/>
            <a:ext cx="35206" cy="143929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3" name="Straight Arrow Connector 102">
            <a:extLst>
              <a:ext uri="{FF2B5EF4-FFF2-40B4-BE49-F238E27FC236}">
                <a16:creationId xmlns:a16="http://schemas.microsoft.com/office/drawing/2014/main" id="{7D0E0261-CC0B-D2EB-C5B5-0BA1C3B23C7E}"/>
              </a:ext>
            </a:extLst>
          </p:cNvPr>
          <p:cNvCxnSpPr>
            <a:cxnSpLocks/>
          </p:cNvCxnSpPr>
          <p:nvPr/>
        </p:nvCxnSpPr>
        <p:spPr>
          <a:xfrm flipV="1">
            <a:off x="2912368" y="2527133"/>
            <a:ext cx="0" cy="59348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4" name="Rectangle 103">
            <a:extLst>
              <a:ext uri="{FF2B5EF4-FFF2-40B4-BE49-F238E27FC236}">
                <a16:creationId xmlns:a16="http://schemas.microsoft.com/office/drawing/2014/main" id="{BA4B2B59-09C7-43B4-BC6A-4A39E0D08FBA}"/>
              </a:ext>
            </a:extLst>
          </p:cNvPr>
          <p:cNvSpPr/>
          <p:nvPr/>
        </p:nvSpPr>
        <p:spPr>
          <a:xfrm>
            <a:off x="1619474" y="3109000"/>
            <a:ext cx="674737" cy="413016"/>
          </a:xfrm>
          <a:prstGeom prst="rect">
            <a:avLst/>
          </a:prstGeom>
          <a:solidFill>
            <a:srgbClr val="FFCC66"/>
          </a:solidFill>
        </p:spPr>
        <p:style>
          <a:lnRef idx="2">
            <a:schemeClr val="dk1"/>
          </a:lnRef>
          <a:fillRef idx="1">
            <a:schemeClr val="lt1"/>
          </a:fillRef>
          <a:effectRef idx="0">
            <a:schemeClr val="dk1"/>
          </a:effectRef>
          <a:fontRef idx="minor">
            <a:schemeClr val="dk1"/>
          </a:fontRef>
        </p:style>
        <p:txBody>
          <a:bodyPr rot="0" spcFirstLastPara="0" vert="horz" wrap="square" lIns="68580" tIns="34290" rIns="68580" bIns="3429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825" dirty="0">
                <a:solidFill>
                  <a:schemeClr val="tx1"/>
                </a:solidFill>
              </a:rPr>
              <a:t>DHIS2</a:t>
            </a:r>
          </a:p>
          <a:p>
            <a:pPr algn="ctr"/>
            <a:r>
              <a:rPr lang="en-US" sz="600" dirty="0">
                <a:solidFill>
                  <a:schemeClr val="tx1"/>
                </a:solidFill>
              </a:rPr>
              <a:t>Monitoring and reporting</a:t>
            </a:r>
          </a:p>
        </p:txBody>
      </p:sp>
      <p:sp>
        <p:nvSpPr>
          <p:cNvPr id="167" name="TextBox 166">
            <a:extLst>
              <a:ext uri="{FF2B5EF4-FFF2-40B4-BE49-F238E27FC236}">
                <a16:creationId xmlns:a16="http://schemas.microsoft.com/office/drawing/2014/main" id="{56F16563-5F6F-E963-E6FB-D72D4AD72500}"/>
              </a:ext>
            </a:extLst>
          </p:cNvPr>
          <p:cNvSpPr txBox="1"/>
          <p:nvPr/>
        </p:nvSpPr>
        <p:spPr>
          <a:xfrm>
            <a:off x="1980316" y="5915492"/>
            <a:ext cx="621941" cy="276999"/>
          </a:xfrm>
          <a:prstGeom prst="rect">
            <a:avLst/>
          </a:prstGeom>
          <a:noFill/>
        </p:spPr>
        <p:txBody>
          <a:bodyPr wrap="square" rtlCol="0">
            <a:spAutoFit/>
          </a:bodyPr>
          <a:lstStyle/>
          <a:p>
            <a:pPr algn="ctr"/>
            <a:r>
              <a:rPr lang="en-US" sz="600" dirty="0"/>
              <a:t>Process action</a:t>
            </a:r>
          </a:p>
        </p:txBody>
      </p:sp>
      <p:sp>
        <p:nvSpPr>
          <p:cNvPr id="168" name="TextBox 167">
            <a:extLst>
              <a:ext uri="{FF2B5EF4-FFF2-40B4-BE49-F238E27FC236}">
                <a16:creationId xmlns:a16="http://schemas.microsoft.com/office/drawing/2014/main" id="{A09C3B54-AC1A-E905-FF44-1D2ECFCB391A}"/>
              </a:ext>
            </a:extLst>
          </p:cNvPr>
          <p:cNvSpPr txBox="1"/>
          <p:nvPr/>
        </p:nvSpPr>
        <p:spPr>
          <a:xfrm>
            <a:off x="3214489" y="5842205"/>
            <a:ext cx="674460" cy="276999"/>
          </a:xfrm>
          <a:prstGeom prst="rect">
            <a:avLst/>
          </a:prstGeom>
          <a:noFill/>
        </p:spPr>
        <p:txBody>
          <a:bodyPr wrap="square" rtlCol="0">
            <a:spAutoFit/>
          </a:bodyPr>
          <a:lstStyle/>
          <a:p>
            <a:pPr algn="ctr"/>
            <a:r>
              <a:rPr lang="en-US" sz="600" dirty="0"/>
              <a:t>Commodity flow</a:t>
            </a:r>
          </a:p>
        </p:txBody>
      </p:sp>
    </p:spTree>
    <p:extLst>
      <p:ext uri="{BB962C8B-B14F-4D97-AF65-F5344CB8AC3E}">
        <p14:creationId xmlns:p14="http://schemas.microsoft.com/office/powerpoint/2010/main" val="7001381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32B17E5-210F-44D6-AC97-1D662FDC50C5}"/>
              </a:ext>
            </a:extLst>
          </p:cNvPr>
          <p:cNvSpPr>
            <a:spLocks noGrp="1"/>
          </p:cNvSpPr>
          <p:nvPr>
            <p:ph type="title"/>
          </p:nvPr>
        </p:nvSpPr>
        <p:spPr/>
        <p:txBody>
          <a:bodyPr/>
          <a:lstStyle/>
          <a:p>
            <a:r>
              <a:rPr lang="en-US" dirty="0"/>
              <a:t>Journey To Today </a:t>
            </a:r>
            <a:endParaRPr lang="en-RW" dirty="0"/>
          </a:p>
        </p:txBody>
      </p:sp>
      <p:sp>
        <p:nvSpPr>
          <p:cNvPr id="3" name="Slide Number Placeholder 2">
            <a:extLst>
              <a:ext uri="{FF2B5EF4-FFF2-40B4-BE49-F238E27FC236}">
                <a16:creationId xmlns:a16="http://schemas.microsoft.com/office/drawing/2014/main" id="{1BBA487C-5953-4513-9DAF-1D3AEF5E13FD}"/>
              </a:ext>
            </a:extLst>
          </p:cNvPr>
          <p:cNvSpPr>
            <a:spLocks noGrp="1"/>
          </p:cNvSpPr>
          <p:nvPr>
            <p:ph type="sldNum" sz="quarter" idx="12"/>
          </p:nvPr>
        </p:nvSpPr>
        <p:spPr/>
        <p:txBody>
          <a:bodyPr/>
          <a:lstStyle/>
          <a:p>
            <a:fld id="{AFB4637D-E648-4D47-95AC-4BFF987C325D}" type="slidenum">
              <a:rPr lang="en-US" smtClean="0"/>
              <a:pPr/>
              <a:t>6</a:t>
            </a:fld>
            <a:endParaRPr lang="en-US" dirty="0"/>
          </a:p>
        </p:txBody>
      </p:sp>
      <p:sp>
        <p:nvSpPr>
          <p:cNvPr id="7" name="Content Placeholder 5">
            <a:extLst>
              <a:ext uri="{FF2B5EF4-FFF2-40B4-BE49-F238E27FC236}">
                <a16:creationId xmlns:a16="http://schemas.microsoft.com/office/drawing/2014/main" id="{E0949F36-FE05-7C26-B91B-A562BBEA6222}"/>
              </a:ext>
            </a:extLst>
          </p:cNvPr>
          <p:cNvSpPr txBox="1">
            <a:spLocks/>
          </p:cNvSpPr>
          <p:nvPr/>
        </p:nvSpPr>
        <p:spPr>
          <a:xfrm>
            <a:off x="562219" y="2005013"/>
            <a:ext cx="7886700" cy="4351338"/>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1200"/>
              </a:spcBef>
              <a:buClr>
                <a:srgbClr val="6C6463"/>
              </a:buClr>
              <a:buFont typeface="Arial" panose="020B0604020202020204" pitchFamily="34" charset="0"/>
              <a:buChar char="•"/>
              <a:defRPr sz="2800" kern="1200">
                <a:solidFill>
                  <a:srgbClr val="6C6463"/>
                </a:solidFill>
                <a:latin typeface="Gill Sans MT" panose="020B0502020104020203" pitchFamily="34" charset="0"/>
                <a:ea typeface="+mn-ea"/>
                <a:cs typeface="+mn-cs"/>
              </a:defRPr>
            </a:lvl1pPr>
            <a:lvl2pPr marL="685800" indent="-228600" algn="l" defTabSz="914400" rtl="0" eaLnBrk="1" latinLnBrk="0" hangingPunct="1">
              <a:lnSpc>
                <a:spcPct val="100000"/>
              </a:lnSpc>
              <a:spcBef>
                <a:spcPts val="300"/>
              </a:spcBef>
              <a:buClr>
                <a:srgbClr val="6C6463"/>
              </a:buClr>
              <a:buFont typeface="Courier New" panose="02070309020205020404" pitchFamily="49" charset="0"/>
              <a:buChar char="o"/>
              <a:defRPr sz="2400" kern="1200">
                <a:solidFill>
                  <a:srgbClr val="6C6463"/>
                </a:solidFill>
                <a:latin typeface="Gill Sans MT" panose="020B0502020104020203" pitchFamily="34" charset="0"/>
                <a:ea typeface="+mn-ea"/>
                <a:cs typeface="+mn-cs"/>
              </a:defRPr>
            </a:lvl2pPr>
            <a:lvl3pPr marL="1143000" indent="-228600" algn="l" defTabSz="914400" rtl="0" eaLnBrk="1" latinLnBrk="0" hangingPunct="1">
              <a:lnSpc>
                <a:spcPct val="100000"/>
              </a:lnSpc>
              <a:spcBef>
                <a:spcPts val="300"/>
              </a:spcBef>
              <a:buClr>
                <a:srgbClr val="6C6463"/>
              </a:buClr>
              <a:buFont typeface="Gill Sans MT" panose="020B0502020104020203" pitchFamily="34" charset="0"/>
              <a:buChar char="–"/>
              <a:defRPr sz="2000" kern="1200">
                <a:solidFill>
                  <a:srgbClr val="6C6463"/>
                </a:solidFill>
                <a:latin typeface="Gill Sans MT" panose="020B0502020104020203" pitchFamily="34" charset="0"/>
                <a:ea typeface="+mn-ea"/>
                <a:cs typeface="+mn-cs"/>
              </a:defRPr>
            </a:lvl3pPr>
            <a:lvl4pPr marL="1600200" indent="-228600" algn="l" defTabSz="914400" rtl="0" eaLnBrk="1" latinLnBrk="0" hangingPunct="1">
              <a:lnSpc>
                <a:spcPct val="100000"/>
              </a:lnSpc>
              <a:spcBef>
                <a:spcPts val="300"/>
              </a:spcBef>
              <a:buClr>
                <a:srgbClr val="6C6463"/>
              </a:buClr>
              <a:buFont typeface="Arial" panose="020B0604020202020204" pitchFamily="34" charset="0"/>
              <a:buChar char="•"/>
              <a:defRPr sz="1800" kern="1200">
                <a:solidFill>
                  <a:srgbClr val="6C6463"/>
                </a:solidFill>
                <a:latin typeface="Gill Sans MT" panose="020B0502020104020203" pitchFamily="34" charset="0"/>
                <a:ea typeface="+mn-ea"/>
                <a:cs typeface="+mn-cs"/>
              </a:defRPr>
            </a:lvl4pPr>
            <a:lvl5pPr marL="2057400" indent="-228600" algn="l" defTabSz="914400" rtl="0" eaLnBrk="1" latinLnBrk="0" hangingPunct="1">
              <a:lnSpc>
                <a:spcPct val="100000"/>
              </a:lnSpc>
              <a:spcBef>
                <a:spcPts val="300"/>
              </a:spcBef>
              <a:buClr>
                <a:srgbClr val="6C6463"/>
              </a:buClr>
              <a:buFont typeface="Arial" panose="020B0604020202020204" pitchFamily="34" charset="0"/>
              <a:buChar char="•"/>
              <a:defRPr sz="1800" kern="1200">
                <a:solidFill>
                  <a:srgbClr val="6C6463"/>
                </a:solidFill>
                <a:latin typeface="Gill Sans MT" panose="020B0502020104020203" pitchFamily="34" charset="0"/>
                <a:ea typeface="+mn-ea"/>
                <a:cs typeface="+mn-cs"/>
              </a:defRPr>
            </a:lvl5pPr>
            <a:lvl6pPr marL="2514600" indent="-228600" algn="l" defTabSz="914400" rtl="0" eaLnBrk="1" latinLnBrk="0" hangingPunct="1">
              <a:lnSpc>
                <a:spcPct val="100000"/>
              </a:lnSpc>
              <a:spcBef>
                <a:spcPts val="300"/>
              </a:spcBef>
              <a:buClr>
                <a:srgbClr val="6C6463"/>
              </a:buClr>
              <a:buFont typeface="Arial" panose="020B0604020202020204" pitchFamily="34" charset="0"/>
              <a:buChar char="•"/>
              <a:defRPr sz="1800" kern="1200">
                <a:solidFill>
                  <a:srgbClr val="6C6463"/>
                </a:solidFill>
                <a:latin typeface="Gill Sans MT" panose="020B0502020104020203" pitchFamily="34" charset="0"/>
                <a:ea typeface="+mn-ea"/>
                <a:cs typeface="+mn-cs"/>
              </a:defRPr>
            </a:lvl6pPr>
            <a:lvl7pPr marL="2971800" indent="-228600" algn="l" defTabSz="914400" rtl="0" eaLnBrk="1" latinLnBrk="0" hangingPunct="1">
              <a:lnSpc>
                <a:spcPct val="100000"/>
              </a:lnSpc>
              <a:spcBef>
                <a:spcPts val="300"/>
              </a:spcBef>
              <a:buClr>
                <a:srgbClr val="6C6463"/>
              </a:buClr>
              <a:buFont typeface="Arial" panose="020B0604020202020204" pitchFamily="34" charset="0"/>
              <a:buChar char="•"/>
              <a:defRPr sz="1800" kern="1200">
                <a:solidFill>
                  <a:srgbClr val="6C6463"/>
                </a:solidFill>
                <a:latin typeface="Gill Sans MT" panose="020B0502020104020203" pitchFamily="34" charset="0"/>
                <a:ea typeface="+mn-ea"/>
                <a:cs typeface="+mn-cs"/>
              </a:defRPr>
            </a:lvl7pPr>
            <a:lvl8pPr marL="3429000" indent="-228600" algn="l" defTabSz="914400" rtl="0" eaLnBrk="1" latinLnBrk="0" hangingPunct="1">
              <a:lnSpc>
                <a:spcPct val="100000"/>
              </a:lnSpc>
              <a:spcBef>
                <a:spcPts val="300"/>
              </a:spcBef>
              <a:buClr>
                <a:srgbClr val="6C6463"/>
              </a:buClr>
              <a:buFont typeface="Arial" panose="020B0604020202020204" pitchFamily="34" charset="0"/>
              <a:buChar char="•"/>
              <a:defRPr sz="1800" kern="1200">
                <a:solidFill>
                  <a:srgbClr val="6C6463"/>
                </a:solidFill>
                <a:latin typeface="Gill Sans MT" panose="020B0502020104020203" pitchFamily="34" charset="0"/>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dirty="0"/>
              <a:t>MoH in collaboration with USAID Global Health Supply Chain Program-Procurement and Supply Management (GHSC-PSM) project conducted a holistic supply chain information systems maturity assessment in 2019 using the Supply Chain Information System Maturity Model (SCISMM). </a:t>
            </a:r>
          </a:p>
          <a:p>
            <a:r>
              <a:rPr lang="en-US" sz="2000" dirty="0"/>
              <a:t>The assessment found gaps and challenges with master data management, especially product master data management, which is foundational to supply chain information systems. </a:t>
            </a:r>
          </a:p>
          <a:p>
            <a:r>
              <a:rPr lang="en-US" sz="2000" dirty="0"/>
              <a:t>This led to the planning, development, and implementation of National Product Catalog and its mobile application. </a:t>
            </a:r>
          </a:p>
          <a:p>
            <a:r>
              <a:rPr lang="en-US" sz="2000" dirty="0"/>
              <a:t>The assessment also indicated a need for monitoring family planning shipments from different implementing partners. This led to the adoption of the Global Family Planning Visibility Analytics Network (VAN).</a:t>
            </a:r>
          </a:p>
        </p:txBody>
      </p:sp>
    </p:spTree>
    <p:extLst>
      <p:ext uri="{BB962C8B-B14F-4D97-AF65-F5344CB8AC3E}">
        <p14:creationId xmlns:p14="http://schemas.microsoft.com/office/powerpoint/2010/main" val="2122388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itle 1">
            <a:extLst>
              <a:ext uri="{FF2B5EF4-FFF2-40B4-BE49-F238E27FC236}">
                <a16:creationId xmlns:a16="http://schemas.microsoft.com/office/drawing/2014/main" id="{899BB6B3-06BE-B0B1-AA3C-CDD1C4405E11}"/>
              </a:ext>
            </a:extLst>
          </p:cNvPr>
          <p:cNvSpPr>
            <a:spLocks noGrp="1"/>
          </p:cNvSpPr>
          <p:nvPr>
            <p:ph type="title"/>
          </p:nvPr>
        </p:nvSpPr>
        <p:spPr>
          <a:xfrm>
            <a:off x="469624" y="610948"/>
            <a:ext cx="7886700" cy="1325563"/>
          </a:xfrm>
        </p:spPr>
        <p:txBody>
          <a:bodyPr/>
          <a:lstStyle/>
          <a:p>
            <a:r>
              <a:rPr lang="en-US" dirty="0"/>
              <a:t>Rwanda Product Verification Architecture</a:t>
            </a:r>
          </a:p>
        </p:txBody>
      </p:sp>
      <p:pic>
        <p:nvPicPr>
          <p:cNvPr id="16" name="Picture 15">
            <a:extLst>
              <a:ext uri="{FF2B5EF4-FFF2-40B4-BE49-F238E27FC236}">
                <a16:creationId xmlns:a16="http://schemas.microsoft.com/office/drawing/2014/main" id="{B4DF5E4A-5145-4290-AA2C-5C4DE50DA02E}"/>
              </a:ext>
            </a:extLst>
          </p:cNvPr>
          <p:cNvPicPr>
            <a:picLocks noChangeAspect="1"/>
          </p:cNvPicPr>
          <p:nvPr/>
        </p:nvPicPr>
        <p:blipFill>
          <a:blip r:embed="rId3"/>
          <a:stretch>
            <a:fillRect/>
          </a:stretch>
        </p:blipFill>
        <p:spPr>
          <a:xfrm>
            <a:off x="274932" y="2226786"/>
            <a:ext cx="8642982" cy="3889342"/>
          </a:xfrm>
          <a:prstGeom prst="rect">
            <a:avLst/>
          </a:prstGeom>
          <a:noFill/>
        </p:spPr>
      </p:pic>
      <p:sp>
        <p:nvSpPr>
          <p:cNvPr id="23" name="Slide Number Placeholder 3">
            <a:extLst>
              <a:ext uri="{FF2B5EF4-FFF2-40B4-BE49-F238E27FC236}">
                <a16:creationId xmlns:a16="http://schemas.microsoft.com/office/drawing/2014/main" id="{444BD512-A719-EF67-B62E-D5E745F8AC1E}"/>
              </a:ext>
            </a:extLst>
          </p:cNvPr>
          <p:cNvSpPr>
            <a:spLocks noGrp="1"/>
          </p:cNvSpPr>
          <p:nvPr>
            <p:ph type="sldNum" sz="quarter" idx="12"/>
          </p:nvPr>
        </p:nvSpPr>
        <p:spPr>
          <a:xfrm>
            <a:off x="7580376" y="6356351"/>
            <a:ext cx="934974" cy="365125"/>
          </a:xfrm>
        </p:spPr>
        <p:txBody>
          <a:bodyPr anchor="ctr">
            <a:normAutofit/>
          </a:bodyPr>
          <a:lstStyle/>
          <a:p>
            <a:pPr>
              <a:spcAft>
                <a:spcPts val="600"/>
              </a:spcAft>
            </a:pPr>
            <a:fld id="{AFB4637D-E648-4D47-95AC-4BFF987C325D}" type="slidenum">
              <a:rPr lang="en-US" smtClean="0"/>
              <a:pPr>
                <a:spcAft>
                  <a:spcPts val="600"/>
                </a:spcAft>
              </a:pPr>
              <a:t>7</a:t>
            </a:fld>
            <a:endParaRPr lang="en-US"/>
          </a:p>
        </p:txBody>
      </p:sp>
    </p:spTree>
    <p:extLst>
      <p:ext uri="{BB962C8B-B14F-4D97-AF65-F5344CB8AC3E}">
        <p14:creationId xmlns:p14="http://schemas.microsoft.com/office/powerpoint/2010/main" val="38429608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32B17E5-210F-44D6-AC97-1D662FDC50C5}"/>
              </a:ext>
            </a:extLst>
          </p:cNvPr>
          <p:cNvSpPr>
            <a:spLocks noGrp="1"/>
          </p:cNvSpPr>
          <p:nvPr>
            <p:ph type="title"/>
          </p:nvPr>
        </p:nvSpPr>
        <p:spPr>
          <a:xfrm>
            <a:off x="628650" y="365126"/>
            <a:ext cx="7886700" cy="1325563"/>
          </a:xfrm>
        </p:spPr>
        <p:txBody>
          <a:bodyPr anchor="ctr">
            <a:normAutofit/>
          </a:bodyPr>
          <a:lstStyle/>
          <a:p>
            <a:r>
              <a:rPr lang="en-US" dirty="0"/>
              <a:t>GFPVAN</a:t>
            </a:r>
          </a:p>
        </p:txBody>
      </p:sp>
      <p:sp>
        <p:nvSpPr>
          <p:cNvPr id="3" name="Slide Number Placeholder 2">
            <a:extLst>
              <a:ext uri="{FF2B5EF4-FFF2-40B4-BE49-F238E27FC236}">
                <a16:creationId xmlns:a16="http://schemas.microsoft.com/office/drawing/2014/main" id="{1BBA487C-5953-4513-9DAF-1D3AEF5E13FD}"/>
              </a:ext>
            </a:extLst>
          </p:cNvPr>
          <p:cNvSpPr>
            <a:spLocks noGrp="1"/>
          </p:cNvSpPr>
          <p:nvPr>
            <p:ph type="sldNum" sz="quarter" idx="12"/>
          </p:nvPr>
        </p:nvSpPr>
        <p:spPr>
          <a:xfrm>
            <a:off x="7580376" y="6356351"/>
            <a:ext cx="934974" cy="365125"/>
          </a:xfrm>
        </p:spPr>
        <p:txBody>
          <a:bodyPr anchor="ctr">
            <a:normAutofit/>
          </a:bodyPr>
          <a:lstStyle/>
          <a:p>
            <a:pPr>
              <a:spcAft>
                <a:spcPts val="600"/>
              </a:spcAft>
            </a:pPr>
            <a:fld id="{AFB4637D-E648-4D47-95AC-4BFF987C325D}" type="slidenum">
              <a:rPr lang="en-US" smtClean="0"/>
              <a:pPr>
                <a:spcAft>
                  <a:spcPts val="600"/>
                </a:spcAft>
              </a:pPr>
              <a:t>8</a:t>
            </a:fld>
            <a:endParaRPr lang="en-US"/>
          </a:p>
        </p:txBody>
      </p:sp>
      <p:pic>
        <p:nvPicPr>
          <p:cNvPr id="20" name="Picture 19">
            <a:extLst>
              <a:ext uri="{FF2B5EF4-FFF2-40B4-BE49-F238E27FC236}">
                <a16:creationId xmlns:a16="http://schemas.microsoft.com/office/drawing/2014/main" id="{785EDF19-47B6-41CE-9029-7A20B8ED28CE}"/>
              </a:ext>
            </a:extLst>
          </p:cNvPr>
          <p:cNvPicPr>
            <a:picLocks noChangeAspect="1"/>
          </p:cNvPicPr>
          <p:nvPr/>
        </p:nvPicPr>
        <p:blipFill>
          <a:blip r:embed="rId3"/>
          <a:stretch>
            <a:fillRect/>
          </a:stretch>
        </p:blipFill>
        <p:spPr>
          <a:xfrm>
            <a:off x="1378397" y="3619268"/>
            <a:ext cx="6432103" cy="2725385"/>
          </a:xfrm>
          <a:prstGeom prst="rect">
            <a:avLst/>
          </a:prstGeom>
        </p:spPr>
      </p:pic>
      <p:sp>
        <p:nvSpPr>
          <p:cNvPr id="2" name="Rectangle: Rounded Corners 1">
            <a:extLst>
              <a:ext uri="{FF2B5EF4-FFF2-40B4-BE49-F238E27FC236}">
                <a16:creationId xmlns:a16="http://schemas.microsoft.com/office/drawing/2014/main" id="{EEB2511D-0A76-C54D-AD24-056A35D81A7B}"/>
              </a:ext>
            </a:extLst>
          </p:cNvPr>
          <p:cNvSpPr/>
          <p:nvPr/>
        </p:nvSpPr>
        <p:spPr>
          <a:xfrm>
            <a:off x="976543" y="1594533"/>
            <a:ext cx="3453414" cy="203643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1600" dirty="0"/>
              <a:t>True visibility into the FP supply chain requires linking global and country actors so all are able to access the same information, enabling more robust decision-making. </a:t>
            </a:r>
          </a:p>
        </p:txBody>
      </p:sp>
      <p:sp>
        <p:nvSpPr>
          <p:cNvPr id="4" name="Rectangle: Rounded Corners 3">
            <a:extLst>
              <a:ext uri="{FF2B5EF4-FFF2-40B4-BE49-F238E27FC236}">
                <a16:creationId xmlns:a16="http://schemas.microsoft.com/office/drawing/2014/main" id="{E8BBD5F0-F861-551C-578E-7665E852723E}"/>
              </a:ext>
            </a:extLst>
          </p:cNvPr>
          <p:cNvSpPr/>
          <p:nvPr/>
        </p:nvSpPr>
        <p:spPr>
          <a:xfrm>
            <a:off x="4594449" y="1571449"/>
            <a:ext cx="3453414" cy="203643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1600" dirty="0"/>
              <a:t>Countries can select from three membership options: Basic, Premium and Premium+. Rwanda has been on Basic membership since 2021 and will be upgrading to Premium membership next year.</a:t>
            </a:r>
          </a:p>
        </p:txBody>
      </p:sp>
    </p:spTree>
    <p:extLst>
      <p:ext uri="{BB962C8B-B14F-4D97-AF65-F5344CB8AC3E}">
        <p14:creationId xmlns:p14="http://schemas.microsoft.com/office/powerpoint/2010/main" val="25255834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32B17E5-210F-44D6-AC97-1D662FDC50C5}"/>
              </a:ext>
            </a:extLst>
          </p:cNvPr>
          <p:cNvSpPr>
            <a:spLocks noGrp="1"/>
          </p:cNvSpPr>
          <p:nvPr>
            <p:ph type="title"/>
          </p:nvPr>
        </p:nvSpPr>
        <p:spPr>
          <a:xfrm>
            <a:off x="628650" y="357175"/>
            <a:ext cx="7886700" cy="1325563"/>
          </a:xfrm>
        </p:spPr>
        <p:txBody>
          <a:bodyPr anchor="ctr">
            <a:normAutofit/>
          </a:bodyPr>
          <a:lstStyle/>
          <a:p>
            <a:r>
              <a:rPr lang="en-US" dirty="0"/>
              <a:t>Achievements</a:t>
            </a:r>
            <a:endParaRPr lang="en-RW" dirty="0"/>
          </a:p>
        </p:txBody>
      </p:sp>
      <p:sp>
        <p:nvSpPr>
          <p:cNvPr id="3" name="Slide Number Placeholder 2">
            <a:extLst>
              <a:ext uri="{FF2B5EF4-FFF2-40B4-BE49-F238E27FC236}">
                <a16:creationId xmlns:a16="http://schemas.microsoft.com/office/drawing/2014/main" id="{1BBA487C-5953-4513-9DAF-1D3AEF5E13FD}"/>
              </a:ext>
            </a:extLst>
          </p:cNvPr>
          <p:cNvSpPr>
            <a:spLocks noGrp="1"/>
          </p:cNvSpPr>
          <p:nvPr>
            <p:ph type="sldNum" sz="quarter" idx="12"/>
          </p:nvPr>
        </p:nvSpPr>
        <p:spPr>
          <a:xfrm>
            <a:off x="7580376" y="6356351"/>
            <a:ext cx="934974" cy="365125"/>
          </a:xfrm>
        </p:spPr>
        <p:txBody>
          <a:bodyPr anchor="ctr">
            <a:normAutofit/>
          </a:bodyPr>
          <a:lstStyle/>
          <a:p>
            <a:pPr>
              <a:spcAft>
                <a:spcPts val="600"/>
              </a:spcAft>
            </a:pPr>
            <a:fld id="{AFB4637D-E648-4D47-95AC-4BFF987C325D}" type="slidenum">
              <a:rPr lang="en-US" smtClean="0"/>
              <a:pPr>
                <a:spcAft>
                  <a:spcPts val="600"/>
                </a:spcAft>
              </a:pPr>
              <a:t>9</a:t>
            </a:fld>
            <a:endParaRPr lang="en-US"/>
          </a:p>
        </p:txBody>
      </p:sp>
      <p:grpSp>
        <p:nvGrpSpPr>
          <p:cNvPr id="2" name="Group 1">
            <a:extLst>
              <a:ext uri="{FF2B5EF4-FFF2-40B4-BE49-F238E27FC236}">
                <a16:creationId xmlns:a16="http://schemas.microsoft.com/office/drawing/2014/main" id="{739737B3-14B1-19C3-19B4-6A6F1E269F0D}"/>
              </a:ext>
            </a:extLst>
          </p:cNvPr>
          <p:cNvGrpSpPr/>
          <p:nvPr/>
        </p:nvGrpSpPr>
        <p:grpSpPr>
          <a:xfrm>
            <a:off x="178473" y="2270973"/>
            <a:ext cx="8787053" cy="3155518"/>
            <a:chOff x="403692" y="2270973"/>
            <a:chExt cx="8677663" cy="3155518"/>
          </a:xfrm>
        </p:grpSpPr>
        <p:sp>
          <p:nvSpPr>
            <p:cNvPr id="4" name="Freeform: Shape 3">
              <a:extLst>
                <a:ext uri="{FF2B5EF4-FFF2-40B4-BE49-F238E27FC236}">
                  <a16:creationId xmlns:a16="http://schemas.microsoft.com/office/drawing/2014/main" id="{3AD9C7B3-4D94-DA3B-5B19-5D0166B322A4}"/>
                </a:ext>
              </a:extLst>
            </p:cNvPr>
            <p:cNvSpPr/>
            <p:nvPr/>
          </p:nvSpPr>
          <p:spPr>
            <a:xfrm>
              <a:off x="403692" y="2270973"/>
              <a:ext cx="2797568" cy="3155517"/>
            </a:xfrm>
            <a:custGeom>
              <a:avLst/>
              <a:gdLst>
                <a:gd name="connsiteX0" fmla="*/ 0 w 2591488"/>
                <a:gd name="connsiteY0" fmla="*/ 259149 h 3163098"/>
                <a:gd name="connsiteX1" fmla="*/ 259149 w 2591488"/>
                <a:gd name="connsiteY1" fmla="*/ 0 h 3163098"/>
                <a:gd name="connsiteX2" fmla="*/ 2332339 w 2591488"/>
                <a:gd name="connsiteY2" fmla="*/ 0 h 3163098"/>
                <a:gd name="connsiteX3" fmla="*/ 2591488 w 2591488"/>
                <a:gd name="connsiteY3" fmla="*/ 259149 h 3163098"/>
                <a:gd name="connsiteX4" fmla="*/ 2591488 w 2591488"/>
                <a:gd name="connsiteY4" fmla="*/ 2903949 h 3163098"/>
                <a:gd name="connsiteX5" fmla="*/ 2332339 w 2591488"/>
                <a:gd name="connsiteY5" fmla="*/ 3163098 h 3163098"/>
                <a:gd name="connsiteX6" fmla="*/ 259149 w 2591488"/>
                <a:gd name="connsiteY6" fmla="*/ 3163098 h 3163098"/>
                <a:gd name="connsiteX7" fmla="*/ 0 w 2591488"/>
                <a:gd name="connsiteY7" fmla="*/ 2903949 h 3163098"/>
                <a:gd name="connsiteX8" fmla="*/ 0 w 2591488"/>
                <a:gd name="connsiteY8" fmla="*/ 259149 h 3163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91488" h="3163098">
                  <a:moveTo>
                    <a:pt x="0" y="259149"/>
                  </a:moveTo>
                  <a:cubicBezTo>
                    <a:pt x="0" y="116025"/>
                    <a:pt x="116025" y="0"/>
                    <a:pt x="259149" y="0"/>
                  </a:cubicBezTo>
                  <a:lnTo>
                    <a:pt x="2332339" y="0"/>
                  </a:lnTo>
                  <a:cubicBezTo>
                    <a:pt x="2475463" y="0"/>
                    <a:pt x="2591488" y="116025"/>
                    <a:pt x="2591488" y="259149"/>
                  </a:cubicBezTo>
                  <a:lnTo>
                    <a:pt x="2591488" y="2903949"/>
                  </a:lnTo>
                  <a:cubicBezTo>
                    <a:pt x="2591488" y="3047073"/>
                    <a:pt x="2475463" y="3163098"/>
                    <a:pt x="2332339" y="3163098"/>
                  </a:cubicBezTo>
                  <a:lnTo>
                    <a:pt x="259149" y="3163098"/>
                  </a:lnTo>
                  <a:cubicBezTo>
                    <a:pt x="116025" y="3163098"/>
                    <a:pt x="0" y="3047073"/>
                    <a:pt x="0" y="2903949"/>
                  </a:cubicBezTo>
                  <a:lnTo>
                    <a:pt x="0" y="259149"/>
                  </a:lnTo>
                  <a:close/>
                </a:path>
              </a:pathLst>
            </a:custGeom>
            <a:solidFill>
              <a:srgbClr val="002060"/>
            </a:solidFill>
          </p:spPr>
          <p:style>
            <a:lnRef idx="3">
              <a:schemeClr val="lt1">
                <a:hueOff val="0"/>
                <a:satOff val="0"/>
                <a:lumOff val="0"/>
                <a:alphaOff val="0"/>
              </a:schemeClr>
            </a:lnRef>
            <a:fillRef idx="1">
              <a:scrgbClr r="0" g="0" b="0"/>
            </a:fillRef>
            <a:effectRef idx="1">
              <a:schemeClr val="accent2">
                <a:hueOff val="0"/>
                <a:satOff val="0"/>
                <a:lumOff val="0"/>
                <a:alphaOff val="0"/>
              </a:schemeClr>
            </a:effectRef>
            <a:fontRef idx="minor">
              <a:schemeClr val="lt1"/>
            </a:fontRef>
          </p:style>
          <p:txBody>
            <a:bodyPr spcFirstLastPara="0" vert="horz" wrap="square" lIns="133052" tIns="133052" rIns="133052" bIns="133052" numCol="1" spcCol="1270" anchor="ctr" anchorCtr="0">
              <a:noAutofit/>
            </a:bodyPr>
            <a:lstStyle/>
            <a:p>
              <a:pPr marL="0" lvl="0" indent="0" algn="ctr" defTabSz="666750">
                <a:lnSpc>
                  <a:spcPct val="90000"/>
                </a:lnSpc>
                <a:spcBef>
                  <a:spcPct val="0"/>
                </a:spcBef>
                <a:spcAft>
                  <a:spcPct val="35000"/>
                </a:spcAft>
                <a:buNone/>
              </a:pPr>
              <a:r>
                <a:rPr lang="en-US" sz="1500" b="1" kern="1200" dirty="0"/>
                <a:t>Data</a:t>
              </a:r>
            </a:p>
            <a:p>
              <a:pPr marL="0" lvl="0" indent="0" algn="l" defTabSz="666750">
                <a:lnSpc>
                  <a:spcPct val="90000"/>
                </a:lnSpc>
                <a:spcBef>
                  <a:spcPct val="0"/>
                </a:spcBef>
                <a:spcAft>
                  <a:spcPct val="35000"/>
                </a:spcAft>
                <a:buNone/>
              </a:pPr>
              <a:r>
                <a:rPr lang="en-US" sz="1500" kern="1200" dirty="0"/>
                <a:t>1. More than 60 GTINs along with standardized data collected (only Family Planning)</a:t>
              </a:r>
            </a:p>
            <a:p>
              <a:pPr marL="0" lvl="0" indent="0" algn="l" defTabSz="666750">
                <a:lnSpc>
                  <a:spcPct val="90000"/>
                </a:lnSpc>
                <a:spcBef>
                  <a:spcPct val="0"/>
                </a:spcBef>
                <a:spcAft>
                  <a:spcPct val="35000"/>
                </a:spcAft>
                <a:buNone/>
              </a:pPr>
              <a:r>
                <a:rPr lang="en-US" sz="1500" kern="1200" dirty="0"/>
                <a:t>2. GTINs mapped to national product identifiers</a:t>
              </a:r>
            </a:p>
            <a:p>
              <a:pPr marL="0" lvl="0" indent="0" algn="l" defTabSz="666750">
                <a:lnSpc>
                  <a:spcPct val="90000"/>
                </a:lnSpc>
                <a:spcBef>
                  <a:spcPct val="0"/>
                </a:spcBef>
                <a:spcAft>
                  <a:spcPct val="35000"/>
                </a:spcAft>
                <a:buNone/>
              </a:pPr>
              <a:r>
                <a:rPr lang="en-US" sz="1500" kern="1200" dirty="0"/>
                <a:t>3. Data harmonization and cleaning processes established</a:t>
              </a:r>
            </a:p>
            <a:p>
              <a:pPr marL="0" lvl="0" indent="0" algn="l" defTabSz="666750">
                <a:lnSpc>
                  <a:spcPct val="90000"/>
                </a:lnSpc>
                <a:spcBef>
                  <a:spcPct val="0"/>
                </a:spcBef>
                <a:spcAft>
                  <a:spcPct val="35000"/>
                </a:spcAft>
                <a:buNone/>
              </a:pPr>
              <a:r>
                <a:rPr lang="en-US" sz="1500" kern="1200" dirty="0"/>
                <a:t>4. NPC holds more than 3500 products (All health areas)</a:t>
              </a:r>
            </a:p>
          </p:txBody>
        </p:sp>
        <p:sp>
          <p:nvSpPr>
            <p:cNvPr id="6" name="Freeform: Shape 5">
              <a:extLst>
                <a:ext uri="{FF2B5EF4-FFF2-40B4-BE49-F238E27FC236}">
                  <a16:creationId xmlns:a16="http://schemas.microsoft.com/office/drawing/2014/main" id="{50C2D6C4-008C-B61B-275F-D4E0DE8837C2}"/>
                </a:ext>
              </a:extLst>
            </p:cNvPr>
            <p:cNvSpPr/>
            <p:nvPr/>
          </p:nvSpPr>
          <p:spPr>
            <a:xfrm rot="10242" flipH="1">
              <a:off x="3175587" y="3829882"/>
              <a:ext cx="25619" cy="36410"/>
            </a:xfrm>
            <a:custGeom>
              <a:avLst/>
              <a:gdLst>
                <a:gd name="connsiteX0" fmla="*/ 0 w 25619"/>
                <a:gd name="connsiteY0" fmla="*/ 7282 h 36410"/>
                <a:gd name="connsiteX1" fmla="*/ 12810 w 25619"/>
                <a:gd name="connsiteY1" fmla="*/ 7282 h 36410"/>
                <a:gd name="connsiteX2" fmla="*/ 12810 w 25619"/>
                <a:gd name="connsiteY2" fmla="*/ 0 h 36410"/>
                <a:gd name="connsiteX3" fmla="*/ 25619 w 25619"/>
                <a:gd name="connsiteY3" fmla="*/ 18205 h 36410"/>
                <a:gd name="connsiteX4" fmla="*/ 12810 w 25619"/>
                <a:gd name="connsiteY4" fmla="*/ 36410 h 36410"/>
                <a:gd name="connsiteX5" fmla="*/ 12810 w 25619"/>
                <a:gd name="connsiteY5" fmla="*/ 29128 h 36410"/>
                <a:gd name="connsiteX6" fmla="*/ 0 w 25619"/>
                <a:gd name="connsiteY6" fmla="*/ 29128 h 36410"/>
                <a:gd name="connsiteX7" fmla="*/ 0 w 25619"/>
                <a:gd name="connsiteY7" fmla="*/ 7282 h 364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619" h="36410">
                  <a:moveTo>
                    <a:pt x="0" y="7282"/>
                  </a:moveTo>
                  <a:lnTo>
                    <a:pt x="12810" y="7282"/>
                  </a:lnTo>
                  <a:lnTo>
                    <a:pt x="12810" y="0"/>
                  </a:lnTo>
                  <a:lnTo>
                    <a:pt x="25619" y="18205"/>
                  </a:lnTo>
                  <a:lnTo>
                    <a:pt x="12810" y="36410"/>
                  </a:lnTo>
                  <a:lnTo>
                    <a:pt x="12810" y="29128"/>
                  </a:lnTo>
                  <a:lnTo>
                    <a:pt x="0" y="29128"/>
                  </a:lnTo>
                  <a:lnTo>
                    <a:pt x="0" y="7282"/>
                  </a:lnTo>
                  <a:close/>
                </a:path>
              </a:pathLst>
            </a:custGeom>
            <a:noFill/>
            <a:ln>
              <a:solidFill>
                <a:srgbClr val="FFFFFF"/>
              </a:solidFill>
            </a:ln>
          </p:spPr>
          <p:style>
            <a:lnRef idx="0">
              <a:scrgbClr r="0" g="0" b="0"/>
            </a:lnRef>
            <a:fillRef idx="1">
              <a:scrgbClr r="0" g="0" b="0"/>
            </a:fillRef>
            <a:effectRef idx="1">
              <a:schemeClr val="accent2">
                <a:tint val="60000"/>
                <a:hueOff val="0"/>
                <a:satOff val="0"/>
                <a:lumOff val="0"/>
                <a:alphaOff val="0"/>
              </a:schemeClr>
            </a:effectRef>
            <a:fontRef idx="minor">
              <a:schemeClr val="lt1"/>
            </a:fontRef>
          </p:style>
          <p:txBody>
            <a:bodyPr spcFirstLastPara="0" vert="horz" wrap="square" lIns="7686" tIns="7281" rIns="-1" bIns="7282" numCol="1" spcCol="1270" anchor="ctr" anchorCtr="0">
              <a:noAutofit/>
            </a:bodyPr>
            <a:lstStyle/>
            <a:p>
              <a:pPr marL="0" lvl="0" indent="0" algn="ctr" defTabSz="222250">
                <a:lnSpc>
                  <a:spcPct val="90000"/>
                </a:lnSpc>
                <a:spcBef>
                  <a:spcPct val="0"/>
                </a:spcBef>
                <a:spcAft>
                  <a:spcPct val="35000"/>
                </a:spcAft>
                <a:buNone/>
              </a:pPr>
              <a:endParaRPr lang="en-US" sz="500" kern="1200"/>
            </a:p>
          </p:txBody>
        </p:sp>
        <p:sp>
          <p:nvSpPr>
            <p:cNvPr id="7" name="Freeform: Shape 6">
              <a:extLst>
                <a:ext uri="{FF2B5EF4-FFF2-40B4-BE49-F238E27FC236}">
                  <a16:creationId xmlns:a16="http://schemas.microsoft.com/office/drawing/2014/main" id="{AFC3A9F1-C4D1-CAAC-035E-9CF7E1040450}"/>
                </a:ext>
              </a:extLst>
            </p:cNvPr>
            <p:cNvSpPr/>
            <p:nvPr/>
          </p:nvSpPr>
          <p:spPr>
            <a:xfrm>
              <a:off x="3370358" y="2293549"/>
              <a:ext cx="2815295" cy="3132942"/>
            </a:xfrm>
            <a:custGeom>
              <a:avLst/>
              <a:gdLst>
                <a:gd name="connsiteX0" fmla="*/ 0 w 2734971"/>
                <a:gd name="connsiteY0" fmla="*/ 273497 h 3099842"/>
                <a:gd name="connsiteX1" fmla="*/ 273497 w 2734971"/>
                <a:gd name="connsiteY1" fmla="*/ 0 h 3099842"/>
                <a:gd name="connsiteX2" fmla="*/ 2461474 w 2734971"/>
                <a:gd name="connsiteY2" fmla="*/ 0 h 3099842"/>
                <a:gd name="connsiteX3" fmla="*/ 2734971 w 2734971"/>
                <a:gd name="connsiteY3" fmla="*/ 273497 h 3099842"/>
                <a:gd name="connsiteX4" fmla="*/ 2734971 w 2734971"/>
                <a:gd name="connsiteY4" fmla="*/ 2826345 h 3099842"/>
                <a:gd name="connsiteX5" fmla="*/ 2461474 w 2734971"/>
                <a:gd name="connsiteY5" fmla="*/ 3099842 h 3099842"/>
                <a:gd name="connsiteX6" fmla="*/ 273497 w 2734971"/>
                <a:gd name="connsiteY6" fmla="*/ 3099842 h 3099842"/>
                <a:gd name="connsiteX7" fmla="*/ 0 w 2734971"/>
                <a:gd name="connsiteY7" fmla="*/ 2826345 h 3099842"/>
                <a:gd name="connsiteX8" fmla="*/ 0 w 2734971"/>
                <a:gd name="connsiteY8" fmla="*/ 273497 h 30998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34971" h="3099842">
                  <a:moveTo>
                    <a:pt x="0" y="273497"/>
                  </a:moveTo>
                  <a:cubicBezTo>
                    <a:pt x="0" y="122449"/>
                    <a:pt x="122449" y="0"/>
                    <a:pt x="273497" y="0"/>
                  </a:cubicBezTo>
                  <a:lnTo>
                    <a:pt x="2461474" y="0"/>
                  </a:lnTo>
                  <a:cubicBezTo>
                    <a:pt x="2612522" y="0"/>
                    <a:pt x="2734971" y="122449"/>
                    <a:pt x="2734971" y="273497"/>
                  </a:cubicBezTo>
                  <a:lnTo>
                    <a:pt x="2734971" y="2826345"/>
                  </a:lnTo>
                  <a:cubicBezTo>
                    <a:pt x="2734971" y="2977393"/>
                    <a:pt x="2612522" y="3099842"/>
                    <a:pt x="2461474" y="3099842"/>
                  </a:cubicBezTo>
                  <a:lnTo>
                    <a:pt x="273497" y="3099842"/>
                  </a:lnTo>
                  <a:cubicBezTo>
                    <a:pt x="122449" y="3099842"/>
                    <a:pt x="0" y="2977393"/>
                    <a:pt x="0" y="2826345"/>
                  </a:cubicBezTo>
                  <a:lnTo>
                    <a:pt x="0" y="273497"/>
                  </a:lnTo>
                  <a:close/>
                </a:path>
              </a:pathLst>
            </a:custGeom>
            <a:solidFill>
              <a:srgbClr val="002060"/>
            </a:solidFill>
          </p:spPr>
          <p:style>
            <a:lnRef idx="3">
              <a:schemeClr val="lt1">
                <a:hueOff val="0"/>
                <a:satOff val="0"/>
                <a:lumOff val="0"/>
                <a:alphaOff val="0"/>
              </a:schemeClr>
            </a:lnRef>
            <a:fillRef idx="1">
              <a:scrgbClr r="0" g="0" b="0"/>
            </a:fillRef>
            <a:effectRef idx="1">
              <a:schemeClr val="accent2">
                <a:hueOff val="0"/>
                <a:satOff val="0"/>
                <a:lumOff val="0"/>
                <a:alphaOff val="0"/>
              </a:schemeClr>
            </a:effectRef>
            <a:fontRef idx="minor">
              <a:schemeClr val="lt1"/>
            </a:fontRef>
          </p:style>
          <p:txBody>
            <a:bodyPr spcFirstLastPara="0" vert="horz" wrap="square" lIns="137255" tIns="137255" rIns="137255" bIns="137255" numCol="1" spcCol="1270" anchor="ctr" anchorCtr="0">
              <a:noAutofit/>
            </a:bodyPr>
            <a:lstStyle/>
            <a:p>
              <a:pPr marL="0" lvl="0" indent="0" algn="ctr" defTabSz="666750">
                <a:lnSpc>
                  <a:spcPct val="90000"/>
                </a:lnSpc>
                <a:spcBef>
                  <a:spcPct val="0"/>
                </a:spcBef>
                <a:spcAft>
                  <a:spcPct val="35000"/>
                </a:spcAft>
                <a:buNone/>
              </a:pPr>
              <a:r>
                <a:rPr lang="en-US" sz="1500" b="1" kern="1200" dirty="0"/>
                <a:t>Technology</a:t>
              </a:r>
            </a:p>
            <a:p>
              <a:pPr marL="0" lvl="0" indent="0" algn="l" defTabSz="666750">
                <a:lnSpc>
                  <a:spcPct val="90000"/>
                </a:lnSpc>
                <a:spcBef>
                  <a:spcPct val="0"/>
                </a:spcBef>
                <a:spcAft>
                  <a:spcPct val="35000"/>
                </a:spcAft>
                <a:buNone/>
              </a:pPr>
              <a:r>
                <a:rPr lang="en-US" sz="1500" kern="1200" dirty="0"/>
                <a:t>1. NPC system developed and rolled out, using open-source tool Product Catalog Management Tool (PCMT)</a:t>
              </a:r>
            </a:p>
            <a:p>
              <a:pPr marL="0" lvl="0" indent="0" algn="l" defTabSz="666750">
                <a:lnSpc>
                  <a:spcPct val="90000"/>
                </a:lnSpc>
                <a:spcBef>
                  <a:spcPct val="0"/>
                </a:spcBef>
                <a:spcAft>
                  <a:spcPct val="35000"/>
                </a:spcAft>
                <a:buNone/>
              </a:pPr>
              <a:r>
                <a:rPr lang="en-US" sz="1500" kern="1200" dirty="0"/>
                <a:t>2. NPC mobile application for point of entry and dispense verification rolled out</a:t>
              </a:r>
            </a:p>
            <a:p>
              <a:pPr marL="0" lvl="0" indent="0" algn="l" defTabSz="666750">
                <a:lnSpc>
                  <a:spcPct val="90000"/>
                </a:lnSpc>
                <a:spcBef>
                  <a:spcPct val="0"/>
                </a:spcBef>
                <a:spcAft>
                  <a:spcPct val="35000"/>
                </a:spcAft>
                <a:buNone/>
              </a:pPr>
              <a:r>
                <a:rPr lang="en-US" sz="1500" kern="1200" dirty="0"/>
                <a:t>3. QAT and GFPVAN implemented</a:t>
              </a:r>
            </a:p>
            <a:p>
              <a:pPr marL="0" lvl="0" indent="0" algn="l" defTabSz="666750">
                <a:lnSpc>
                  <a:spcPct val="90000"/>
                </a:lnSpc>
                <a:spcBef>
                  <a:spcPct val="0"/>
                </a:spcBef>
                <a:spcAft>
                  <a:spcPct val="35000"/>
                </a:spcAft>
                <a:buNone/>
              </a:pPr>
              <a:r>
                <a:rPr lang="en-US" sz="1500" kern="1200" dirty="0"/>
                <a:t>4. eLMIS being enhanced to include RMS WMS functionalities</a:t>
              </a:r>
            </a:p>
          </p:txBody>
        </p:sp>
        <p:sp>
          <p:nvSpPr>
            <p:cNvPr id="8" name="Freeform: Shape 7">
              <a:extLst>
                <a:ext uri="{FF2B5EF4-FFF2-40B4-BE49-F238E27FC236}">
                  <a16:creationId xmlns:a16="http://schemas.microsoft.com/office/drawing/2014/main" id="{93369E5B-808E-F5D6-B552-33CA964EDA5B}"/>
                </a:ext>
              </a:extLst>
            </p:cNvPr>
            <p:cNvSpPr/>
            <p:nvPr/>
          </p:nvSpPr>
          <p:spPr>
            <a:xfrm rot="21599967">
              <a:off x="6250862" y="3801089"/>
              <a:ext cx="30313" cy="84734"/>
            </a:xfrm>
            <a:custGeom>
              <a:avLst/>
              <a:gdLst>
                <a:gd name="connsiteX0" fmla="*/ 0 w 30313"/>
                <a:gd name="connsiteY0" fmla="*/ 16947 h 84734"/>
                <a:gd name="connsiteX1" fmla="*/ 15157 w 30313"/>
                <a:gd name="connsiteY1" fmla="*/ 16947 h 84734"/>
                <a:gd name="connsiteX2" fmla="*/ 15157 w 30313"/>
                <a:gd name="connsiteY2" fmla="*/ 0 h 84734"/>
                <a:gd name="connsiteX3" fmla="*/ 30313 w 30313"/>
                <a:gd name="connsiteY3" fmla="*/ 42367 h 84734"/>
                <a:gd name="connsiteX4" fmla="*/ 15157 w 30313"/>
                <a:gd name="connsiteY4" fmla="*/ 84734 h 84734"/>
                <a:gd name="connsiteX5" fmla="*/ 15157 w 30313"/>
                <a:gd name="connsiteY5" fmla="*/ 67787 h 84734"/>
                <a:gd name="connsiteX6" fmla="*/ 0 w 30313"/>
                <a:gd name="connsiteY6" fmla="*/ 67787 h 84734"/>
                <a:gd name="connsiteX7" fmla="*/ 0 w 30313"/>
                <a:gd name="connsiteY7" fmla="*/ 16947 h 84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313" h="84734">
                  <a:moveTo>
                    <a:pt x="0" y="16947"/>
                  </a:moveTo>
                  <a:lnTo>
                    <a:pt x="15157" y="16947"/>
                  </a:lnTo>
                  <a:lnTo>
                    <a:pt x="15157" y="0"/>
                  </a:lnTo>
                  <a:lnTo>
                    <a:pt x="30313" y="42367"/>
                  </a:lnTo>
                  <a:lnTo>
                    <a:pt x="15157" y="84734"/>
                  </a:lnTo>
                  <a:lnTo>
                    <a:pt x="15157" y="67787"/>
                  </a:lnTo>
                  <a:lnTo>
                    <a:pt x="0" y="67787"/>
                  </a:lnTo>
                  <a:lnTo>
                    <a:pt x="0" y="16947"/>
                  </a:lnTo>
                  <a:close/>
                </a:path>
              </a:pathLst>
            </a:custGeom>
            <a:noFill/>
          </p:spPr>
          <p:style>
            <a:lnRef idx="0">
              <a:schemeClr val="accent2">
                <a:tint val="60000"/>
                <a:hueOff val="0"/>
                <a:satOff val="0"/>
                <a:lumOff val="0"/>
                <a:alphaOff val="0"/>
              </a:schemeClr>
            </a:lnRef>
            <a:fillRef idx="1">
              <a:scrgbClr r="0" g="0" b="0"/>
            </a:fillRef>
            <a:effectRef idx="1">
              <a:schemeClr val="accent2">
                <a:tint val="60000"/>
                <a:hueOff val="0"/>
                <a:satOff val="0"/>
                <a:lumOff val="0"/>
                <a:alphaOff val="0"/>
              </a:schemeClr>
            </a:effectRef>
            <a:fontRef idx="minor">
              <a:schemeClr val="lt1"/>
            </a:fontRef>
          </p:style>
          <p:txBody>
            <a:bodyPr spcFirstLastPara="0" vert="horz" wrap="square" lIns="0" tIns="16946" rIns="9093" bIns="16947" numCol="1" spcCol="1270" anchor="ctr" anchorCtr="0">
              <a:noAutofit/>
            </a:bodyPr>
            <a:lstStyle/>
            <a:p>
              <a:pPr marL="0" lvl="0" indent="0" algn="ctr" defTabSz="222250">
                <a:lnSpc>
                  <a:spcPct val="90000"/>
                </a:lnSpc>
                <a:spcBef>
                  <a:spcPct val="0"/>
                </a:spcBef>
                <a:spcAft>
                  <a:spcPct val="35000"/>
                </a:spcAft>
                <a:buNone/>
              </a:pPr>
              <a:endParaRPr lang="en-US" sz="500" kern="1200"/>
            </a:p>
          </p:txBody>
        </p:sp>
        <p:sp>
          <p:nvSpPr>
            <p:cNvPr id="9" name="Freeform: Shape 8">
              <a:extLst>
                <a:ext uri="{FF2B5EF4-FFF2-40B4-BE49-F238E27FC236}">
                  <a16:creationId xmlns:a16="http://schemas.microsoft.com/office/drawing/2014/main" id="{1DBDF944-43BC-EBC5-18F7-4E4B8655BB6A}"/>
                </a:ext>
              </a:extLst>
            </p:cNvPr>
            <p:cNvSpPr/>
            <p:nvPr/>
          </p:nvSpPr>
          <p:spPr>
            <a:xfrm>
              <a:off x="6346384" y="2276972"/>
              <a:ext cx="2734971" cy="3126944"/>
            </a:xfrm>
            <a:custGeom>
              <a:avLst/>
              <a:gdLst>
                <a:gd name="connsiteX0" fmla="*/ 0 w 2485461"/>
                <a:gd name="connsiteY0" fmla="*/ 248546 h 3132942"/>
                <a:gd name="connsiteX1" fmla="*/ 248546 w 2485461"/>
                <a:gd name="connsiteY1" fmla="*/ 0 h 3132942"/>
                <a:gd name="connsiteX2" fmla="*/ 2236915 w 2485461"/>
                <a:gd name="connsiteY2" fmla="*/ 0 h 3132942"/>
                <a:gd name="connsiteX3" fmla="*/ 2485461 w 2485461"/>
                <a:gd name="connsiteY3" fmla="*/ 248546 h 3132942"/>
                <a:gd name="connsiteX4" fmla="*/ 2485461 w 2485461"/>
                <a:gd name="connsiteY4" fmla="*/ 2884396 h 3132942"/>
                <a:gd name="connsiteX5" fmla="*/ 2236915 w 2485461"/>
                <a:gd name="connsiteY5" fmla="*/ 3132942 h 3132942"/>
                <a:gd name="connsiteX6" fmla="*/ 248546 w 2485461"/>
                <a:gd name="connsiteY6" fmla="*/ 3132942 h 3132942"/>
                <a:gd name="connsiteX7" fmla="*/ 0 w 2485461"/>
                <a:gd name="connsiteY7" fmla="*/ 2884396 h 3132942"/>
                <a:gd name="connsiteX8" fmla="*/ 0 w 2485461"/>
                <a:gd name="connsiteY8" fmla="*/ 248546 h 3132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85461" h="3132942">
                  <a:moveTo>
                    <a:pt x="0" y="248546"/>
                  </a:moveTo>
                  <a:cubicBezTo>
                    <a:pt x="0" y="111278"/>
                    <a:pt x="111278" y="0"/>
                    <a:pt x="248546" y="0"/>
                  </a:cubicBezTo>
                  <a:lnTo>
                    <a:pt x="2236915" y="0"/>
                  </a:lnTo>
                  <a:cubicBezTo>
                    <a:pt x="2374183" y="0"/>
                    <a:pt x="2485461" y="111278"/>
                    <a:pt x="2485461" y="248546"/>
                  </a:cubicBezTo>
                  <a:lnTo>
                    <a:pt x="2485461" y="2884396"/>
                  </a:lnTo>
                  <a:cubicBezTo>
                    <a:pt x="2485461" y="3021664"/>
                    <a:pt x="2374183" y="3132942"/>
                    <a:pt x="2236915" y="3132942"/>
                  </a:cubicBezTo>
                  <a:lnTo>
                    <a:pt x="248546" y="3132942"/>
                  </a:lnTo>
                  <a:cubicBezTo>
                    <a:pt x="111278" y="3132942"/>
                    <a:pt x="0" y="3021664"/>
                    <a:pt x="0" y="2884396"/>
                  </a:cubicBezTo>
                  <a:lnTo>
                    <a:pt x="0" y="248546"/>
                  </a:lnTo>
                  <a:close/>
                </a:path>
              </a:pathLst>
            </a:custGeom>
            <a:solidFill>
              <a:srgbClr val="002060"/>
            </a:solidFill>
          </p:spPr>
          <p:style>
            <a:lnRef idx="3">
              <a:schemeClr val="lt1">
                <a:hueOff val="0"/>
                <a:satOff val="0"/>
                <a:lumOff val="0"/>
                <a:alphaOff val="0"/>
              </a:schemeClr>
            </a:lnRef>
            <a:fillRef idx="1">
              <a:scrgbClr r="0" g="0" b="0"/>
            </a:fillRef>
            <a:effectRef idx="1">
              <a:schemeClr val="accent2">
                <a:hueOff val="0"/>
                <a:satOff val="0"/>
                <a:lumOff val="0"/>
                <a:alphaOff val="0"/>
              </a:schemeClr>
            </a:effectRef>
            <a:fontRef idx="minor">
              <a:schemeClr val="lt1"/>
            </a:fontRef>
          </p:style>
          <p:txBody>
            <a:bodyPr spcFirstLastPara="0" vert="horz" wrap="square" lIns="129947" tIns="129947" rIns="129947" bIns="129947" numCol="1" spcCol="1270" anchor="ctr" anchorCtr="0">
              <a:noAutofit/>
            </a:bodyPr>
            <a:lstStyle/>
            <a:p>
              <a:pPr marL="0" lvl="0" indent="0" algn="ctr" defTabSz="666750">
                <a:lnSpc>
                  <a:spcPct val="90000"/>
                </a:lnSpc>
                <a:spcBef>
                  <a:spcPct val="0"/>
                </a:spcBef>
                <a:spcAft>
                  <a:spcPct val="35000"/>
                </a:spcAft>
                <a:buNone/>
              </a:pPr>
              <a:r>
                <a:rPr lang="en-US" sz="1500" b="1" kern="1200" dirty="0"/>
                <a:t>People </a:t>
              </a:r>
              <a:r>
                <a:rPr lang="en-US" sz="1500" b="1" dirty="0"/>
                <a:t>and</a:t>
              </a:r>
              <a:r>
                <a:rPr lang="en-US" sz="1500" b="1" kern="1200" dirty="0"/>
                <a:t> </a:t>
              </a:r>
              <a:r>
                <a:rPr lang="en-US" sz="1500" b="1" dirty="0"/>
                <a:t>p</a:t>
              </a:r>
              <a:r>
                <a:rPr lang="en-US" sz="1500" b="1" kern="1200" dirty="0"/>
                <a:t>rocess</a:t>
              </a:r>
            </a:p>
            <a:p>
              <a:pPr marL="0" lvl="0" indent="0" algn="l" defTabSz="666750">
                <a:lnSpc>
                  <a:spcPct val="90000"/>
                </a:lnSpc>
                <a:spcBef>
                  <a:spcPct val="0"/>
                </a:spcBef>
                <a:spcAft>
                  <a:spcPct val="35000"/>
                </a:spcAft>
                <a:buNone/>
              </a:pPr>
              <a:r>
                <a:rPr lang="en-US" sz="1500" kern="1200" dirty="0"/>
                <a:t>1. Comprehensive SOPs developed to standardize product master data management processes</a:t>
              </a:r>
            </a:p>
            <a:p>
              <a:pPr marL="0" lvl="0" indent="0" algn="l" defTabSz="666750">
                <a:lnSpc>
                  <a:spcPct val="90000"/>
                </a:lnSpc>
                <a:spcBef>
                  <a:spcPct val="0"/>
                </a:spcBef>
                <a:spcAft>
                  <a:spcPct val="35000"/>
                </a:spcAft>
                <a:buNone/>
              </a:pPr>
              <a:r>
                <a:rPr lang="en-US" sz="1500" kern="1200" dirty="0"/>
                <a:t>2. Established master data guidelines and policies to ensure sustainable sourcing of standardized master data from manufacturers</a:t>
              </a:r>
            </a:p>
            <a:p>
              <a:pPr marL="0" lvl="0" indent="0" algn="l" defTabSz="666750">
                <a:lnSpc>
                  <a:spcPct val="90000"/>
                </a:lnSpc>
                <a:spcBef>
                  <a:spcPct val="0"/>
                </a:spcBef>
                <a:spcAft>
                  <a:spcPct val="35000"/>
                </a:spcAft>
                <a:buNone/>
              </a:pPr>
              <a:r>
                <a:rPr lang="en-US" sz="1500" kern="1200" dirty="0"/>
                <a:t>3. GS1 compliance monitoring framework under development </a:t>
              </a:r>
            </a:p>
          </p:txBody>
        </p:sp>
      </p:grpSp>
    </p:spTree>
    <p:extLst>
      <p:ext uri="{BB962C8B-B14F-4D97-AF65-F5344CB8AC3E}">
        <p14:creationId xmlns:p14="http://schemas.microsoft.com/office/powerpoint/2010/main" val="29419009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DESIGN_ID_GHSC-PSM-STANDARD" val="jrs4V4uE"/>
  <p:tag name="ARTICULATE_SLIDE_COUNT" val="14"/>
  <p:tag name="ARTICULATE_SLIDE_THUMBNAIL_REFRESH" val="1"/>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GHSC-PSM-Standard">
  <a:themeElements>
    <a:clrScheme name="USAID Primary/secondary">
      <a:dk1>
        <a:sysClr val="windowText" lastClr="000000"/>
      </a:dk1>
      <a:lt1>
        <a:srgbClr val="FFFFFF"/>
      </a:lt1>
      <a:dk2>
        <a:srgbClr val="002F6C"/>
      </a:dk2>
      <a:lt2>
        <a:srgbClr val="BA0C2F"/>
      </a:lt2>
      <a:accent1>
        <a:srgbClr val="002F6C"/>
      </a:accent1>
      <a:accent2>
        <a:srgbClr val="BA0C2F"/>
      </a:accent2>
      <a:accent3>
        <a:srgbClr val="0067B9"/>
      </a:accent3>
      <a:accent4>
        <a:srgbClr val="A7C6ED"/>
      </a:accent4>
      <a:accent5>
        <a:srgbClr val="651D32"/>
      </a:accent5>
      <a:accent6>
        <a:srgbClr val="6C6463"/>
      </a:accent6>
      <a:hlink>
        <a:srgbClr val="6C6463"/>
      </a:hlink>
      <a:folHlink>
        <a:srgbClr val="6C6463"/>
      </a:folHlink>
    </a:clrScheme>
    <a:fontScheme name="Gill Sans MT">
      <a:majorFont>
        <a:latin typeface="Gill Sans MT"/>
        <a:ea typeface=""/>
        <a:cs typeface=""/>
      </a:majorFont>
      <a:minorFont>
        <a:latin typeface="Gill Sans M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3" id="{BFC532D5-E3D7-EE4C-A584-448D860F935E}" vid="{4E686F28-95DD-9846-8ECD-24AEE704395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haredContentType xmlns="Microsoft.SharePoint.Taxonomy.ContentTypeSync" SourceId="822e118f-d533-465d-b5ca-7beed2256e09" ContentTypeId="0x0101008DA58B5CA681664FAB24816C56F4108509" PreviousValue="false"/>
</file>

<file path=customXml/item2.xml><?xml version="1.0" encoding="utf-8"?>
<ct:contentTypeSchema xmlns:ct="http://schemas.microsoft.com/office/2006/metadata/contentType" xmlns:ma="http://schemas.microsoft.com/office/2006/metadata/properties/metaAttributes" ct:_="" ma:_="" ma:contentTypeName="Project Communications" ma:contentTypeID="0x0101008DA58B5CA681664FAB24816C56F410850900DB152401091AAC4ABF8B0977161DF5BF" ma:contentTypeVersion="24" ma:contentTypeDescription="Project Communications" ma:contentTypeScope="" ma:versionID="85d7b9af578355d12d2f9dd12c37659f">
  <xsd:schema xmlns:xsd="http://www.w3.org/2001/XMLSchema" xmlns:xs="http://www.w3.org/2001/XMLSchema" xmlns:p="http://schemas.microsoft.com/office/2006/metadata/properties" xmlns:ns2="8d7096d6-fc66-4344-9e3f-2445529a09f6" xmlns:ns3="692b1d3d-0f4c-48ce-837c-97bc48865b33" xmlns:ns4="854bdaf2-bd23-4f9a-b8cb-7de5fd396210" targetNamespace="http://schemas.microsoft.com/office/2006/metadata/properties" ma:root="true" ma:fieldsID="b6e20d2528ccfac417ba92acdccee9e4" ns2:_="" ns3:_="" ns4:_="">
    <xsd:import namespace="8d7096d6-fc66-4344-9e3f-2445529a09f6"/>
    <xsd:import namespace="692b1d3d-0f4c-48ce-837c-97bc48865b33"/>
    <xsd:import namespace="854bdaf2-bd23-4f9a-b8cb-7de5fd396210"/>
    <xsd:element name="properties">
      <xsd:complexType>
        <xsd:sequence>
          <xsd:element name="documentManagement">
            <xsd:complexType>
              <xsd:all>
                <xsd:element ref="ns2:hbf0c10381aa4bd59932b5b7da857fed" minOccurs="0"/>
                <xsd:element ref="ns2:TaxCatchAll" minOccurs="0"/>
                <xsd:element ref="ns2:TaxCatchAllLabel" minOccurs="0"/>
                <xsd:element ref="ns3:MediaServiceMetadata" minOccurs="0"/>
                <xsd:element ref="ns3:MediaServiceFastMetadata" minOccurs="0"/>
                <xsd:element ref="ns3:MediaServiceAutoTags" minOccurs="0"/>
                <xsd:element ref="ns3:MediaServiceOCR" minOccurs="0"/>
                <xsd:element ref="ns3:MediaServiceDateTaken" minOccurs="0"/>
                <xsd:element ref="ns3:MediaServiceLocation" minOccurs="0"/>
                <xsd:element ref="ns3:MediaServiceEventHashCode" minOccurs="0"/>
                <xsd:element ref="ns3:MediaServiceGenerationTime" minOccurs="0"/>
                <xsd:element ref="ns3:MediaServiceAutoKeyPoints" minOccurs="0"/>
                <xsd:element ref="ns3:MediaServiceKeyPoints" minOccurs="0"/>
                <xsd:element ref="ns3:MediaLengthInSeconds" minOccurs="0"/>
                <xsd:element ref="ns3:lcf76f155ced4ddcb4097134ff3c332f" minOccurs="0"/>
                <xsd:element ref="ns4:SharedWithUsers" minOccurs="0"/>
                <xsd:element ref="ns4: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d7096d6-fc66-4344-9e3f-2445529a09f6" elementFormDefault="qualified">
    <xsd:import namespace="http://schemas.microsoft.com/office/2006/documentManagement/types"/>
    <xsd:import namespace="http://schemas.microsoft.com/office/infopath/2007/PartnerControls"/>
    <xsd:element name="hbf0c10381aa4bd59932b5b7da857fed" ma:index="2" nillable="true" ma:taxonomy="true" ma:internalName="hbf0c10381aa4bd59932b5b7da857fed" ma:taxonomyFieldName="Project_x0020_Document_x0020_Type" ma:displayName="Project Document Type" ma:readOnly="false" ma:default="" ma:fieldId="{1bf0c103-81aa-4bd5-9932-b5b7da857fed}" ma:sspId="822e118f-d533-465d-b5ca-7beed2256e09" ma:termSetId="d8a5acf7-091c-4877-b363-b3708ae07044" ma:anchorId="00000000-0000-0000-0000-000000000000" ma:open="false" ma:isKeyword="false">
      <xsd:complexType>
        <xsd:sequence>
          <xsd:element ref="pc:Terms" minOccurs="0" maxOccurs="1"/>
        </xsd:sequence>
      </xsd:complexType>
    </xsd:element>
    <xsd:element name="TaxCatchAll" ma:index="3" nillable="true" ma:displayName="Taxonomy Catch All Column" ma:description="" ma:hidden="true" ma:list="{55cf9c8a-78a3-4561-85a9-0a0514ac3c6b}" ma:internalName="TaxCatchAll" ma:showField="CatchAllData" ma:web="854bdaf2-bd23-4f9a-b8cb-7de5fd396210">
      <xsd:complexType>
        <xsd:complexContent>
          <xsd:extension base="dms:MultiChoiceLookup">
            <xsd:sequence>
              <xsd:element name="Value" type="dms:Lookup" maxOccurs="unbounded" minOccurs="0" nillable="true"/>
            </xsd:sequence>
          </xsd:extension>
        </xsd:complexContent>
      </xsd:complexType>
    </xsd:element>
    <xsd:element name="TaxCatchAllLabel" ma:index="4" nillable="true" ma:displayName="Taxonomy Catch All Column1" ma:description="" ma:hidden="true" ma:list="{55cf9c8a-78a3-4561-85a9-0a0514ac3c6b}" ma:internalName="TaxCatchAllLabel" ma:readOnly="true" ma:showField="CatchAllDataLabel" ma:web="854bdaf2-bd23-4f9a-b8cb-7de5fd396210">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692b1d3d-0f4c-48ce-837c-97bc48865b33" elementFormDefault="qualified">
    <xsd:import namespace="http://schemas.microsoft.com/office/2006/documentManagement/types"/>
    <xsd:import namespace="http://schemas.microsoft.com/office/infopath/2007/PartnerControls"/>
    <xsd:element name="MediaServiceMetadata" ma:index="12" nillable="true" ma:displayName="MediaServiceMetadata" ma:hidden="true" ma:internalName="MediaServiceMetadata" ma:readOnly="true">
      <xsd:simpleType>
        <xsd:restriction base="dms:Note"/>
      </xsd:simpleType>
    </xsd:element>
    <xsd:element name="MediaServiceFastMetadata" ma:index="13" nillable="true" ma:displayName="MediaServiceFastMetadata" ma:hidden="true" ma:internalName="MediaServiceFastMetadata" ma:readOnly="true">
      <xsd:simpleType>
        <xsd:restriction base="dms:Note"/>
      </xsd:simpleType>
    </xsd:element>
    <xsd:element name="MediaServiceAutoTags" ma:index="14" nillable="true" ma:displayName="MediaServiceAutoTags" ma:internalName="MediaServiceAutoTags"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MediaServiceLocation" ma:internalName="MediaServiceLocation"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AutoKeyPoints" ma:index="20" nillable="true" ma:displayName="MediaServiceAutoKeyPoints" ma:hidden="true" ma:internalName="MediaServiceAutoKeyPoints" ma:readOnly="true">
      <xsd:simpleType>
        <xsd:restriction base="dms:Note"/>
      </xsd:simpleType>
    </xsd:element>
    <xsd:element name="MediaServiceKeyPoints" ma:index="21" nillable="true" ma:displayName="KeyPoints" ma:internalName="MediaServiceKeyPoints" ma:readOnly="true">
      <xsd:simpleType>
        <xsd:restriction base="dms:Note">
          <xsd:maxLength value="255"/>
        </xsd:restriction>
      </xsd:simpleType>
    </xsd:element>
    <xsd:element name="MediaLengthInSeconds" ma:index="22" nillable="true" ma:displayName="Length (seconds)" ma:internalName="MediaLengthInSeconds" ma:readOnly="true">
      <xsd:simpleType>
        <xsd:restriction base="dms:Unknown"/>
      </xsd:simpleType>
    </xsd:element>
    <xsd:element name="lcf76f155ced4ddcb4097134ff3c332f" ma:index="24" nillable="true" ma:taxonomy="true" ma:internalName="lcf76f155ced4ddcb4097134ff3c332f" ma:taxonomyFieldName="MediaServiceImageTags" ma:displayName="Image Tags" ma:readOnly="false" ma:fieldId="{5cf76f15-5ced-4ddc-b409-7134ff3c332f}" ma:taxonomyMulti="true" ma:sspId="822e118f-d533-465d-b5ca-7beed2256e09"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854bdaf2-bd23-4f9a-b8cb-7de5fd396210" elementFormDefault="qualified">
    <xsd:import namespace="http://schemas.microsoft.com/office/2006/documentManagement/types"/>
    <xsd:import namespace="http://schemas.microsoft.com/office/infopath/2007/PartnerControls"/>
    <xsd:element name="SharedWithUsers" ma:index="2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6"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8"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hbf0c10381aa4bd59932b5b7da857fed xmlns="8d7096d6-fc66-4344-9e3f-2445529a09f6">
      <Terms xmlns="http://schemas.microsoft.com/office/infopath/2007/PartnerControls"/>
    </hbf0c10381aa4bd59932b5b7da857fed>
    <TaxCatchAll xmlns="8d7096d6-fc66-4344-9e3f-2445529a09f6" xsi:nil="true"/>
    <lcf76f155ced4ddcb4097134ff3c332f xmlns="692b1d3d-0f4c-48ce-837c-97bc48865b33">
      <Terms xmlns="http://schemas.microsoft.com/office/infopath/2007/PartnerControls"/>
    </lcf76f155ced4ddcb4097134ff3c332f>
  </documentManagement>
</p:propertie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F0C8B8A-2127-4EB2-8822-F0F792E9F83C}">
  <ds:schemaRefs>
    <ds:schemaRef ds:uri="Microsoft.SharePoint.Taxonomy.ContentTypeSync"/>
  </ds:schemaRefs>
</ds:datastoreItem>
</file>

<file path=customXml/itemProps2.xml><?xml version="1.0" encoding="utf-8"?>
<ds:datastoreItem xmlns:ds="http://schemas.openxmlformats.org/officeDocument/2006/customXml" ds:itemID="{E91D04BA-8A8B-45ED-8F39-720D3929665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d7096d6-fc66-4344-9e3f-2445529a09f6"/>
    <ds:schemaRef ds:uri="692b1d3d-0f4c-48ce-837c-97bc48865b33"/>
    <ds:schemaRef ds:uri="854bdaf2-bd23-4f9a-b8cb-7de5fd39621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9B0C662-DF10-4FC8-8E43-E78B2B00E5D9}">
  <ds:schemaRefs>
    <ds:schemaRef ds:uri="http://purl.org/dc/terms/"/>
    <ds:schemaRef ds:uri="http://schemas.microsoft.com/office/2006/metadata/properties"/>
    <ds:schemaRef ds:uri="8d7096d6-fc66-4344-9e3f-2445529a09f6"/>
    <ds:schemaRef ds:uri="http://purl.org/dc/dcmitype/"/>
    <ds:schemaRef ds:uri="http://schemas.openxmlformats.org/package/2006/metadata/core-properties"/>
    <ds:schemaRef ds:uri="http://www.w3.org/XML/1998/namespace"/>
    <ds:schemaRef ds:uri="http://purl.org/dc/elements/1.1/"/>
    <ds:schemaRef ds:uri="http://schemas.microsoft.com/office/2006/documentManagement/types"/>
    <ds:schemaRef ds:uri="http://schemas.microsoft.com/office/infopath/2007/PartnerControls"/>
    <ds:schemaRef ds:uri="854bdaf2-bd23-4f9a-b8cb-7de5fd396210"/>
    <ds:schemaRef ds:uri="692b1d3d-0f4c-48ce-837c-97bc48865b33"/>
  </ds:schemaRefs>
</ds:datastoreItem>
</file>

<file path=customXml/itemProps4.xml><?xml version="1.0" encoding="utf-8"?>
<ds:datastoreItem xmlns:ds="http://schemas.openxmlformats.org/officeDocument/2006/customXml" ds:itemID="{CDD78640-CA65-475F-978D-4B91125CD0C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PPT_Template_Standard-USAID-PEPFAR-PMI-3-27-19-newlogo</Template>
  <TotalTime>2488</TotalTime>
  <Words>1583</Words>
  <Application>Microsoft Office PowerPoint</Application>
  <PresentationFormat>On-screen Show (4:3)</PresentationFormat>
  <Paragraphs>148</Paragraphs>
  <Slides>14</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Calibri</vt:lpstr>
      <vt:lpstr>Courier New</vt:lpstr>
      <vt:lpstr>Gill Sans MT</vt:lpstr>
      <vt:lpstr>GHSC-PSM-Standard</vt:lpstr>
      <vt:lpstr>Rwanda Digital Health and Traceability Implementation</vt:lpstr>
      <vt:lpstr>Family Planning in Rwanda</vt:lpstr>
      <vt:lpstr>Rwanda Value Chain</vt:lpstr>
      <vt:lpstr>Rwanda Digital Health</vt:lpstr>
      <vt:lpstr>Rwanda’s MIS Landscape</vt:lpstr>
      <vt:lpstr>Journey To Today </vt:lpstr>
      <vt:lpstr>Rwanda Product Verification Architecture</vt:lpstr>
      <vt:lpstr>GFPVAN</vt:lpstr>
      <vt:lpstr>Achievements</vt:lpstr>
      <vt:lpstr>Con’t</vt:lpstr>
      <vt:lpstr>Architecture Proposed for Traceability</vt:lpstr>
      <vt:lpstr>Digital Supply Chain Ecosystem Architecture</vt:lpstr>
      <vt:lpstr>Summary</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Rogers Kigenza</dc:creator>
  <cp:lastModifiedBy>Charlotte Stein</cp:lastModifiedBy>
  <cp:revision>13</cp:revision>
  <dcterms:created xsi:type="dcterms:W3CDTF">2022-09-26T07:33:50Z</dcterms:created>
  <dcterms:modified xsi:type="dcterms:W3CDTF">2022-11-07T20:04:13Z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52907D51-3E90-49F3-85BF-0F6CF084245A</vt:lpwstr>
  </property>
  <property fmtid="{D5CDD505-2E9C-101B-9397-08002B2CF9AE}" pid="3" name="ArticulatePath">
    <vt:lpwstr>https://d.docs.live.net/061abe629642de51/FreelanceWork-4-11-18/Chemonics/2018/Templates/Templates/GHSC-PSM-Standard</vt:lpwstr>
  </property>
  <property fmtid="{D5CDD505-2E9C-101B-9397-08002B2CF9AE}" pid="4" name="ContentTypeId">
    <vt:lpwstr>0x0101008DA58B5CA681664FAB24816C56F410850900DB152401091AAC4ABF8B0977161DF5BF</vt:lpwstr>
  </property>
  <property fmtid="{D5CDD505-2E9C-101B-9397-08002B2CF9AE}" pid="5" name="Project Document Type">
    <vt:lpwstr/>
  </property>
  <property fmtid="{D5CDD505-2E9C-101B-9397-08002B2CF9AE}" pid="6" name="MediaServiceImageTags">
    <vt:lpwstr/>
  </property>
</Properties>
</file>