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4" r:id="rId4"/>
  </p:sldMasterIdLst>
  <p:notesMasterIdLst>
    <p:notesMasterId r:id="rId15"/>
  </p:notesMasterIdLst>
  <p:handoutMasterIdLst>
    <p:handoutMasterId r:id="rId16"/>
  </p:handoutMasterIdLst>
  <p:sldIdLst>
    <p:sldId id="5415" r:id="rId5"/>
    <p:sldId id="5398" r:id="rId6"/>
    <p:sldId id="5389" r:id="rId7"/>
    <p:sldId id="5420" r:id="rId8"/>
    <p:sldId id="5458" r:id="rId9"/>
    <p:sldId id="5449" r:id="rId10"/>
    <p:sldId id="5456" r:id="rId11"/>
    <p:sldId id="269" r:id="rId12"/>
    <p:sldId id="5457" r:id="rId13"/>
    <p:sldId id="5443" r:id="rId14"/>
  </p:sldIdLst>
  <p:sldSz cx="12192000" cy="6858000"/>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64" userDrawn="1">
          <p15:clr>
            <a:srgbClr val="A4A3A4"/>
          </p15:clr>
        </p15:guide>
        <p15:guide id="3" orient="horz" pos="3936" userDrawn="1">
          <p15:clr>
            <a:srgbClr val="A4A3A4"/>
          </p15:clr>
        </p15:guide>
        <p15:guide id="4" pos="7392" userDrawn="1">
          <p15:clr>
            <a:srgbClr val="A4A3A4"/>
          </p15:clr>
        </p15:guide>
        <p15:guide id="5" orient="horz" pos="768" userDrawn="1">
          <p15:clr>
            <a:srgbClr val="A4A3A4"/>
          </p15:clr>
        </p15:guide>
        <p15:guide id="6" orient="horz" pos="2232" userDrawn="1">
          <p15:clr>
            <a:srgbClr val="A4A3A4"/>
          </p15:clr>
        </p15:guide>
        <p15:guide id="7" orient="horz" pos="3360" userDrawn="1">
          <p15:clr>
            <a:srgbClr val="A4A3A4"/>
          </p15:clr>
        </p15:guide>
        <p15:guide id="8" pos="60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21714A-7F56-8AA0-5A2A-4E190C5717C7}" name="Harrison, Denise (GH/PRH/CSL:PHI)" initials="HD(" userId="S::deharrison@usaid.gov::849f076d-bda0-4b35-9842-a1345e21a365" providerId="AD"/>
  <p188:author id="{9C71694E-CC88-8F78-FF8F-FF8AE66CD430}" name="Stephens, Peter" initials="SP" userId="S::pstephens@uk.imshealth.com::7e9667f4-ac25-4800-adc2-281192b9dfdc" providerId="AD"/>
  <p188:author id="{45A06C9D-8F3F-1ACC-1608-301B286EE24A}" name="Emily Day" initials="ED" userId="S::eday@chemonics.com::317c0bba-18f7-4e3d-a2c0-bf134d048eb6" providerId="AD"/>
  <p188:author id="{5025B8BA-4BB9-C49A-60E6-D1496CB1051A}" name="Morgan Simon" initials="MS" userId="S::msimon@ghsc-psm.org::081802b1-701a-4c86-8255-5b4a7c5023a4" providerId="AD"/>
  <p188:author id="{095E5BBD-6B87-8A6A-4742-5151BEE3027F}" name="Charlotte Stein" initials="CS" userId="S::CStein@ghsc-psm.org::49268c08-b090-41d3-a69e-3f5e8949a9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FF9900"/>
    <a:srgbClr val="EEC4D0"/>
    <a:srgbClr val="FF99FF"/>
    <a:srgbClr val="BA0C2F"/>
    <a:srgbClr val="FFFFFF"/>
    <a:srgbClr val="7030A0"/>
    <a:srgbClr val="007AA8"/>
    <a:srgbClr val="7676FF"/>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3593" autoAdjust="0"/>
  </p:normalViewPr>
  <p:slideViewPr>
    <p:cSldViewPr snapToGrid="0">
      <p:cViewPr varScale="1">
        <p:scale>
          <a:sx n="106" d="100"/>
          <a:sy n="106" d="100"/>
        </p:scale>
        <p:origin x="750" y="114"/>
      </p:cViewPr>
      <p:guideLst>
        <p:guide pos="264"/>
        <p:guide orient="horz" pos="3936"/>
        <p:guide pos="7392"/>
        <p:guide orient="horz" pos="768"/>
        <p:guide orient="horz" pos="2232"/>
        <p:guide orient="horz" pos="3360"/>
        <p:guide pos="6096"/>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1728"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Day" userId="317c0bba-18f7-4e3d-a2c0-bf134d048eb6" providerId="ADAL" clId="{9D7C9123-D36E-4BBE-9437-C8570F829FF5}"/>
    <pc:docChg chg="modSld">
      <pc:chgData name="Emily Day" userId="317c0bba-18f7-4e3d-a2c0-bf134d048eb6" providerId="ADAL" clId="{9D7C9123-D36E-4BBE-9437-C8570F829FF5}" dt="2022-11-07T14:55:44.646" v="10" actId="20577"/>
      <pc:docMkLst>
        <pc:docMk/>
      </pc:docMkLst>
      <pc:sldChg chg="modSp mod">
        <pc:chgData name="Emily Day" userId="317c0bba-18f7-4e3d-a2c0-bf134d048eb6" providerId="ADAL" clId="{9D7C9123-D36E-4BBE-9437-C8570F829FF5}" dt="2022-11-07T14:55:44.646" v="10" actId="20577"/>
        <pc:sldMkLst>
          <pc:docMk/>
          <pc:sldMk cId="3808372677" sldId="5443"/>
        </pc:sldMkLst>
        <pc:spChg chg="mod">
          <ac:chgData name="Emily Day" userId="317c0bba-18f7-4e3d-a2c0-bf134d048eb6" providerId="ADAL" clId="{9D7C9123-D36E-4BBE-9437-C8570F829FF5}" dt="2022-11-07T14:55:44.646" v="10" actId="20577"/>
          <ac:spMkLst>
            <pc:docMk/>
            <pc:sldMk cId="3808372677" sldId="5443"/>
            <ac:spMk id="5" creationId="{A23EAD97-66C2-4166-82F8-42D48E6C104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787-4F49-82D5-5D0AED6C9EB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787-4F49-82D5-5D0AED6C9EB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787-4F49-82D5-5D0AED6C9EB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D787-4F49-82D5-5D0AED6C9EB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787-4F49-82D5-5D0AED6C9EBF}"/>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D787-4F49-82D5-5D0AED6C9EBF}"/>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D787-4F49-82D5-5D0AED6C9EBF}"/>
              </c:ext>
            </c:extLst>
          </c:dPt>
          <c:dLbls>
            <c:dLbl>
              <c:idx val="0"/>
              <c:layout>
                <c:manualLayout>
                  <c:x val="6.0091172813924502E-2"/>
                  <c:y val="2.228353327101965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87-4F49-82D5-5D0AED6C9EBF}"/>
                </c:ext>
              </c:extLst>
            </c:dLbl>
            <c:dLbl>
              <c:idx val="1"/>
              <c:layout>
                <c:manualLayout>
                  <c:x val="8.2884376295068382E-3"/>
                  <c:y val="-1.591680947929980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87-4F49-82D5-5D0AED6C9EBF}"/>
                </c:ext>
              </c:extLst>
            </c:dLbl>
            <c:dLbl>
              <c:idx val="2"/>
              <c:layout>
                <c:manualLayout>
                  <c:x val="2.0721094073767019E-2"/>
                  <c:y val="-3.1833618958600667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87-4F49-82D5-5D0AED6C9EBF}"/>
                </c:ext>
              </c:extLst>
            </c:dLbl>
            <c:dLbl>
              <c:idx val="3"/>
              <c:layout>
                <c:manualLayout>
                  <c:x val="-2.0721094073767134E-2"/>
                  <c:y val="2.228353327101953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33660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87-4F49-82D5-5D0AED6C9EBF}"/>
                </c:ext>
              </c:extLst>
            </c:dLbl>
            <c:dLbl>
              <c:idx val="4"/>
              <c:layout>
                <c:manualLayout>
                  <c:x val="-1.2432656444260257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87-4F49-82D5-5D0AED6C9EBF}"/>
                </c:ext>
              </c:extLst>
            </c:dLbl>
            <c:dLbl>
              <c:idx val="5"/>
              <c:layout>
                <c:manualLayout>
                  <c:x val="-2.2793203481143803E-2"/>
                  <c:y val="3.501698085445945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787-4F49-82D5-5D0AED6C9EBF}"/>
                </c:ext>
              </c:extLst>
            </c:dLbl>
            <c:dLbl>
              <c:idx val="6"/>
              <c:layout>
                <c:manualLayout>
                  <c:x val="-5.180273518441781E-2"/>
                  <c:y val="-6.3667237917199001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87-4F49-82D5-5D0AED6C9EBF}"/>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Depreciation</c:v>
                </c:pt>
                <c:pt idx="1">
                  <c:v>Finance</c:v>
                </c:pt>
                <c:pt idx="2">
                  <c:v>Salaries</c:v>
                </c:pt>
                <c:pt idx="3">
                  <c:v>API</c:v>
                </c:pt>
                <c:pt idx="4">
                  <c:v>Packaging</c:v>
                </c:pt>
                <c:pt idx="5">
                  <c:v>Marketing &amp; distribution</c:v>
                </c:pt>
                <c:pt idx="6">
                  <c:v>Other</c:v>
                </c:pt>
              </c:strCache>
            </c:strRef>
          </c:cat>
          <c:val>
            <c:numRef>
              <c:f>Sheet1!$B$2:$B$8</c:f>
              <c:numCache>
                <c:formatCode>0%</c:formatCode>
                <c:ptCount val="7"/>
                <c:pt idx="0">
                  <c:v>6.5924422030160676E-2</c:v>
                </c:pt>
                <c:pt idx="1">
                  <c:v>0.34693509937729006</c:v>
                </c:pt>
                <c:pt idx="2">
                  <c:v>5.1076422504433755E-2</c:v>
                </c:pt>
                <c:pt idx="3">
                  <c:v>0.22277999676729743</c:v>
                </c:pt>
                <c:pt idx="4">
                  <c:v>6.3848977189006839E-2</c:v>
                </c:pt>
                <c:pt idx="5">
                  <c:v>0.2317979506975178</c:v>
                </c:pt>
                <c:pt idx="6">
                  <c:v>1.7637131434293487E-2</c:v>
                </c:pt>
              </c:numCache>
            </c:numRef>
          </c:val>
          <c:extLst>
            <c:ext xmlns:c16="http://schemas.microsoft.com/office/drawing/2014/chart" uri="{C3380CC4-5D6E-409C-BE32-E72D297353CC}">
              <c16:uniqueId val="{00000000-D787-4F49-82D5-5D0AED6C9EBF}"/>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3045" y="274837"/>
            <a:ext cx="3758184" cy="458788"/>
          </a:xfrm>
          <a:prstGeom prst="rect">
            <a:avLst/>
          </a:prstGeom>
        </p:spPr>
        <p:txBody>
          <a:bodyPr vert="horz" lIns="91440" tIns="45720" rIns="91440" bIns="45720" rtlCol="0"/>
          <a:lstStyle>
            <a:lvl1pPr algn="l">
              <a:defRPr sz="1200"/>
            </a:lvl1pPr>
          </a:lstStyle>
          <a:p>
            <a:endParaRPr lang="en-US" dirty="0">
              <a:solidFill>
                <a:schemeClr val="tx2"/>
              </a:solidFill>
            </a:endParaRPr>
          </a:p>
        </p:txBody>
      </p:sp>
      <p:sp>
        <p:nvSpPr>
          <p:cNvPr id="3" name="Date Placeholder 2"/>
          <p:cNvSpPr>
            <a:spLocks noGrp="1"/>
          </p:cNvSpPr>
          <p:nvPr>
            <p:ph type="dt" sz="quarter" idx="1"/>
          </p:nvPr>
        </p:nvSpPr>
        <p:spPr>
          <a:xfrm>
            <a:off x="483045" y="805862"/>
            <a:ext cx="3758184" cy="246888"/>
          </a:xfrm>
          <a:prstGeom prst="rect">
            <a:avLst/>
          </a:prstGeom>
        </p:spPr>
        <p:txBody>
          <a:bodyPr vert="horz" lIns="91440" tIns="45720" rIns="91440" bIns="45720" rtlCol="0"/>
          <a:lstStyle>
            <a:lvl1pPr algn="r">
              <a:defRPr sz="1200"/>
            </a:lvl1pPr>
          </a:lstStyle>
          <a:p>
            <a:pPr algn="l"/>
            <a:fld id="{E7A8D578-5E90-413C-9512-130603CF2639}" type="datetimeFigureOut">
              <a:rPr lang="en-US" sz="1000" smtClean="0">
                <a:solidFill>
                  <a:schemeClr val="tx2"/>
                </a:solidFill>
              </a:rPr>
              <a:pPr algn="l"/>
              <a:t>11/7/2022</a:t>
            </a:fld>
            <a:endParaRPr lang="en-US" sz="1000" dirty="0">
              <a:solidFill>
                <a:schemeClr val="tx2"/>
              </a:solidFill>
            </a:endParaRPr>
          </a:p>
        </p:txBody>
      </p:sp>
      <p:sp>
        <p:nvSpPr>
          <p:cNvPr id="4" name="Footer Placeholder 3"/>
          <p:cNvSpPr>
            <a:spLocks noGrp="1"/>
          </p:cNvSpPr>
          <p:nvPr>
            <p:ph type="ftr" sz="quarter" idx="2"/>
          </p:nvPr>
        </p:nvSpPr>
        <p:spPr>
          <a:xfrm>
            <a:off x="483045" y="8624522"/>
            <a:ext cx="2825496" cy="246888"/>
          </a:xfrm>
          <a:prstGeom prst="rect">
            <a:avLst/>
          </a:prstGeom>
        </p:spPr>
        <p:txBody>
          <a:bodyPr vert="horz" lIns="91440" tIns="45720" rIns="91440" bIns="45720" rtlCol="0" anchor="b"/>
          <a:lstStyle>
            <a:lvl1pPr algn="l">
              <a:defRPr sz="1200"/>
            </a:lvl1pPr>
          </a:lstStyle>
          <a:p>
            <a:endParaRPr lang="en-US" sz="1000" dirty="0">
              <a:solidFill>
                <a:schemeClr val="tx2"/>
              </a:solidFill>
            </a:endParaRPr>
          </a:p>
        </p:txBody>
      </p:sp>
      <p:sp>
        <p:nvSpPr>
          <p:cNvPr id="5" name="Slide Number Placeholder 4"/>
          <p:cNvSpPr>
            <a:spLocks noGrp="1"/>
          </p:cNvSpPr>
          <p:nvPr>
            <p:ph type="sldNum" sz="quarter" idx="3"/>
          </p:nvPr>
        </p:nvSpPr>
        <p:spPr>
          <a:xfrm>
            <a:off x="5174597" y="8624522"/>
            <a:ext cx="1193229" cy="246888"/>
          </a:xfrm>
          <a:prstGeom prst="rect">
            <a:avLst/>
          </a:prstGeom>
        </p:spPr>
        <p:txBody>
          <a:bodyPr vert="horz" lIns="91440" tIns="45720" rIns="91440" bIns="45720" rtlCol="0" anchor="b"/>
          <a:lstStyle>
            <a:lvl1pPr algn="r">
              <a:defRPr sz="1200"/>
            </a:lvl1pPr>
          </a:lstStyle>
          <a:p>
            <a:fld id="{6D32B792-199B-4EBF-B605-6F6C876EB442}" type="slidenum">
              <a:rPr lang="en-US" sz="1000" smtClean="0">
                <a:solidFill>
                  <a:schemeClr val="tx2"/>
                </a:solidFill>
              </a:rPr>
              <a:t>‹#›</a:t>
            </a:fld>
            <a:endParaRPr lang="en-US" sz="1000" dirty="0">
              <a:solidFill>
                <a:schemeClr val="tx2"/>
              </a:solidFill>
            </a:endParaRPr>
          </a:p>
        </p:txBody>
      </p:sp>
      <p:grpSp>
        <p:nvGrpSpPr>
          <p:cNvPr id="6" name="Group 5"/>
          <p:cNvGrpSpPr>
            <a:grpSpLocks noChangeAspect="1"/>
          </p:cNvGrpSpPr>
          <p:nvPr/>
        </p:nvGrpSpPr>
        <p:grpSpPr>
          <a:xfrm>
            <a:off x="4689262" y="369481"/>
            <a:ext cx="1692150" cy="365760"/>
            <a:chOff x="-2078038" y="1989138"/>
            <a:chExt cx="13308014" cy="2876550"/>
          </a:xfrm>
        </p:grpSpPr>
        <p:sp>
          <p:nvSpPr>
            <p:cNvPr id="7" name="Freeform 5"/>
            <p:cNvSpPr>
              <a:spLocks noEditPoints="1"/>
            </p:cNvSpPr>
            <p:nvPr userDrawn="1"/>
          </p:nvSpPr>
          <p:spPr bwMode="auto">
            <a:xfrm>
              <a:off x="1397000" y="2730501"/>
              <a:ext cx="9364663" cy="1457325"/>
            </a:xfrm>
            <a:custGeom>
              <a:avLst/>
              <a:gdLst>
                <a:gd name="T0" fmla="*/ 128 w 2495"/>
                <a:gd name="T1" fmla="*/ 371 h 387"/>
                <a:gd name="T2" fmla="*/ 36 w 2495"/>
                <a:gd name="T3" fmla="*/ 36 h 387"/>
                <a:gd name="T4" fmla="*/ 257 w 2495"/>
                <a:gd name="T5" fmla="*/ 185 h 387"/>
                <a:gd name="T6" fmla="*/ 246 w 2495"/>
                <a:gd name="T7" fmla="*/ 387 h 387"/>
                <a:gd name="T8" fmla="*/ 43 w 2495"/>
                <a:gd name="T9" fmla="*/ 185 h 387"/>
                <a:gd name="T10" fmla="*/ 175 w 2495"/>
                <a:gd name="T11" fmla="*/ 316 h 387"/>
                <a:gd name="T12" fmla="*/ 200 w 2495"/>
                <a:gd name="T13" fmla="*/ 288 h 387"/>
                <a:gd name="T14" fmla="*/ 128 w 2495"/>
                <a:gd name="T15" fmla="*/ 39 h 387"/>
                <a:gd name="T16" fmla="*/ 307 w 2495"/>
                <a:gd name="T17" fmla="*/ 275 h 387"/>
                <a:gd name="T18" fmla="*/ 349 w 2495"/>
                <a:gd name="T19" fmla="*/ 270 h 387"/>
                <a:gd name="T20" fmla="*/ 467 w 2495"/>
                <a:gd name="T21" fmla="*/ 114 h 387"/>
                <a:gd name="T22" fmla="*/ 467 w 2495"/>
                <a:gd name="T23" fmla="*/ 368 h 387"/>
                <a:gd name="T24" fmla="*/ 610 w 2495"/>
                <a:gd name="T25" fmla="*/ 368 h 387"/>
                <a:gd name="T26" fmla="*/ 569 w 2495"/>
                <a:gd name="T27" fmla="*/ 114 h 387"/>
                <a:gd name="T28" fmla="*/ 610 w 2495"/>
                <a:gd name="T29" fmla="*/ 368 h 387"/>
                <a:gd name="T30" fmla="*/ 567 w 2495"/>
                <a:gd name="T31" fmla="*/ 2 h 387"/>
                <a:gd name="T32" fmla="*/ 872 w 2495"/>
                <a:gd name="T33" fmla="*/ 368 h 387"/>
                <a:gd name="T34" fmla="*/ 772 w 2495"/>
                <a:gd name="T35" fmla="*/ 148 h 387"/>
                <a:gd name="T36" fmla="*/ 671 w 2495"/>
                <a:gd name="T37" fmla="*/ 368 h 387"/>
                <a:gd name="T38" fmla="*/ 712 w 2495"/>
                <a:gd name="T39" fmla="*/ 137 h 387"/>
                <a:gd name="T40" fmla="*/ 872 w 2495"/>
                <a:gd name="T41" fmla="*/ 206 h 387"/>
                <a:gd name="T42" fmla="*/ 1072 w 2495"/>
                <a:gd name="T43" fmla="*/ 368 h 387"/>
                <a:gd name="T44" fmla="*/ 1114 w 2495"/>
                <a:gd name="T45" fmla="*/ 114 h 387"/>
                <a:gd name="T46" fmla="*/ 1117 w 2495"/>
                <a:gd name="T47" fmla="*/ 48 h 387"/>
                <a:gd name="T48" fmla="*/ 1117 w 2495"/>
                <a:gd name="T49" fmla="*/ 2 h 387"/>
                <a:gd name="T50" fmla="*/ 1279 w 2495"/>
                <a:gd name="T51" fmla="*/ 241 h 387"/>
                <a:gd name="T52" fmla="*/ 1489 w 2495"/>
                <a:gd name="T53" fmla="*/ 253 h 387"/>
                <a:gd name="T54" fmla="*/ 1455 w 2495"/>
                <a:gd name="T55" fmla="*/ 306 h 387"/>
                <a:gd name="T56" fmla="*/ 1484 w 2495"/>
                <a:gd name="T57" fmla="*/ 332 h 387"/>
                <a:gd name="T58" fmla="*/ 1448 w 2495"/>
                <a:gd name="T59" fmla="*/ 221 h 387"/>
                <a:gd name="T60" fmla="*/ 1328 w 2495"/>
                <a:gd name="T61" fmla="*/ 183 h 387"/>
                <a:gd name="T62" fmla="*/ 1513 w 2495"/>
                <a:gd name="T63" fmla="*/ 334 h 387"/>
                <a:gd name="T64" fmla="*/ 1541 w 2495"/>
                <a:gd name="T65" fmla="*/ 306 h 387"/>
                <a:gd name="T66" fmla="*/ 1641 w 2495"/>
                <a:gd name="T67" fmla="*/ 259 h 387"/>
                <a:gd name="T68" fmla="*/ 1617 w 2495"/>
                <a:gd name="T69" fmla="*/ 111 h 387"/>
                <a:gd name="T70" fmla="*/ 1683 w 2495"/>
                <a:gd name="T71" fmla="*/ 167 h 387"/>
                <a:gd name="T72" fmla="*/ 1564 w 2495"/>
                <a:gd name="T73" fmla="*/ 185 h 387"/>
                <a:gd name="T74" fmla="*/ 1720 w 2495"/>
                <a:gd name="T75" fmla="*/ 292 h 387"/>
                <a:gd name="T76" fmla="*/ 1768 w 2495"/>
                <a:gd name="T77" fmla="*/ 368 h 387"/>
                <a:gd name="T78" fmla="*/ 1812 w 2495"/>
                <a:gd name="T79" fmla="*/ 3 h 387"/>
                <a:gd name="T80" fmla="*/ 2199 w 2495"/>
                <a:gd name="T81" fmla="*/ 368 h 387"/>
                <a:gd name="T82" fmla="*/ 2061 w 2495"/>
                <a:gd name="T83" fmla="*/ 311 h 387"/>
                <a:gd name="T84" fmla="*/ 1929 w 2495"/>
                <a:gd name="T85" fmla="*/ 368 h 387"/>
                <a:gd name="T86" fmla="*/ 1928 w 2495"/>
                <a:gd name="T87" fmla="*/ 3 h 387"/>
                <a:gd name="T88" fmla="*/ 2156 w 2495"/>
                <a:gd name="T89" fmla="*/ 3 h 387"/>
                <a:gd name="T90" fmla="*/ 2368 w 2495"/>
                <a:gd name="T91" fmla="*/ 371 h 387"/>
                <a:gd name="T92" fmla="*/ 2271 w 2495"/>
                <a:gd name="T93" fmla="*/ 291 h 387"/>
                <a:gd name="T94" fmla="*/ 2452 w 2495"/>
                <a:gd name="T95" fmla="*/ 267 h 387"/>
                <a:gd name="T96" fmla="*/ 2347 w 2495"/>
                <a:gd name="T97" fmla="*/ 201 h 387"/>
                <a:gd name="T98" fmla="*/ 2369 w 2495"/>
                <a:gd name="T99" fmla="*/ 0 h 387"/>
                <a:gd name="T100" fmla="*/ 2452 w 2495"/>
                <a:gd name="T101" fmla="*/ 70 h 387"/>
                <a:gd name="T102" fmla="*/ 2294 w 2495"/>
                <a:gd name="T103" fmla="*/ 102 h 387"/>
                <a:gd name="T104" fmla="*/ 2397 w 2495"/>
                <a:gd name="T105" fmla="*/ 167 h 387"/>
                <a:gd name="T106" fmla="*/ 2368 w 2495"/>
                <a:gd name="T107" fmla="*/ 371 h 387"/>
                <a:gd name="T108" fmla="*/ 936 w 2495"/>
                <a:gd name="T109" fmla="*/ 298 h 387"/>
                <a:gd name="T110" fmla="*/ 905 w 2495"/>
                <a:gd name="T111" fmla="*/ 114 h 387"/>
                <a:gd name="T112" fmla="*/ 977 w 2495"/>
                <a:gd name="T113" fmla="*/ 37 h 387"/>
                <a:gd name="T114" fmla="*/ 1031 w 2495"/>
                <a:gd name="T115" fmla="*/ 147 h 387"/>
                <a:gd name="T116" fmla="*/ 1009 w 2495"/>
                <a:gd name="T117" fmla="*/ 331 h 387"/>
                <a:gd name="T118" fmla="*/ 1012 w 2495"/>
                <a:gd name="T119" fmla="*/ 368 h 387"/>
                <a:gd name="T120" fmla="*/ 1174 w 2495"/>
                <a:gd name="T121" fmla="*/ 299 h 387"/>
                <a:gd name="T122" fmla="*/ 1215 w 2495"/>
                <a:gd name="T123" fmla="*/ 297 h 387"/>
                <a:gd name="T124" fmla="*/ 1249 w 2495"/>
                <a:gd name="T125" fmla="*/ 33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5" h="387">
                  <a:moveTo>
                    <a:pt x="246" y="387"/>
                  </a:moveTo>
                  <a:cubicBezTo>
                    <a:pt x="205" y="347"/>
                    <a:pt x="205" y="347"/>
                    <a:pt x="205" y="347"/>
                  </a:cubicBezTo>
                  <a:cubicBezTo>
                    <a:pt x="185" y="363"/>
                    <a:pt x="158" y="371"/>
                    <a:pt x="128" y="371"/>
                  </a:cubicBezTo>
                  <a:cubicBezTo>
                    <a:pt x="92" y="371"/>
                    <a:pt x="60" y="358"/>
                    <a:pt x="36" y="335"/>
                  </a:cubicBezTo>
                  <a:cubicBezTo>
                    <a:pt x="1" y="299"/>
                    <a:pt x="0" y="265"/>
                    <a:pt x="0" y="185"/>
                  </a:cubicBezTo>
                  <a:cubicBezTo>
                    <a:pt x="0" y="105"/>
                    <a:pt x="1" y="71"/>
                    <a:pt x="36" y="36"/>
                  </a:cubicBezTo>
                  <a:cubicBezTo>
                    <a:pt x="60" y="12"/>
                    <a:pt x="92" y="0"/>
                    <a:pt x="128" y="0"/>
                  </a:cubicBezTo>
                  <a:cubicBezTo>
                    <a:pt x="165" y="0"/>
                    <a:pt x="196" y="12"/>
                    <a:pt x="220" y="36"/>
                  </a:cubicBezTo>
                  <a:cubicBezTo>
                    <a:pt x="254" y="70"/>
                    <a:pt x="257" y="100"/>
                    <a:pt x="257" y="185"/>
                  </a:cubicBezTo>
                  <a:cubicBezTo>
                    <a:pt x="257" y="254"/>
                    <a:pt x="256" y="289"/>
                    <a:pt x="233" y="320"/>
                  </a:cubicBezTo>
                  <a:cubicBezTo>
                    <a:pt x="272" y="360"/>
                    <a:pt x="272" y="360"/>
                    <a:pt x="272" y="360"/>
                  </a:cubicBezTo>
                  <a:lnTo>
                    <a:pt x="246" y="387"/>
                  </a:lnTo>
                  <a:close/>
                  <a:moveTo>
                    <a:pt x="128" y="39"/>
                  </a:moveTo>
                  <a:cubicBezTo>
                    <a:pt x="104" y="39"/>
                    <a:pt x="83" y="48"/>
                    <a:pt x="68" y="64"/>
                  </a:cubicBezTo>
                  <a:cubicBezTo>
                    <a:pt x="46" y="86"/>
                    <a:pt x="43" y="109"/>
                    <a:pt x="43" y="185"/>
                  </a:cubicBezTo>
                  <a:cubicBezTo>
                    <a:pt x="43" y="261"/>
                    <a:pt x="46" y="285"/>
                    <a:pt x="68" y="307"/>
                  </a:cubicBezTo>
                  <a:cubicBezTo>
                    <a:pt x="83" y="323"/>
                    <a:pt x="104" y="331"/>
                    <a:pt x="128" y="331"/>
                  </a:cubicBezTo>
                  <a:cubicBezTo>
                    <a:pt x="147" y="331"/>
                    <a:pt x="162" y="326"/>
                    <a:pt x="175" y="316"/>
                  </a:cubicBezTo>
                  <a:cubicBezTo>
                    <a:pt x="130" y="271"/>
                    <a:pt x="130" y="271"/>
                    <a:pt x="130" y="271"/>
                  </a:cubicBezTo>
                  <a:cubicBezTo>
                    <a:pt x="157" y="244"/>
                    <a:pt x="157" y="244"/>
                    <a:pt x="157" y="244"/>
                  </a:cubicBezTo>
                  <a:cubicBezTo>
                    <a:pt x="200" y="288"/>
                    <a:pt x="200" y="288"/>
                    <a:pt x="200" y="288"/>
                  </a:cubicBezTo>
                  <a:cubicBezTo>
                    <a:pt x="212" y="267"/>
                    <a:pt x="213" y="239"/>
                    <a:pt x="213" y="185"/>
                  </a:cubicBezTo>
                  <a:cubicBezTo>
                    <a:pt x="213" y="109"/>
                    <a:pt x="210" y="86"/>
                    <a:pt x="189" y="64"/>
                  </a:cubicBezTo>
                  <a:cubicBezTo>
                    <a:pt x="173" y="48"/>
                    <a:pt x="152" y="39"/>
                    <a:pt x="128" y="39"/>
                  </a:cubicBezTo>
                  <a:close/>
                  <a:moveTo>
                    <a:pt x="399" y="371"/>
                  </a:moveTo>
                  <a:cubicBezTo>
                    <a:pt x="372" y="371"/>
                    <a:pt x="349" y="363"/>
                    <a:pt x="333" y="347"/>
                  </a:cubicBezTo>
                  <a:cubicBezTo>
                    <a:pt x="316" y="330"/>
                    <a:pt x="307" y="306"/>
                    <a:pt x="307" y="275"/>
                  </a:cubicBezTo>
                  <a:cubicBezTo>
                    <a:pt x="307" y="114"/>
                    <a:pt x="307" y="114"/>
                    <a:pt x="307" y="114"/>
                  </a:cubicBezTo>
                  <a:cubicBezTo>
                    <a:pt x="349" y="114"/>
                    <a:pt x="349" y="114"/>
                    <a:pt x="349" y="114"/>
                  </a:cubicBezTo>
                  <a:cubicBezTo>
                    <a:pt x="349" y="270"/>
                    <a:pt x="349" y="270"/>
                    <a:pt x="349" y="270"/>
                  </a:cubicBezTo>
                  <a:cubicBezTo>
                    <a:pt x="349" y="311"/>
                    <a:pt x="369" y="333"/>
                    <a:pt x="407" y="333"/>
                  </a:cubicBezTo>
                  <a:cubicBezTo>
                    <a:pt x="445" y="333"/>
                    <a:pt x="467" y="310"/>
                    <a:pt x="467" y="270"/>
                  </a:cubicBezTo>
                  <a:cubicBezTo>
                    <a:pt x="467" y="114"/>
                    <a:pt x="467" y="114"/>
                    <a:pt x="467" y="114"/>
                  </a:cubicBezTo>
                  <a:cubicBezTo>
                    <a:pt x="508" y="114"/>
                    <a:pt x="508" y="114"/>
                    <a:pt x="508" y="114"/>
                  </a:cubicBezTo>
                  <a:cubicBezTo>
                    <a:pt x="508" y="368"/>
                    <a:pt x="508" y="368"/>
                    <a:pt x="508" y="368"/>
                  </a:cubicBezTo>
                  <a:cubicBezTo>
                    <a:pt x="467" y="368"/>
                    <a:pt x="467" y="368"/>
                    <a:pt x="467" y="368"/>
                  </a:cubicBezTo>
                  <a:cubicBezTo>
                    <a:pt x="467" y="344"/>
                    <a:pt x="467" y="344"/>
                    <a:pt x="467" y="344"/>
                  </a:cubicBezTo>
                  <a:cubicBezTo>
                    <a:pt x="449" y="361"/>
                    <a:pt x="426" y="371"/>
                    <a:pt x="399" y="371"/>
                  </a:cubicBezTo>
                  <a:close/>
                  <a:moveTo>
                    <a:pt x="610" y="368"/>
                  </a:moveTo>
                  <a:cubicBezTo>
                    <a:pt x="569" y="368"/>
                    <a:pt x="569" y="368"/>
                    <a:pt x="569" y="368"/>
                  </a:cubicBezTo>
                  <a:cubicBezTo>
                    <a:pt x="569" y="233"/>
                    <a:pt x="569" y="233"/>
                    <a:pt x="569" y="233"/>
                  </a:cubicBezTo>
                  <a:cubicBezTo>
                    <a:pt x="569" y="114"/>
                    <a:pt x="569" y="114"/>
                    <a:pt x="569" y="114"/>
                  </a:cubicBezTo>
                  <a:cubicBezTo>
                    <a:pt x="610" y="114"/>
                    <a:pt x="610" y="114"/>
                    <a:pt x="610" y="114"/>
                  </a:cubicBezTo>
                  <a:cubicBezTo>
                    <a:pt x="610" y="231"/>
                    <a:pt x="610" y="231"/>
                    <a:pt x="610" y="231"/>
                  </a:cubicBezTo>
                  <a:lnTo>
                    <a:pt x="610" y="368"/>
                  </a:lnTo>
                  <a:close/>
                  <a:moveTo>
                    <a:pt x="613" y="48"/>
                  </a:moveTo>
                  <a:cubicBezTo>
                    <a:pt x="567" y="48"/>
                    <a:pt x="567" y="48"/>
                    <a:pt x="567" y="48"/>
                  </a:cubicBezTo>
                  <a:cubicBezTo>
                    <a:pt x="567" y="2"/>
                    <a:pt x="567" y="2"/>
                    <a:pt x="567" y="2"/>
                  </a:cubicBezTo>
                  <a:cubicBezTo>
                    <a:pt x="613" y="2"/>
                    <a:pt x="613" y="2"/>
                    <a:pt x="613" y="2"/>
                  </a:cubicBezTo>
                  <a:lnTo>
                    <a:pt x="613" y="48"/>
                  </a:lnTo>
                  <a:close/>
                  <a:moveTo>
                    <a:pt x="872" y="368"/>
                  </a:moveTo>
                  <a:cubicBezTo>
                    <a:pt x="830" y="368"/>
                    <a:pt x="830" y="368"/>
                    <a:pt x="830" y="368"/>
                  </a:cubicBezTo>
                  <a:cubicBezTo>
                    <a:pt x="830" y="212"/>
                    <a:pt x="830" y="212"/>
                    <a:pt x="830" y="212"/>
                  </a:cubicBezTo>
                  <a:cubicBezTo>
                    <a:pt x="830" y="171"/>
                    <a:pt x="809" y="148"/>
                    <a:pt x="772" y="148"/>
                  </a:cubicBezTo>
                  <a:cubicBezTo>
                    <a:pt x="734" y="148"/>
                    <a:pt x="712" y="172"/>
                    <a:pt x="712" y="212"/>
                  </a:cubicBezTo>
                  <a:cubicBezTo>
                    <a:pt x="712" y="368"/>
                    <a:pt x="712" y="368"/>
                    <a:pt x="712" y="368"/>
                  </a:cubicBezTo>
                  <a:cubicBezTo>
                    <a:pt x="671" y="368"/>
                    <a:pt x="671" y="368"/>
                    <a:pt x="671" y="368"/>
                  </a:cubicBezTo>
                  <a:cubicBezTo>
                    <a:pt x="671" y="114"/>
                    <a:pt x="671" y="114"/>
                    <a:pt x="671" y="114"/>
                  </a:cubicBezTo>
                  <a:cubicBezTo>
                    <a:pt x="712" y="114"/>
                    <a:pt x="712" y="114"/>
                    <a:pt x="712" y="114"/>
                  </a:cubicBezTo>
                  <a:cubicBezTo>
                    <a:pt x="712" y="137"/>
                    <a:pt x="712" y="137"/>
                    <a:pt x="712" y="137"/>
                  </a:cubicBezTo>
                  <a:cubicBezTo>
                    <a:pt x="730" y="120"/>
                    <a:pt x="753" y="111"/>
                    <a:pt x="780" y="111"/>
                  </a:cubicBezTo>
                  <a:cubicBezTo>
                    <a:pt x="807" y="111"/>
                    <a:pt x="830" y="119"/>
                    <a:pt x="845" y="135"/>
                  </a:cubicBezTo>
                  <a:cubicBezTo>
                    <a:pt x="863" y="152"/>
                    <a:pt x="872" y="175"/>
                    <a:pt x="872" y="206"/>
                  </a:cubicBezTo>
                  <a:lnTo>
                    <a:pt x="872" y="368"/>
                  </a:lnTo>
                  <a:close/>
                  <a:moveTo>
                    <a:pt x="1114" y="368"/>
                  </a:moveTo>
                  <a:cubicBezTo>
                    <a:pt x="1072" y="368"/>
                    <a:pt x="1072" y="368"/>
                    <a:pt x="1072" y="368"/>
                  </a:cubicBezTo>
                  <a:cubicBezTo>
                    <a:pt x="1072" y="229"/>
                    <a:pt x="1072" y="229"/>
                    <a:pt x="1072" y="229"/>
                  </a:cubicBezTo>
                  <a:cubicBezTo>
                    <a:pt x="1072" y="114"/>
                    <a:pt x="1072" y="114"/>
                    <a:pt x="1072" y="114"/>
                  </a:cubicBezTo>
                  <a:cubicBezTo>
                    <a:pt x="1114" y="114"/>
                    <a:pt x="1114" y="114"/>
                    <a:pt x="1114" y="114"/>
                  </a:cubicBezTo>
                  <a:cubicBezTo>
                    <a:pt x="1114" y="229"/>
                    <a:pt x="1114" y="229"/>
                    <a:pt x="1114" y="229"/>
                  </a:cubicBezTo>
                  <a:lnTo>
                    <a:pt x="1114" y="368"/>
                  </a:lnTo>
                  <a:close/>
                  <a:moveTo>
                    <a:pt x="1117" y="48"/>
                  </a:moveTo>
                  <a:cubicBezTo>
                    <a:pt x="1070" y="48"/>
                    <a:pt x="1070" y="48"/>
                    <a:pt x="1070" y="48"/>
                  </a:cubicBezTo>
                  <a:cubicBezTo>
                    <a:pt x="1070" y="2"/>
                    <a:pt x="1070" y="2"/>
                    <a:pt x="1070" y="2"/>
                  </a:cubicBezTo>
                  <a:cubicBezTo>
                    <a:pt x="1117" y="2"/>
                    <a:pt x="1117" y="2"/>
                    <a:pt x="1117" y="2"/>
                  </a:cubicBezTo>
                  <a:lnTo>
                    <a:pt x="1117" y="48"/>
                  </a:lnTo>
                  <a:close/>
                  <a:moveTo>
                    <a:pt x="1391" y="371"/>
                  </a:moveTo>
                  <a:cubicBezTo>
                    <a:pt x="1319" y="371"/>
                    <a:pt x="1279" y="325"/>
                    <a:pt x="1279" y="241"/>
                  </a:cubicBezTo>
                  <a:cubicBezTo>
                    <a:pt x="1279" y="159"/>
                    <a:pt x="1318" y="111"/>
                    <a:pt x="1384" y="111"/>
                  </a:cubicBezTo>
                  <a:cubicBezTo>
                    <a:pt x="1450" y="111"/>
                    <a:pt x="1489" y="157"/>
                    <a:pt x="1489" y="234"/>
                  </a:cubicBezTo>
                  <a:cubicBezTo>
                    <a:pt x="1489" y="253"/>
                    <a:pt x="1489" y="253"/>
                    <a:pt x="1489" y="253"/>
                  </a:cubicBezTo>
                  <a:cubicBezTo>
                    <a:pt x="1321" y="253"/>
                    <a:pt x="1321" y="253"/>
                    <a:pt x="1321" y="253"/>
                  </a:cubicBezTo>
                  <a:cubicBezTo>
                    <a:pt x="1322" y="305"/>
                    <a:pt x="1347" y="334"/>
                    <a:pt x="1392" y="334"/>
                  </a:cubicBezTo>
                  <a:cubicBezTo>
                    <a:pt x="1418" y="334"/>
                    <a:pt x="1435" y="327"/>
                    <a:pt x="1455" y="306"/>
                  </a:cubicBezTo>
                  <a:cubicBezTo>
                    <a:pt x="1457" y="305"/>
                    <a:pt x="1457" y="305"/>
                    <a:pt x="1457" y="305"/>
                  </a:cubicBezTo>
                  <a:cubicBezTo>
                    <a:pt x="1485" y="330"/>
                    <a:pt x="1485" y="330"/>
                    <a:pt x="1485" y="330"/>
                  </a:cubicBezTo>
                  <a:cubicBezTo>
                    <a:pt x="1484" y="332"/>
                    <a:pt x="1484" y="332"/>
                    <a:pt x="1484" y="332"/>
                  </a:cubicBezTo>
                  <a:cubicBezTo>
                    <a:pt x="1459" y="356"/>
                    <a:pt x="1435" y="371"/>
                    <a:pt x="1391" y="371"/>
                  </a:cubicBezTo>
                  <a:close/>
                  <a:moveTo>
                    <a:pt x="1321" y="221"/>
                  </a:moveTo>
                  <a:cubicBezTo>
                    <a:pt x="1448" y="221"/>
                    <a:pt x="1448" y="221"/>
                    <a:pt x="1448" y="221"/>
                  </a:cubicBezTo>
                  <a:cubicBezTo>
                    <a:pt x="1446" y="203"/>
                    <a:pt x="1445" y="195"/>
                    <a:pt x="1440" y="183"/>
                  </a:cubicBezTo>
                  <a:cubicBezTo>
                    <a:pt x="1429" y="160"/>
                    <a:pt x="1409" y="147"/>
                    <a:pt x="1384" y="147"/>
                  </a:cubicBezTo>
                  <a:cubicBezTo>
                    <a:pt x="1359" y="147"/>
                    <a:pt x="1339" y="160"/>
                    <a:pt x="1328" y="183"/>
                  </a:cubicBezTo>
                  <a:cubicBezTo>
                    <a:pt x="1323" y="195"/>
                    <a:pt x="1322" y="203"/>
                    <a:pt x="1321" y="221"/>
                  </a:cubicBezTo>
                  <a:close/>
                  <a:moveTo>
                    <a:pt x="1617" y="371"/>
                  </a:moveTo>
                  <a:cubicBezTo>
                    <a:pt x="1571" y="371"/>
                    <a:pt x="1539" y="360"/>
                    <a:pt x="1513" y="334"/>
                  </a:cubicBezTo>
                  <a:cubicBezTo>
                    <a:pt x="1511" y="332"/>
                    <a:pt x="1511" y="332"/>
                    <a:pt x="1511" y="332"/>
                  </a:cubicBezTo>
                  <a:cubicBezTo>
                    <a:pt x="1539" y="304"/>
                    <a:pt x="1539" y="304"/>
                    <a:pt x="1539" y="304"/>
                  </a:cubicBezTo>
                  <a:cubicBezTo>
                    <a:pt x="1541" y="306"/>
                    <a:pt x="1541" y="306"/>
                    <a:pt x="1541" y="306"/>
                  </a:cubicBezTo>
                  <a:cubicBezTo>
                    <a:pt x="1558" y="325"/>
                    <a:pt x="1584" y="334"/>
                    <a:pt x="1616" y="334"/>
                  </a:cubicBezTo>
                  <a:cubicBezTo>
                    <a:pt x="1640" y="334"/>
                    <a:pt x="1680" y="329"/>
                    <a:pt x="1680" y="293"/>
                  </a:cubicBezTo>
                  <a:cubicBezTo>
                    <a:pt x="1680" y="272"/>
                    <a:pt x="1668" y="261"/>
                    <a:pt x="1641" y="259"/>
                  </a:cubicBezTo>
                  <a:cubicBezTo>
                    <a:pt x="1600" y="256"/>
                    <a:pt x="1600" y="256"/>
                    <a:pt x="1600" y="256"/>
                  </a:cubicBezTo>
                  <a:cubicBezTo>
                    <a:pt x="1549" y="251"/>
                    <a:pt x="1523" y="228"/>
                    <a:pt x="1523" y="186"/>
                  </a:cubicBezTo>
                  <a:cubicBezTo>
                    <a:pt x="1523" y="140"/>
                    <a:pt x="1560" y="111"/>
                    <a:pt x="1617" y="111"/>
                  </a:cubicBezTo>
                  <a:cubicBezTo>
                    <a:pt x="1655" y="111"/>
                    <a:pt x="1686" y="120"/>
                    <a:pt x="1708" y="138"/>
                  </a:cubicBezTo>
                  <a:cubicBezTo>
                    <a:pt x="1711" y="140"/>
                    <a:pt x="1711" y="140"/>
                    <a:pt x="1711" y="140"/>
                  </a:cubicBezTo>
                  <a:cubicBezTo>
                    <a:pt x="1683" y="167"/>
                    <a:pt x="1683" y="167"/>
                    <a:pt x="1683" y="167"/>
                  </a:cubicBezTo>
                  <a:cubicBezTo>
                    <a:pt x="1681" y="166"/>
                    <a:pt x="1681" y="166"/>
                    <a:pt x="1681" y="166"/>
                  </a:cubicBezTo>
                  <a:cubicBezTo>
                    <a:pt x="1665" y="153"/>
                    <a:pt x="1643" y="147"/>
                    <a:pt x="1617" y="147"/>
                  </a:cubicBezTo>
                  <a:cubicBezTo>
                    <a:pt x="1583" y="147"/>
                    <a:pt x="1564" y="160"/>
                    <a:pt x="1564" y="185"/>
                  </a:cubicBezTo>
                  <a:cubicBezTo>
                    <a:pt x="1564" y="206"/>
                    <a:pt x="1576" y="216"/>
                    <a:pt x="1606" y="219"/>
                  </a:cubicBezTo>
                  <a:cubicBezTo>
                    <a:pt x="1645" y="223"/>
                    <a:pt x="1645" y="223"/>
                    <a:pt x="1645" y="223"/>
                  </a:cubicBezTo>
                  <a:cubicBezTo>
                    <a:pt x="1677" y="226"/>
                    <a:pt x="1720" y="236"/>
                    <a:pt x="1720" y="292"/>
                  </a:cubicBezTo>
                  <a:cubicBezTo>
                    <a:pt x="1720" y="341"/>
                    <a:pt x="1681" y="371"/>
                    <a:pt x="1617" y="371"/>
                  </a:cubicBezTo>
                  <a:close/>
                  <a:moveTo>
                    <a:pt x="1812" y="368"/>
                  </a:moveTo>
                  <a:cubicBezTo>
                    <a:pt x="1768" y="368"/>
                    <a:pt x="1768" y="368"/>
                    <a:pt x="1768" y="368"/>
                  </a:cubicBezTo>
                  <a:cubicBezTo>
                    <a:pt x="1768" y="202"/>
                    <a:pt x="1768" y="202"/>
                    <a:pt x="1768" y="202"/>
                  </a:cubicBezTo>
                  <a:cubicBezTo>
                    <a:pt x="1768" y="3"/>
                    <a:pt x="1768" y="3"/>
                    <a:pt x="1768" y="3"/>
                  </a:cubicBezTo>
                  <a:cubicBezTo>
                    <a:pt x="1812" y="3"/>
                    <a:pt x="1812" y="3"/>
                    <a:pt x="1812" y="3"/>
                  </a:cubicBezTo>
                  <a:cubicBezTo>
                    <a:pt x="1812" y="202"/>
                    <a:pt x="1812" y="202"/>
                    <a:pt x="1812" y="202"/>
                  </a:cubicBezTo>
                  <a:lnTo>
                    <a:pt x="1812" y="368"/>
                  </a:lnTo>
                  <a:close/>
                  <a:moveTo>
                    <a:pt x="2199" y="368"/>
                  </a:moveTo>
                  <a:cubicBezTo>
                    <a:pt x="2155" y="368"/>
                    <a:pt x="2155" y="368"/>
                    <a:pt x="2155" y="368"/>
                  </a:cubicBezTo>
                  <a:cubicBezTo>
                    <a:pt x="2155" y="104"/>
                    <a:pt x="2155" y="104"/>
                    <a:pt x="2155" y="104"/>
                  </a:cubicBezTo>
                  <a:cubicBezTo>
                    <a:pt x="2061" y="311"/>
                    <a:pt x="2061" y="311"/>
                    <a:pt x="2061" y="311"/>
                  </a:cubicBezTo>
                  <a:cubicBezTo>
                    <a:pt x="2025" y="311"/>
                    <a:pt x="2025" y="311"/>
                    <a:pt x="2025" y="311"/>
                  </a:cubicBezTo>
                  <a:cubicBezTo>
                    <a:pt x="1929" y="103"/>
                    <a:pt x="1929" y="103"/>
                    <a:pt x="1929" y="103"/>
                  </a:cubicBezTo>
                  <a:cubicBezTo>
                    <a:pt x="1929" y="368"/>
                    <a:pt x="1929" y="368"/>
                    <a:pt x="1929" y="368"/>
                  </a:cubicBezTo>
                  <a:cubicBezTo>
                    <a:pt x="1885" y="368"/>
                    <a:pt x="1885" y="368"/>
                    <a:pt x="1885" y="368"/>
                  </a:cubicBezTo>
                  <a:cubicBezTo>
                    <a:pt x="1885" y="3"/>
                    <a:pt x="1885" y="3"/>
                    <a:pt x="1885" y="3"/>
                  </a:cubicBezTo>
                  <a:cubicBezTo>
                    <a:pt x="1928" y="3"/>
                    <a:pt x="1928" y="3"/>
                    <a:pt x="1928" y="3"/>
                  </a:cubicBezTo>
                  <a:cubicBezTo>
                    <a:pt x="1929" y="4"/>
                    <a:pt x="1929" y="4"/>
                    <a:pt x="1929" y="4"/>
                  </a:cubicBezTo>
                  <a:cubicBezTo>
                    <a:pt x="2044" y="254"/>
                    <a:pt x="2044" y="254"/>
                    <a:pt x="2044" y="254"/>
                  </a:cubicBezTo>
                  <a:cubicBezTo>
                    <a:pt x="2156" y="3"/>
                    <a:pt x="2156" y="3"/>
                    <a:pt x="2156" y="3"/>
                  </a:cubicBezTo>
                  <a:cubicBezTo>
                    <a:pt x="2199" y="3"/>
                    <a:pt x="2199" y="3"/>
                    <a:pt x="2199" y="3"/>
                  </a:cubicBezTo>
                  <a:lnTo>
                    <a:pt x="2199" y="368"/>
                  </a:lnTo>
                  <a:close/>
                  <a:moveTo>
                    <a:pt x="2368" y="371"/>
                  </a:moveTo>
                  <a:cubicBezTo>
                    <a:pt x="2313" y="371"/>
                    <a:pt x="2277" y="357"/>
                    <a:pt x="2243" y="323"/>
                  </a:cubicBezTo>
                  <a:cubicBezTo>
                    <a:pt x="2241" y="321"/>
                    <a:pt x="2241" y="321"/>
                    <a:pt x="2241" y="321"/>
                  </a:cubicBezTo>
                  <a:cubicBezTo>
                    <a:pt x="2271" y="291"/>
                    <a:pt x="2271" y="291"/>
                    <a:pt x="2271" y="291"/>
                  </a:cubicBezTo>
                  <a:cubicBezTo>
                    <a:pt x="2273" y="293"/>
                    <a:pt x="2273" y="293"/>
                    <a:pt x="2273" y="293"/>
                  </a:cubicBezTo>
                  <a:cubicBezTo>
                    <a:pt x="2300" y="321"/>
                    <a:pt x="2326" y="331"/>
                    <a:pt x="2369" y="331"/>
                  </a:cubicBezTo>
                  <a:cubicBezTo>
                    <a:pt x="2422" y="331"/>
                    <a:pt x="2452" y="308"/>
                    <a:pt x="2452" y="267"/>
                  </a:cubicBezTo>
                  <a:cubicBezTo>
                    <a:pt x="2452" y="248"/>
                    <a:pt x="2446" y="234"/>
                    <a:pt x="2435" y="224"/>
                  </a:cubicBezTo>
                  <a:cubicBezTo>
                    <a:pt x="2424" y="215"/>
                    <a:pt x="2415" y="211"/>
                    <a:pt x="2389" y="207"/>
                  </a:cubicBezTo>
                  <a:cubicBezTo>
                    <a:pt x="2347" y="201"/>
                    <a:pt x="2347" y="201"/>
                    <a:pt x="2347" y="201"/>
                  </a:cubicBezTo>
                  <a:cubicBezTo>
                    <a:pt x="2318" y="196"/>
                    <a:pt x="2297" y="187"/>
                    <a:pt x="2280" y="173"/>
                  </a:cubicBezTo>
                  <a:cubicBezTo>
                    <a:pt x="2261" y="156"/>
                    <a:pt x="2251" y="133"/>
                    <a:pt x="2251" y="103"/>
                  </a:cubicBezTo>
                  <a:cubicBezTo>
                    <a:pt x="2251" y="40"/>
                    <a:pt x="2298" y="0"/>
                    <a:pt x="2369" y="0"/>
                  </a:cubicBezTo>
                  <a:cubicBezTo>
                    <a:pt x="2415" y="0"/>
                    <a:pt x="2446" y="11"/>
                    <a:pt x="2478" y="40"/>
                  </a:cubicBezTo>
                  <a:cubicBezTo>
                    <a:pt x="2480" y="41"/>
                    <a:pt x="2480" y="41"/>
                    <a:pt x="2480" y="41"/>
                  </a:cubicBezTo>
                  <a:cubicBezTo>
                    <a:pt x="2452" y="70"/>
                    <a:pt x="2452" y="70"/>
                    <a:pt x="2452" y="70"/>
                  </a:cubicBezTo>
                  <a:cubicBezTo>
                    <a:pt x="2450" y="68"/>
                    <a:pt x="2450" y="68"/>
                    <a:pt x="2450" y="68"/>
                  </a:cubicBezTo>
                  <a:cubicBezTo>
                    <a:pt x="2427" y="47"/>
                    <a:pt x="2403" y="38"/>
                    <a:pt x="2368" y="38"/>
                  </a:cubicBezTo>
                  <a:cubicBezTo>
                    <a:pt x="2322" y="38"/>
                    <a:pt x="2294" y="62"/>
                    <a:pt x="2294" y="102"/>
                  </a:cubicBezTo>
                  <a:cubicBezTo>
                    <a:pt x="2294" y="120"/>
                    <a:pt x="2299" y="133"/>
                    <a:pt x="2309" y="142"/>
                  </a:cubicBezTo>
                  <a:cubicBezTo>
                    <a:pt x="2319" y="151"/>
                    <a:pt x="2335" y="157"/>
                    <a:pt x="2355" y="160"/>
                  </a:cubicBezTo>
                  <a:cubicBezTo>
                    <a:pt x="2397" y="167"/>
                    <a:pt x="2397" y="167"/>
                    <a:pt x="2397" y="167"/>
                  </a:cubicBezTo>
                  <a:cubicBezTo>
                    <a:pt x="2431" y="172"/>
                    <a:pt x="2447" y="179"/>
                    <a:pt x="2464" y="193"/>
                  </a:cubicBezTo>
                  <a:cubicBezTo>
                    <a:pt x="2484" y="211"/>
                    <a:pt x="2495" y="236"/>
                    <a:pt x="2495" y="266"/>
                  </a:cubicBezTo>
                  <a:cubicBezTo>
                    <a:pt x="2495" y="330"/>
                    <a:pt x="2445" y="371"/>
                    <a:pt x="2368" y="371"/>
                  </a:cubicBezTo>
                  <a:close/>
                  <a:moveTo>
                    <a:pt x="1012" y="368"/>
                  </a:moveTo>
                  <a:cubicBezTo>
                    <a:pt x="1002" y="368"/>
                    <a:pt x="1002" y="368"/>
                    <a:pt x="1002" y="368"/>
                  </a:cubicBezTo>
                  <a:cubicBezTo>
                    <a:pt x="962" y="368"/>
                    <a:pt x="936" y="341"/>
                    <a:pt x="936" y="298"/>
                  </a:cubicBezTo>
                  <a:cubicBezTo>
                    <a:pt x="936" y="147"/>
                    <a:pt x="936" y="147"/>
                    <a:pt x="936" y="147"/>
                  </a:cubicBezTo>
                  <a:cubicBezTo>
                    <a:pt x="905" y="147"/>
                    <a:pt x="905" y="147"/>
                    <a:pt x="905" y="147"/>
                  </a:cubicBezTo>
                  <a:cubicBezTo>
                    <a:pt x="905" y="114"/>
                    <a:pt x="905" y="114"/>
                    <a:pt x="905" y="114"/>
                  </a:cubicBezTo>
                  <a:cubicBezTo>
                    <a:pt x="936" y="114"/>
                    <a:pt x="936" y="114"/>
                    <a:pt x="936" y="114"/>
                  </a:cubicBezTo>
                  <a:cubicBezTo>
                    <a:pt x="936" y="37"/>
                    <a:pt x="936" y="37"/>
                    <a:pt x="936" y="37"/>
                  </a:cubicBezTo>
                  <a:cubicBezTo>
                    <a:pt x="977" y="37"/>
                    <a:pt x="977" y="37"/>
                    <a:pt x="977" y="37"/>
                  </a:cubicBezTo>
                  <a:cubicBezTo>
                    <a:pt x="977" y="114"/>
                    <a:pt x="977" y="114"/>
                    <a:pt x="977" y="114"/>
                  </a:cubicBezTo>
                  <a:cubicBezTo>
                    <a:pt x="1031" y="114"/>
                    <a:pt x="1031" y="114"/>
                    <a:pt x="1031" y="114"/>
                  </a:cubicBezTo>
                  <a:cubicBezTo>
                    <a:pt x="1031" y="147"/>
                    <a:pt x="1031" y="147"/>
                    <a:pt x="1031" y="147"/>
                  </a:cubicBezTo>
                  <a:cubicBezTo>
                    <a:pt x="977" y="147"/>
                    <a:pt x="977" y="147"/>
                    <a:pt x="977" y="147"/>
                  </a:cubicBezTo>
                  <a:cubicBezTo>
                    <a:pt x="977" y="297"/>
                    <a:pt x="977" y="297"/>
                    <a:pt x="977" y="297"/>
                  </a:cubicBezTo>
                  <a:cubicBezTo>
                    <a:pt x="977" y="320"/>
                    <a:pt x="988" y="331"/>
                    <a:pt x="1009" y="331"/>
                  </a:cubicBezTo>
                  <a:cubicBezTo>
                    <a:pt x="1011" y="331"/>
                    <a:pt x="1011" y="331"/>
                    <a:pt x="1011" y="331"/>
                  </a:cubicBezTo>
                  <a:cubicBezTo>
                    <a:pt x="1012" y="334"/>
                    <a:pt x="1012" y="334"/>
                    <a:pt x="1012" y="334"/>
                  </a:cubicBezTo>
                  <a:lnTo>
                    <a:pt x="1012" y="368"/>
                  </a:lnTo>
                  <a:close/>
                  <a:moveTo>
                    <a:pt x="1249" y="368"/>
                  </a:moveTo>
                  <a:cubicBezTo>
                    <a:pt x="1239" y="368"/>
                    <a:pt x="1239" y="368"/>
                    <a:pt x="1239" y="368"/>
                  </a:cubicBezTo>
                  <a:cubicBezTo>
                    <a:pt x="1198" y="368"/>
                    <a:pt x="1174" y="342"/>
                    <a:pt x="1174" y="299"/>
                  </a:cubicBezTo>
                  <a:cubicBezTo>
                    <a:pt x="1174" y="3"/>
                    <a:pt x="1174" y="3"/>
                    <a:pt x="1174" y="3"/>
                  </a:cubicBezTo>
                  <a:cubicBezTo>
                    <a:pt x="1215" y="3"/>
                    <a:pt x="1215" y="3"/>
                    <a:pt x="1215" y="3"/>
                  </a:cubicBezTo>
                  <a:cubicBezTo>
                    <a:pt x="1215" y="297"/>
                    <a:pt x="1215" y="297"/>
                    <a:pt x="1215" y="297"/>
                  </a:cubicBezTo>
                  <a:cubicBezTo>
                    <a:pt x="1215" y="322"/>
                    <a:pt x="1224" y="331"/>
                    <a:pt x="1246" y="331"/>
                  </a:cubicBezTo>
                  <a:cubicBezTo>
                    <a:pt x="1249" y="331"/>
                    <a:pt x="1249" y="331"/>
                    <a:pt x="1249" y="331"/>
                  </a:cubicBezTo>
                  <a:cubicBezTo>
                    <a:pt x="1249" y="334"/>
                    <a:pt x="1249" y="334"/>
                    <a:pt x="1249" y="334"/>
                  </a:cubicBezTo>
                  <a:lnTo>
                    <a:pt x="1249" y="36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userDrawn="1"/>
          </p:nvSpPr>
          <p:spPr bwMode="auto">
            <a:xfrm>
              <a:off x="10866438" y="2730501"/>
              <a:ext cx="363538" cy="200025"/>
            </a:xfrm>
            <a:custGeom>
              <a:avLst/>
              <a:gdLst>
                <a:gd name="T0" fmla="*/ 54 w 229"/>
                <a:gd name="T1" fmla="*/ 19 h 126"/>
                <a:gd name="T2" fmla="*/ 54 w 229"/>
                <a:gd name="T3" fmla="*/ 126 h 126"/>
                <a:gd name="T4" fmla="*/ 33 w 229"/>
                <a:gd name="T5" fmla="*/ 126 h 126"/>
                <a:gd name="T6" fmla="*/ 33 w 229"/>
                <a:gd name="T7" fmla="*/ 19 h 126"/>
                <a:gd name="T8" fmla="*/ 0 w 229"/>
                <a:gd name="T9" fmla="*/ 19 h 126"/>
                <a:gd name="T10" fmla="*/ 0 w 229"/>
                <a:gd name="T11" fmla="*/ 0 h 126"/>
                <a:gd name="T12" fmla="*/ 90 w 229"/>
                <a:gd name="T13" fmla="*/ 0 h 126"/>
                <a:gd name="T14" fmla="*/ 90 w 229"/>
                <a:gd name="T15" fmla="*/ 19 h 126"/>
                <a:gd name="T16" fmla="*/ 54 w 229"/>
                <a:gd name="T17" fmla="*/ 19 h 126"/>
                <a:gd name="T18" fmla="*/ 208 w 229"/>
                <a:gd name="T19" fmla="*/ 126 h 126"/>
                <a:gd name="T20" fmla="*/ 208 w 229"/>
                <a:gd name="T21" fmla="*/ 43 h 126"/>
                <a:gd name="T22" fmla="*/ 180 w 229"/>
                <a:gd name="T23" fmla="*/ 95 h 126"/>
                <a:gd name="T24" fmla="*/ 161 w 229"/>
                <a:gd name="T25" fmla="*/ 95 h 126"/>
                <a:gd name="T26" fmla="*/ 132 w 229"/>
                <a:gd name="T27" fmla="*/ 43 h 126"/>
                <a:gd name="T28" fmla="*/ 132 w 229"/>
                <a:gd name="T29" fmla="*/ 126 h 126"/>
                <a:gd name="T30" fmla="*/ 111 w 229"/>
                <a:gd name="T31" fmla="*/ 126 h 126"/>
                <a:gd name="T32" fmla="*/ 111 w 229"/>
                <a:gd name="T33" fmla="*/ 0 h 126"/>
                <a:gd name="T34" fmla="*/ 132 w 229"/>
                <a:gd name="T35" fmla="*/ 0 h 126"/>
                <a:gd name="T36" fmla="*/ 170 w 229"/>
                <a:gd name="T37" fmla="*/ 71 h 126"/>
                <a:gd name="T38" fmla="*/ 208 w 229"/>
                <a:gd name="T39" fmla="*/ 0 h 126"/>
                <a:gd name="T40" fmla="*/ 229 w 229"/>
                <a:gd name="T41" fmla="*/ 0 h 126"/>
                <a:gd name="T42" fmla="*/ 229 w 229"/>
                <a:gd name="T43" fmla="*/ 126 h 126"/>
                <a:gd name="T44" fmla="*/ 208 w 229"/>
                <a:gd name="T45"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9" h="126">
                  <a:moveTo>
                    <a:pt x="54" y="19"/>
                  </a:moveTo>
                  <a:lnTo>
                    <a:pt x="54" y="126"/>
                  </a:lnTo>
                  <a:lnTo>
                    <a:pt x="33" y="126"/>
                  </a:lnTo>
                  <a:lnTo>
                    <a:pt x="33" y="19"/>
                  </a:lnTo>
                  <a:lnTo>
                    <a:pt x="0" y="19"/>
                  </a:lnTo>
                  <a:lnTo>
                    <a:pt x="0" y="0"/>
                  </a:lnTo>
                  <a:lnTo>
                    <a:pt x="90" y="0"/>
                  </a:lnTo>
                  <a:lnTo>
                    <a:pt x="90" y="19"/>
                  </a:lnTo>
                  <a:lnTo>
                    <a:pt x="54" y="19"/>
                  </a:lnTo>
                  <a:close/>
                  <a:moveTo>
                    <a:pt x="208" y="126"/>
                  </a:moveTo>
                  <a:lnTo>
                    <a:pt x="208" y="43"/>
                  </a:lnTo>
                  <a:lnTo>
                    <a:pt x="180" y="95"/>
                  </a:lnTo>
                  <a:lnTo>
                    <a:pt x="161" y="95"/>
                  </a:lnTo>
                  <a:lnTo>
                    <a:pt x="132" y="43"/>
                  </a:lnTo>
                  <a:lnTo>
                    <a:pt x="132" y="126"/>
                  </a:lnTo>
                  <a:lnTo>
                    <a:pt x="111" y="126"/>
                  </a:lnTo>
                  <a:lnTo>
                    <a:pt x="111" y="0"/>
                  </a:lnTo>
                  <a:lnTo>
                    <a:pt x="132" y="0"/>
                  </a:lnTo>
                  <a:lnTo>
                    <a:pt x="170" y="71"/>
                  </a:lnTo>
                  <a:lnTo>
                    <a:pt x="208" y="0"/>
                  </a:lnTo>
                  <a:lnTo>
                    <a:pt x="229" y="0"/>
                  </a:lnTo>
                  <a:lnTo>
                    <a:pt x="229" y="126"/>
                  </a:lnTo>
                  <a:lnTo>
                    <a:pt x="208" y="12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9" name="Group 8"/>
            <p:cNvGrpSpPr/>
            <p:nvPr userDrawn="1"/>
          </p:nvGrpSpPr>
          <p:grpSpPr>
            <a:xfrm>
              <a:off x="-2078038" y="1989138"/>
              <a:ext cx="2867026" cy="2876550"/>
              <a:chOff x="-2078038" y="1989138"/>
              <a:chExt cx="2867026" cy="2876550"/>
            </a:xfrm>
          </p:grpSpPr>
          <p:sp>
            <p:nvSpPr>
              <p:cNvPr id="10" name="Freeform 7"/>
              <p:cNvSpPr>
                <a:spLocks noEditPoints="1"/>
              </p:cNvSpPr>
              <p:nvPr userDrawn="1"/>
            </p:nvSpPr>
            <p:spPr bwMode="auto">
              <a:xfrm>
                <a:off x="-2078038" y="2184401"/>
                <a:ext cx="2674938" cy="2398713"/>
              </a:xfrm>
              <a:custGeom>
                <a:avLst/>
                <a:gdLst>
                  <a:gd name="T0" fmla="*/ 713 w 713"/>
                  <a:gd name="T1" fmla="*/ 139 h 637"/>
                  <a:gd name="T2" fmla="*/ 647 w 713"/>
                  <a:gd name="T3" fmla="*/ 177 h 637"/>
                  <a:gd name="T4" fmla="*/ 536 w 713"/>
                  <a:gd name="T5" fmla="*/ 65 h 637"/>
                  <a:gd name="T6" fmla="*/ 574 w 713"/>
                  <a:gd name="T7" fmla="*/ 0 h 637"/>
                  <a:gd name="T8" fmla="*/ 713 w 713"/>
                  <a:gd name="T9" fmla="*/ 139 h 637"/>
                  <a:gd name="T10" fmla="*/ 75 w 713"/>
                  <a:gd name="T11" fmla="*/ 330 h 637"/>
                  <a:gd name="T12" fmla="*/ 0 w 713"/>
                  <a:gd name="T13" fmla="*/ 330 h 637"/>
                  <a:gd name="T14" fmla="*/ 52 w 713"/>
                  <a:gd name="T15" fmla="*/ 522 h 637"/>
                  <a:gd name="T16" fmla="*/ 117 w 713"/>
                  <a:gd name="T17" fmla="*/ 484 h 637"/>
                  <a:gd name="T18" fmla="*/ 75 w 713"/>
                  <a:gd name="T19" fmla="*/ 330 h 637"/>
                  <a:gd name="T20" fmla="*/ 265 w 713"/>
                  <a:gd name="T21" fmla="*/ 127 h 637"/>
                  <a:gd name="T22" fmla="*/ 228 w 713"/>
                  <a:gd name="T23" fmla="*/ 64 h 637"/>
                  <a:gd name="T24" fmla="*/ 75 w 713"/>
                  <a:gd name="T25" fmla="*/ 330 h 637"/>
                  <a:gd name="T26" fmla="*/ 148 w 713"/>
                  <a:gd name="T27" fmla="*/ 330 h 637"/>
                  <a:gd name="T28" fmla="*/ 265 w 713"/>
                  <a:gd name="T29" fmla="*/ 127 h 637"/>
                  <a:gd name="T30" fmla="*/ 179 w 713"/>
                  <a:gd name="T31" fmla="*/ 448 h 637"/>
                  <a:gd name="T32" fmla="*/ 117 w 713"/>
                  <a:gd name="T33" fmla="*/ 484 h 637"/>
                  <a:gd name="T34" fmla="*/ 382 w 713"/>
                  <a:gd name="T35" fmla="*/ 637 h 637"/>
                  <a:gd name="T36" fmla="*/ 382 w 713"/>
                  <a:gd name="T37" fmla="*/ 564 h 637"/>
                  <a:gd name="T38" fmla="*/ 179 w 713"/>
                  <a:gd name="T39" fmla="*/ 44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3" h="637">
                    <a:moveTo>
                      <a:pt x="713" y="139"/>
                    </a:moveTo>
                    <a:cubicBezTo>
                      <a:pt x="647" y="177"/>
                      <a:pt x="647" y="177"/>
                      <a:pt x="647" y="177"/>
                    </a:cubicBezTo>
                    <a:cubicBezTo>
                      <a:pt x="621" y="131"/>
                      <a:pt x="582" y="92"/>
                      <a:pt x="536" y="65"/>
                    </a:cubicBezTo>
                    <a:cubicBezTo>
                      <a:pt x="574" y="0"/>
                      <a:pt x="574" y="0"/>
                      <a:pt x="574" y="0"/>
                    </a:cubicBezTo>
                    <a:cubicBezTo>
                      <a:pt x="631" y="33"/>
                      <a:pt x="679" y="82"/>
                      <a:pt x="713" y="139"/>
                    </a:cubicBezTo>
                    <a:close/>
                    <a:moveTo>
                      <a:pt x="75" y="330"/>
                    </a:moveTo>
                    <a:cubicBezTo>
                      <a:pt x="0" y="330"/>
                      <a:pt x="0" y="330"/>
                      <a:pt x="0" y="330"/>
                    </a:cubicBezTo>
                    <a:cubicBezTo>
                      <a:pt x="0" y="400"/>
                      <a:pt x="19" y="466"/>
                      <a:pt x="52" y="522"/>
                    </a:cubicBezTo>
                    <a:cubicBezTo>
                      <a:pt x="117" y="484"/>
                      <a:pt x="117" y="484"/>
                      <a:pt x="117" y="484"/>
                    </a:cubicBezTo>
                    <a:cubicBezTo>
                      <a:pt x="90" y="439"/>
                      <a:pt x="75" y="386"/>
                      <a:pt x="75" y="330"/>
                    </a:cubicBezTo>
                    <a:close/>
                    <a:moveTo>
                      <a:pt x="265" y="127"/>
                    </a:moveTo>
                    <a:cubicBezTo>
                      <a:pt x="228" y="64"/>
                      <a:pt x="228" y="64"/>
                      <a:pt x="228" y="64"/>
                    </a:cubicBezTo>
                    <a:cubicBezTo>
                      <a:pt x="137" y="117"/>
                      <a:pt x="75" y="217"/>
                      <a:pt x="75" y="330"/>
                    </a:cubicBezTo>
                    <a:cubicBezTo>
                      <a:pt x="148" y="330"/>
                      <a:pt x="148" y="330"/>
                      <a:pt x="148" y="330"/>
                    </a:cubicBezTo>
                    <a:cubicBezTo>
                      <a:pt x="148" y="244"/>
                      <a:pt x="195" y="168"/>
                      <a:pt x="265" y="127"/>
                    </a:cubicBezTo>
                    <a:close/>
                    <a:moveTo>
                      <a:pt x="179" y="448"/>
                    </a:moveTo>
                    <a:cubicBezTo>
                      <a:pt x="117" y="484"/>
                      <a:pt x="117" y="484"/>
                      <a:pt x="117" y="484"/>
                    </a:cubicBezTo>
                    <a:cubicBezTo>
                      <a:pt x="170" y="576"/>
                      <a:pt x="268" y="637"/>
                      <a:pt x="382" y="637"/>
                    </a:cubicBezTo>
                    <a:cubicBezTo>
                      <a:pt x="382" y="564"/>
                      <a:pt x="382" y="564"/>
                      <a:pt x="382" y="564"/>
                    </a:cubicBezTo>
                    <a:cubicBezTo>
                      <a:pt x="295" y="564"/>
                      <a:pt x="220" y="518"/>
                      <a:pt x="179" y="448"/>
                    </a:cubicBezTo>
                    <a:close/>
                  </a:path>
                </a:pathLst>
              </a:custGeom>
              <a:solidFill>
                <a:srgbClr val="B0E1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noEditPoints="1"/>
              </p:cNvSpPr>
              <p:nvPr userDrawn="1"/>
            </p:nvSpPr>
            <p:spPr bwMode="auto">
              <a:xfrm>
                <a:off x="-2078038" y="1989138"/>
                <a:ext cx="2154238" cy="2876550"/>
              </a:xfrm>
              <a:custGeom>
                <a:avLst/>
                <a:gdLst>
                  <a:gd name="T0" fmla="*/ 52 w 574"/>
                  <a:gd name="T1" fmla="*/ 574 h 764"/>
                  <a:gd name="T2" fmla="*/ 117 w 574"/>
                  <a:gd name="T3" fmla="*/ 536 h 764"/>
                  <a:gd name="T4" fmla="*/ 382 w 574"/>
                  <a:gd name="T5" fmla="*/ 689 h 764"/>
                  <a:gd name="T6" fmla="*/ 535 w 574"/>
                  <a:gd name="T7" fmla="*/ 648 h 764"/>
                  <a:gd name="T8" fmla="*/ 573 w 574"/>
                  <a:gd name="T9" fmla="*/ 713 h 764"/>
                  <a:gd name="T10" fmla="*/ 382 w 574"/>
                  <a:gd name="T11" fmla="*/ 764 h 764"/>
                  <a:gd name="T12" fmla="*/ 52 w 574"/>
                  <a:gd name="T13" fmla="*/ 574 h 764"/>
                  <a:gd name="T14" fmla="*/ 382 w 574"/>
                  <a:gd name="T15" fmla="*/ 75 h 764"/>
                  <a:gd name="T16" fmla="*/ 536 w 574"/>
                  <a:gd name="T17" fmla="*/ 117 h 764"/>
                  <a:gd name="T18" fmla="*/ 574 w 574"/>
                  <a:gd name="T19" fmla="*/ 52 h 764"/>
                  <a:gd name="T20" fmla="*/ 382 w 574"/>
                  <a:gd name="T21" fmla="*/ 0 h 764"/>
                  <a:gd name="T22" fmla="*/ 0 w 574"/>
                  <a:gd name="T23" fmla="*/ 382 h 764"/>
                  <a:gd name="T24" fmla="*/ 75 w 574"/>
                  <a:gd name="T25" fmla="*/ 382 h 764"/>
                  <a:gd name="T26" fmla="*/ 382 w 574"/>
                  <a:gd name="T27" fmla="*/ 7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4" h="764">
                    <a:moveTo>
                      <a:pt x="52" y="574"/>
                    </a:moveTo>
                    <a:cubicBezTo>
                      <a:pt x="117" y="536"/>
                      <a:pt x="117" y="536"/>
                      <a:pt x="117" y="536"/>
                    </a:cubicBezTo>
                    <a:cubicBezTo>
                      <a:pt x="170" y="628"/>
                      <a:pt x="268" y="689"/>
                      <a:pt x="382" y="689"/>
                    </a:cubicBezTo>
                    <a:cubicBezTo>
                      <a:pt x="438" y="689"/>
                      <a:pt x="490" y="674"/>
                      <a:pt x="535" y="648"/>
                    </a:cubicBezTo>
                    <a:cubicBezTo>
                      <a:pt x="573" y="713"/>
                      <a:pt x="573" y="713"/>
                      <a:pt x="573" y="713"/>
                    </a:cubicBezTo>
                    <a:cubicBezTo>
                      <a:pt x="517" y="745"/>
                      <a:pt x="451" y="764"/>
                      <a:pt x="382" y="764"/>
                    </a:cubicBezTo>
                    <a:cubicBezTo>
                      <a:pt x="241" y="764"/>
                      <a:pt x="118" y="688"/>
                      <a:pt x="52" y="574"/>
                    </a:cubicBezTo>
                    <a:close/>
                    <a:moveTo>
                      <a:pt x="382" y="75"/>
                    </a:moveTo>
                    <a:cubicBezTo>
                      <a:pt x="438" y="75"/>
                      <a:pt x="490" y="91"/>
                      <a:pt x="536" y="117"/>
                    </a:cubicBezTo>
                    <a:cubicBezTo>
                      <a:pt x="574" y="52"/>
                      <a:pt x="574" y="52"/>
                      <a:pt x="574" y="52"/>
                    </a:cubicBezTo>
                    <a:cubicBezTo>
                      <a:pt x="517" y="19"/>
                      <a:pt x="452" y="0"/>
                      <a:pt x="382" y="0"/>
                    </a:cubicBezTo>
                    <a:cubicBezTo>
                      <a:pt x="171" y="0"/>
                      <a:pt x="0" y="171"/>
                      <a:pt x="0" y="382"/>
                    </a:cubicBezTo>
                    <a:cubicBezTo>
                      <a:pt x="75" y="382"/>
                      <a:pt x="75" y="382"/>
                      <a:pt x="75" y="382"/>
                    </a:cubicBezTo>
                    <a:cubicBezTo>
                      <a:pt x="75" y="213"/>
                      <a:pt x="212" y="75"/>
                      <a:pt x="382" y="75"/>
                    </a:cubicBezTo>
                    <a:close/>
                  </a:path>
                </a:pathLst>
              </a:custGeom>
              <a:solidFill>
                <a:srgbClr val="1DA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9"/>
              <p:cNvSpPr>
                <a:spLocks noEditPoints="1"/>
              </p:cNvSpPr>
              <p:nvPr userDrawn="1"/>
            </p:nvSpPr>
            <p:spPr bwMode="auto">
              <a:xfrm>
                <a:off x="-1524000" y="2546351"/>
                <a:ext cx="2312988" cy="1762125"/>
              </a:xfrm>
              <a:custGeom>
                <a:avLst/>
                <a:gdLst>
                  <a:gd name="T0" fmla="*/ 499 w 616"/>
                  <a:gd name="T1" fmla="*/ 81 h 468"/>
                  <a:gd name="T2" fmla="*/ 565 w 616"/>
                  <a:gd name="T3" fmla="*/ 43 h 468"/>
                  <a:gd name="T4" fmla="*/ 616 w 616"/>
                  <a:gd name="T5" fmla="*/ 234 h 468"/>
                  <a:gd name="T6" fmla="*/ 565 w 616"/>
                  <a:gd name="T7" fmla="*/ 425 h 468"/>
                  <a:gd name="T8" fmla="*/ 499 w 616"/>
                  <a:gd name="T9" fmla="*/ 388 h 468"/>
                  <a:gd name="T10" fmla="*/ 541 w 616"/>
                  <a:gd name="T11" fmla="*/ 234 h 468"/>
                  <a:gd name="T12" fmla="*/ 499 w 616"/>
                  <a:gd name="T13" fmla="*/ 81 h 468"/>
                  <a:gd name="T14" fmla="*/ 451 w 616"/>
                  <a:gd name="T15" fmla="*/ 451 h 468"/>
                  <a:gd name="T16" fmla="*/ 400 w 616"/>
                  <a:gd name="T17" fmla="*/ 399 h 468"/>
                  <a:gd name="T18" fmla="*/ 234 w 616"/>
                  <a:gd name="T19" fmla="*/ 468 h 468"/>
                  <a:gd name="T20" fmla="*/ 0 w 616"/>
                  <a:gd name="T21" fmla="*/ 234 h 468"/>
                  <a:gd name="T22" fmla="*/ 234 w 616"/>
                  <a:gd name="T23" fmla="*/ 0 h 468"/>
                  <a:gd name="T24" fmla="*/ 468 w 616"/>
                  <a:gd name="T25" fmla="*/ 234 h 468"/>
                  <a:gd name="T26" fmla="*/ 436 w 616"/>
                  <a:gd name="T27" fmla="*/ 351 h 468"/>
                  <a:gd name="T28" fmla="*/ 499 w 616"/>
                  <a:gd name="T29" fmla="*/ 388 h 468"/>
                  <a:gd name="T30" fmla="*/ 451 w 616"/>
                  <a:gd name="T31" fmla="*/ 451 h 468"/>
                  <a:gd name="T32" fmla="*/ 394 w 616"/>
                  <a:gd name="T33" fmla="*/ 234 h 468"/>
                  <a:gd name="T34" fmla="*/ 234 w 616"/>
                  <a:gd name="T35" fmla="*/ 74 h 468"/>
                  <a:gd name="T36" fmla="*/ 74 w 616"/>
                  <a:gd name="T37" fmla="*/ 234 h 468"/>
                  <a:gd name="T38" fmla="*/ 234 w 616"/>
                  <a:gd name="T39" fmla="*/ 394 h 468"/>
                  <a:gd name="T40" fmla="*/ 394 w 616"/>
                  <a:gd name="T41" fmla="*/ 23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6" h="468">
                    <a:moveTo>
                      <a:pt x="499" y="81"/>
                    </a:moveTo>
                    <a:cubicBezTo>
                      <a:pt x="565" y="43"/>
                      <a:pt x="565" y="43"/>
                      <a:pt x="565" y="43"/>
                    </a:cubicBezTo>
                    <a:cubicBezTo>
                      <a:pt x="597" y="100"/>
                      <a:pt x="616" y="165"/>
                      <a:pt x="616" y="234"/>
                    </a:cubicBezTo>
                    <a:cubicBezTo>
                      <a:pt x="616" y="304"/>
                      <a:pt x="597" y="369"/>
                      <a:pt x="565" y="425"/>
                    </a:cubicBezTo>
                    <a:cubicBezTo>
                      <a:pt x="499" y="388"/>
                      <a:pt x="499" y="388"/>
                      <a:pt x="499" y="388"/>
                    </a:cubicBezTo>
                    <a:cubicBezTo>
                      <a:pt x="525" y="342"/>
                      <a:pt x="541" y="290"/>
                      <a:pt x="541" y="234"/>
                    </a:cubicBezTo>
                    <a:cubicBezTo>
                      <a:pt x="541" y="178"/>
                      <a:pt x="526" y="126"/>
                      <a:pt x="499" y="81"/>
                    </a:cubicBezTo>
                    <a:close/>
                    <a:moveTo>
                      <a:pt x="451" y="451"/>
                    </a:moveTo>
                    <a:cubicBezTo>
                      <a:pt x="400" y="399"/>
                      <a:pt x="400" y="399"/>
                      <a:pt x="400" y="399"/>
                    </a:cubicBezTo>
                    <a:cubicBezTo>
                      <a:pt x="357" y="442"/>
                      <a:pt x="299" y="468"/>
                      <a:pt x="234" y="468"/>
                    </a:cubicBezTo>
                    <a:cubicBezTo>
                      <a:pt x="104" y="468"/>
                      <a:pt x="0" y="363"/>
                      <a:pt x="0" y="234"/>
                    </a:cubicBezTo>
                    <a:cubicBezTo>
                      <a:pt x="0" y="105"/>
                      <a:pt x="104" y="0"/>
                      <a:pt x="234" y="0"/>
                    </a:cubicBezTo>
                    <a:cubicBezTo>
                      <a:pt x="363" y="0"/>
                      <a:pt x="468" y="105"/>
                      <a:pt x="468" y="234"/>
                    </a:cubicBezTo>
                    <a:cubicBezTo>
                      <a:pt x="468" y="277"/>
                      <a:pt x="456" y="317"/>
                      <a:pt x="436" y="351"/>
                    </a:cubicBezTo>
                    <a:cubicBezTo>
                      <a:pt x="499" y="388"/>
                      <a:pt x="499" y="388"/>
                      <a:pt x="499" y="388"/>
                    </a:cubicBezTo>
                    <a:cubicBezTo>
                      <a:pt x="486" y="411"/>
                      <a:pt x="470" y="432"/>
                      <a:pt x="451" y="451"/>
                    </a:cubicBezTo>
                    <a:close/>
                    <a:moveTo>
                      <a:pt x="394" y="234"/>
                    </a:moveTo>
                    <a:cubicBezTo>
                      <a:pt x="394" y="146"/>
                      <a:pt x="322" y="74"/>
                      <a:pt x="234" y="74"/>
                    </a:cubicBezTo>
                    <a:cubicBezTo>
                      <a:pt x="145" y="74"/>
                      <a:pt x="74" y="146"/>
                      <a:pt x="74" y="234"/>
                    </a:cubicBezTo>
                    <a:cubicBezTo>
                      <a:pt x="74" y="322"/>
                      <a:pt x="145" y="394"/>
                      <a:pt x="234" y="394"/>
                    </a:cubicBezTo>
                    <a:cubicBezTo>
                      <a:pt x="322" y="394"/>
                      <a:pt x="394" y="322"/>
                      <a:pt x="394" y="234"/>
                    </a:cubicBezTo>
                    <a:close/>
                  </a:path>
                </a:pathLst>
              </a:custGeom>
              <a:solidFill>
                <a:srgbClr val="864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525" y="323850"/>
            <a:ext cx="3694176" cy="411480"/>
          </a:xfrm>
          <a:prstGeom prst="rect">
            <a:avLst/>
          </a:prstGeom>
        </p:spPr>
        <p:txBody>
          <a:bodyPr vert="horz" lIns="91440" tIns="45720" rIns="91440" bIns="45720" rtlCol="0"/>
          <a:lstStyle>
            <a:lvl1pPr algn="l">
              <a:defRPr sz="1200">
                <a:solidFill>
                  <a:schemeClr val="tx2"/>
                </a:solidFill>
              </a:defRPr>
            </a:lvl1pPr>
          </a:lstStyle>
          <a:p>
            <a:endParaRPr lang="en-US" dirty="0"/>
          </a:p>
        </p:txBody>
      </p:sp>
      <p:sp>
        <p:nvSpPr>
          <p:cNvPr id="3" name="Date Placeholder 2"/>
          <p:cNvSpPr>
            <a:spLocks noGrp="1"/>
          </p:cNvSpPr>
          <p:nvPr>
            <p:ph type="dt" idx="1"/>
          </p:nvPr>
        </p:nvSpPr>
        <p:spPr>
          <a:xfrm>
            <a:off x="390525" y="805862"/>
            <a:ext cx="2971800" cy="246888"/>
          </a:xfrm>
          <a:prstGeom prst="rect">
            <a:avLst/>
          </a:prstGeom>
        </p:spPr>
        <p:txBody>
          <a:bodyPr vert="horz" lIns="91440" tIns="45720" rIns="91440" bIns="45720" rtlCol="0"/>
          <a:lstStyle>
            <a:lvl1pPr algn="l">
              <a:defRPr sz="1000">
                <a:solidFill>
                  <a:schemeClr val="tx2"/>
                </a:solidFill>
              </a:defRPr>
            </a:lvl1pPr>
          </a:lstStyle>
          <a:p>
            <a:fld id="{29C70E8E-131E-4657-A195-2844EFBAE789}" type="datetimeFigureOut">
              <a:rPr lang="en-US" smtClean="0"/>
              <a:pPr/>
              <a:t>11/7/2022</a:t>
            </a:fld>
            <a:endParaRPr lang="en-US" dirty="0"/>
          </a:p>
        </p:txBody>
      </p:sp>
      <p:sp>
        <p:nvSpPr>
          <p:cNvPr id="4" name="Slide Image Placeholder 3"/>
          <p:cNvSpPr>
            <a:spLocks noGrp="1" noRot="1" noChangeAspect="1"/>
          </p:cNvSpPr>
          <p:nvPr>
            <p:ph type="sldImg" idx="2"/>
          </p:nvPr>
        </p:nvSpPr>
        <p:spPr>
          <a:xfrm>
            <a:off x="3811016" y="6937248"/>
            <a:ext cx="2641600" cy="1485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7096" y="1291590"/>
            <a:ext cx="6083808" cy="516636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462570" y="8624522"/>
            <a:ext cx="905256" cy="246888"/>
          </a:xfrm>
          <a:prstGeom prst="rect">
            <a:avLst/>
          </a:prstGeom>
        </p:spPr>
        <p:txBody>
          <a:bodyPr vert="horz" lIns="91440" tIns="45720" rIns="91440" bIns="45720" rtlCol="0" anchor="b"/>
          <a:lstStyle>
            <a:lvl1pPr algn="r">
              <a:defRPr sz="1000">
                <a:solidFill>
                  <a:schemeClr val="tx2"/>
                </a:solidFill>
              </a:defRPr>
            </a:lvl1pPr>
          </a:lstStyle>
          <a:p>
            <a:fld id="{CA61E296-9532-40C3-9174-581AD2B7748B}" type="slidenum">
              <a:rPr lang="en-US" smtClean="0"/>
              <a:pPr/>
              <a:t>‹#›</a:t>
            </a:fld>
            <a:endParaRPr lang="en-US" dirty="0"/>
          </a:p>
        </p:txBody>
      </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notesStyle>
    <a:lvl1pPr marL="174625" indent="-174625"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1pPr>
    <a:lvl2pPr marL="342900" indent="-168275"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2pPr>
    <a:lvl3pPr marL="517525" indent="-174625"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3pPr>
    <a:lvl4pPr marL="685800" indent="-168275"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4pPr>
    <a:lvl5pPr marL="860425" indent="-174625"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dirty="0"/>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0</a:t>
            </a:fld>
            <a:endParaRPr lang="en-US" dirty="0"/>
          </a:p>
        </p:txBody>
      </p:sp>
    </p:spTree>
    <p:extLst>
      <p:ext uri="{BB962C8B-B14F-4D97-AF65-F5344CB8AC3E}">
        <p14:creationId xmlns:p14="http://schemas.microsoft.com/office/powerpoint/2010/main" val="103892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r>
              <a:rPr lang="en-GB" sz="1200" dirty="0">
                <a:latin typeface="Gill Sans MT" panose="020B0502020104020203" pitchFamily="34" charset="0"/>
              </a:rPr>
              <a:t>In 2021 we prepared a preliminary business case for setting up a stand-alone manufacturing facility in Sub-Saharan Africa (SSA) that would be dedicated to the production of modern contraceptives for FP2020 countries in SSA plus South Africa only. </a:t>
            </a:r>
          </a:p>
          <a:p>
            <a:r>
              <a:rPr lang="en-GB" sz="1200" dirty="0">
                <a:latin typeface="Gill Sans MT" panose="020B0502020104020203" pitchFamily="34" charset="0"/>
              </a:rPr>
              <a:t>In one scenario we looked at a facility that would make both injectables and oral contraceptives, in another at a facility that would make only injectables. The preliminary business case suggested that a facility that made both oral contraceptives and injectables would not be profitable, but that one that made only injectables could be.</a:t>
            </a:r>
          </a:p>
          <a:p>
            <a:r>
              <a:rPr lang="en-GB" sz="1200" dirty="0">
                <a:latin typeface="Gill Sans MT" panose="020B0502020104020203" pitchFamily="34" charset="0"/>
              </a:rPr>
              <a:t>In FY22 we were asked to look into the business case for the injectable only facility more closely, and we considered the economics of establishing both a stand-alone site, and a shared facility.</a:t>
            </a:r>
          </a:p>
        </p:txBody>
      </p:sp>
      <p:sp>
        <p:nvSpPr>
          <p:cNvPr id="4" name="Slide Number Placeholder 3"/>
          <p:cNvSpPr>
            <a:spLocks noGrp="1"/>
          </p:cNvSpPr>
          <p:nvPr>
            <p:ph type="sldNum" sz="quarter" idx="5"/>
          </p:nvPr>
        </p:nvSpPr>
        <p:spPr/>
        <p:txBody>
          <a:bodyPr/>
          <a:lstStyle/>
          <a:p>
            <a:fld id="{CA61E296-9532-40C3-9174-581AD2B7748B}" type="slidenum">
              <a:rPr lang="en-US" smtClean="0"/>
              <a:pPr/>
              <a:t>1</a:t>
            </a:fld>
            <a:endParaRPr lang="en-US" dirty="0"/>
          </a:p>
        </p:txBody>
      </p:sp>
    </p:spTree>
    <p:extLst>
      <p:ext uri="{BB962C8B-B14F-4D97-AF65-F5344CB8AC3E}">
        <p14:creationId xmlns:p14="http://schemas.microsoft.com/office/powerpoint/2010/main" val="221542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r>
              <a:rPr lang="en-GB" sz="1200" dirty="0">
                <a:latin typeface="Gill Sans MT" panose="020B0502020104020203" pitchFamily="34" charset="0"/>
              </a:rPr>
              <a:t>Our approach for both the preliminary and the revised business cases has been the same. We sought to build a “virtual” factory. In other words, we attempted </a:t>
            </a:r>
            <a:r>
              <a:rPr lang="en-US" sz="1200" dirty="0">
                <a:latin typeface="Gill Sans MT" panose="020B0502020104020203" pitchFamily="34" charset="0"/>
                <a:ea typeface="Calibri" panose="020F0502020204030204" pitchFamily="34" charset="0"/>
                <a:cs typeface="Times New Roman" panose="02020603050405020304" pitchFamily="18" charset="0"/>
              </a:rPr>
              <a:t>to estimate the costs of construction and equipment, </a:t>
            </a:r>
            <a:r>
              <a:rPr lang="en-US" sz="1200" dirty="0" err="1">
                <a:latin typeface="Gill Sans MT" panose="020B0502020104020203" pitchFamily="34" charset="0"/>
                <a:ea typeface="Calibri" panose="020F0502020204030204" pitchFamily="34" charset="0"/>
                <a:cs typeface="Times New Roman" panose="02020603050405020304" pitchFamily="18" charset="0"/>
              </a:rPr>
              <a:t>labour</a:t>
            </a:r>
            <a:r>
              <a:rPr lang="en-US" sz="1200" dirty="0">
                <a:latin typeface="Gill Sans MT" panose="020B0502020104020203" pitchFamily="34" charset="0"/>
                <a:ea typeface="Calibri" panose="020F0502020204030204" pitchFamily="34" charset="0"/>
                <a:cs typeface="Times New Roman" panose="02020603050405020304" pitchFamily="18" charset="0"/>
              </a:rPr>
              <a:t>, utilities, API, land rental and finance, and then compared those costs with estimated revenues. </a:t>
            </a:r>
          </a:p>
        </p:txBody>
      </p:sp>
      <p:sp>
        <p:nvSpPr>
          <p:cNvPr id="4" name="Slide Number Placeholder 3"/>
          <p:cNvSpPr>
            <a:spLocks noGrp="1"/>
          </p:cNvSpPr>
          <p:nvPr>
            <p:ph type="sldNum" sz="quarter" idx="5"/>
          </p:nvPr>
        </p:nvSpPr>
        <p:spPr/>
        <p:txBody>
          <a:bodyPr/>
          <a:lstStyle/>
          <a:p>
            <a:fld id="{CA61E296-9532-40C3-9174-581AD2B7748B}" type="slidenum">
              <a:rPr lang="en-US" smtClean="0"/>
              <a:pPr/>
              <a:t>2</a:t>
            </a:fld>
            <a:endParaRPr lang="en-US" dirty="0"/>
          </a:p>
        </p:txBody>
      </p:sp>
    </p:spTree>
    <p:extLst>
      <p:ext uri="{BB962C8B-B14F-4D97-AF65-F5344CB8AC3E}">
        <p14:creationId xmlns:p14="http://schemas.microsoft.com/office/powerpoint/2010/main" val="189328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a:xfrm>
            <a:off x="387096" y="1291590"/>
            <a:ext cx="6083808" cy="5444538"/>
          </a:xfrm>
        </p:spPr>
        <p:txBody>
          <a:bodyPr/>
          <a:lstStyle/>
          <a:p>
            <a:pPr marL="0" indent="0">
              <a:spcAft>
                <a:spcPts val="600"/>
              </a:spcAft>
              <a:buNone/>
            </a:pPr>
            <a:r>
              <a:rPr lang="en-GB" sz="1200" dirty="0">
                <a:latin typeface="Gill Sans MT" panose="020B0502020104020203" pitchFamily="34" charset="0"/>
                <a:cs typeface="Times New Roman" panose="02020603050405020304" pitchFamily="18" charset="0"/>
              </a:rPr>
              <a:t>A number of different sources were used in this project. Key to the project were:</a:t>
            </a:r>
          </a:p>
          <a:p>
            <a:pPr marL="342900" lvl="0" indent="-342900">
              <a:spcAft>
                <a:spcPts val="6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The RHSC’s Commodity Gap Analysis and LEAP reports which provided information on demand broken down by sector</a:t>
            </a:r>
          </a:p>
          <a:p>
            <a:pPr marL="342900" lvl="0" indent="-342900">
              <a:spcAft>
                <a:spcPts val="5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UNFPA and USAID shipment data which provided information on the uptake of the subcutaneous form of MPA-SC</a:t>
            </a:r>
          </a:p>
          <a:p>
            <a:pPr marL="342900" lvl="0" indent="-342900">
              <a:spcAft>
                <a:spcPts val="5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South Africa’s tender documents, and the published allocation formula</a:t>
            </a:r>
          </a:p>
          <a:p>
            <a:pPr marL="342900" lvl="0" indent="-342900">
              <a:spcAft>
                <a:spcPts val="5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IQVIA’s private sector data for South Africa and Kenya</a:t>
            </a:r>
          </a:p>
          <a:p>
            <a:pPr marL="342900" lvl="0" indent="-342900">
              <a:spcAft>
                <a:spcPts val="5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Prices obtained direct from manufacturers of pharmaceutical manufacturing equipment, glass vials and cartons</a:t>
            </a:r>
          </a:p>
          <a:p>
            <a:pPr marL="342900" lvl="0" indent="-342900">
              <a:spcAft>
                <a:spcPts val="5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Qualitative interviews with local manufacturers, distributors, providers, regulators and industry exports in Ethiopia, Kenya, South Africa and Uganda to understand marketing and distribution costs, expatriate and local salaries, bank loan rates and likely MPA uptake</a:t>
            </a:r>
          </a:p>
          <a:p>
            <a:pPr marL="342900" lvl="0" indent="-342900">
              <a:spcAft>
                <a:spcPts val="5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Many years experience in the construction of pharmaceutical manufacturing sites</a:t>
            </a:r>
          </a:p>
          <a:p>
            <a:pPr marL="342900" lvl="0" indent="-342900">
              <a:spcAft>
                <a:spcPts val="500"/>
              </a:spcAft>
              <a:buFont typeface="Symbol" panose="05050102010706020507" pitchFamily="18" charset="2"/>
              <a:buChar char=""/>
            </a:pPr>
            <a:endParaRPr lang="en-GB" sz="1200" dirty="0">
              <a:latin typeface="Gill Sans MT" panose="020B0502020104020203" pitchFamily="34" charset="0"/>
              <a:cs typeface="Times New Roman" panose="02020603050405020304" pitchFamily="18" charset="0"/>
            </a:endParaRPr>
          </a:p>
          <a:p>
            <a:pPr marL="342900" lvl="0" indent="-342900">
              <a:spcAft>
                <a:spcPts val="500"/>
              </a:spcAft>
              <a:buFont typeface="Symbol" panose="05050102010706020507" pitchFamily="18" charset="2"/>
              <a:buChar char=""/>
            </a:pPr>
            <a:endParaRPr lang="en-GB" sz="1200" dirty="0">
              <a:latin typeface="Gill Sans MT" panose="020B0502020104020203" pitchFamily="34" charset="0"/>
              <a:cs typeface="Times New Roman" panose="02020603050405020304" pitchFamily="18" charset="0"/>
            </a:endParaRPr>
          </a:p>
          <a:p>
            <a:pPr marL="342900" lvl="0" indent="-342900">
              <a:spcAft>
                <a:spcPts val="5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Abbreviations:</a:t>
            </a:r>
          </a:p>
          <a:p>
            <a:pPr marL="511175" lvl="1" indent="-342900">
              <a:spcAft>
                <a:spcPts val="5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RHSC LEAP: Reproductive Health Supplies Coalition </a:t>
            </a:r>
            <a:r>
              <a:rPr lang="en-GB" sz="1400" b="0" i="0" dirty="0">
                <a:solidFill>
                  <a:srgbClr val="4D5156"/>
                </a:solidFill>
                <a:effectLst/>
                <a:latin typeface="arial" panose="020B0604020202020204" pitchFamily="34" charset="0"/>
              </a:rPr>
              <a:t>Landscape and Projection of Reproductive Health Supply Needs Report</a:t>
            </a:r>
            <a:endParaRPr lang="en-GB" sz="1200" dirty="0">
              <a:latin typeface="Gill Sans MT" panose="020B0502020104020203" pitchFamily="34" charset="0"/>
              <a:cs typeface="Times New Roman" panose="02020603050405020304" pitchFamily="18" charset="0"/>
            </a:endParaRPr>
          </a:p>
          <a:p>
            <a:pPr marL="511175" lvl="1" indent="-342900">
              <a:spcAft>
                <a:spcPts val="5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PMA reports: Performance Monitoring for Action reports</a:t>
            </a:r>
          </a:p>
          <a:p>
            <a:pPr marL="511175" lvl="1" indent="-342900">
              <a:spcAft>
                <a:spcPts val="5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API: Active Pharmaceutical Ingredient</a:t>
            </a:r>
          </a:p>
          <a:p>
            <a:pPr marL="511175" lvl="1" indent="-342900">
              <a:spcAft>
                <a:spcPts val="5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NDOH: South African National Department of Health</a:t>
            </a:r>
          </a:p>
          <a:p>
            <a:pPr marL="511175" lvl="1" indent="-342900">
              <a:spcAft>
                <a:spcPts val="5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SAHPRA: South African Healthcare Products Regulatory Authority</a:t>
            </a:r>
          </a:p>
          <a:p>
            <a:pPr marL="511175" lvl="1" indent="-342900">
              <a:spcAft>
                <a:spcPts val="5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KEMSA: Kenya Medical Supplies Agency</a:t>
            </a:r>
          </a:p>
          <a:p>
            <a:pPr marL="511175" lvl="1" indent="-342900">
              <a:spcAft>
                <a:spcPts val="500"/>
              </a:spcAft>
              <a:buFont typeface="Symbol" panose="05050102010706020507" pitchFamily="18" charset="2"/>
              <a:buChar char=""/>
            </a:pPr>
            <a:r>
              <a:rPr lang="en-GB" sz="1200" dirty="0">
                <a:latin typeface="Gill Sans MT" panose="020B0502020104020203" pitchFamily="34" charset="0"/>
                <a:cs typeface="Times New Roman" panose="02020603050405020304" pitchFamily="18" charset="0"/>
              </a:rPr>
              <a:t>PPB: Kenyan Pharmacy and Poisons Board</a:t>
            </a:r>
          </a:p>
        </p:txBody>
      </p:sp>
      <p:sp>
        <p:nvSpPr>
          <p:cNvPr id="4" name="Slide Number Placeholder 3"/>
          <p:cNvSpPr>
            <a:spLocks noGrp="1"/>
          </p:cNvSpPr>
          <p:nvPr>
            <p:ph type="sldNum" sz="quarter" idx="5"/>
          </p:nvPr>
        </p:nvSpPr>
        <p:spPr/>
        <p:txBody>
          <a:bodyPr/>
          <a:lstStyle/>
          <a:p>
            <a:fld id="{CA61E296-9532-40C3-9174-581AD2B7748B}" type="slidenum">
              <a:rPr lang="en-US" smtClean="0"/>
              <a:pPr/>
              <a:t>3</a:t>
            </a:fld>
            <a:endParaRPr lang="en-US" dirty="0"/>
          </a:p>
        </p:txBody>
      </p:sp>
    </p:spTree>
    <p:extLst>
      <p:ext uri="{BB962C8B-B14F-4D97-AF65-F5344CB8AC3E}">
        <p14:creationId xmlns:p14="http://schemas.microsoft.com/office/powerpoint/2010/main" val="280037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pPr marL="0" indent="0">
              <a:buNone/>
            </a:pPr>
            <a:r>
              <a:rPr lang="en-GB" sz="1200" dirty="0">
                <a:latin typeface="Gill Sans MT" panose="020B0502020104020203" pitchFamily="34" charset="0"/>
              </a:rPr>
              <a:t>In the next two slides we describe the key assumptions/inputs to the model, beginning with the costs:</a:t>
            </a:r>
          </a:p>
          <a:p>
            <a:r>
              <a:rPr lang="en-GB" sz="1200" dirty="0">
                <a:latin typeface="Gill Sans MT" panose="020B0502020104020203" pitchFamily="34" charset="0"/>
              </a:rPr>
              <a:t>The costs of money dominate operating costs. The loan is assumed to cover all capital and operating costs up and until the point that WHO PQ is achieved. We also assumed that the loan and all accrued interest would need to be paid back within a 10 year term, but that production and obtaining WHO PQ and registrations would not be obtained before the end of Year 6. </a:t>
            </a:r>
          </a:p>
          <a:p>
            <a:r>
              <a:rPr lang="en-GB" sz="1200" dirty="0">
                <a:latin typeface="Gill Sans MT" panose="020B0502020104020203" pitchFamily="34" charset="0"/>
              </a:rPr>
              <a:t>Marketing and distribution costs also constitute a substantial proportion to total costs, estimates being based on percentages of the sale price</a:t>
            </a:r>
          </a:p>
          <a:p>
            <a:r>
              <a:rPr lang="en-GB" sz="1200" dirty="0">
                <a:latin typeface="Gill Sans MT" panose="020B0502020104020203" pitchFamily="34" charset="0"/>
              </a:rPr>
              <a:t>Costs of API and excipients were taken from Indian import/export data for 2019, whilst depreciation followed industry norms. The price of MPA API was derived from imports to India from Italy by the only </a:t>
            </a:r>
            <a:r>
              <a:rPr lang="en-GB" sz="1200" dirty="0" err="1">
                <a:latin typeface="Gill Sans MT" panose="020B0502020104020203" pitchFamily="34" charset="0"/>
              </a:rPr>
              <a:t>PQ’d</a:t>
            </a:r>
            <a:r>
              <a:rPr lang="en-GB" sz="1200" dirty="0">
                <a:latin typeface="Gill Sans MT" panose="020B0502020104020203" pitchFamily="34" charset="0"/>
              </a:rPr>
              <a:t> supplier, but the volumes were small, and thus the price for larger volumes may be a little lower.</a:t>
            </a:r>
          </a:p>
          <a:p>
            <a:r>
              <a:rPr lang="en-GB" sz="1200" dirty="0">
                <a:latin typeface="Gill Sans MT" panose="020B0502020104020203" pitchFamily="34" charset="0"/>
              </a:rPr>
              <a:t>Packaging costs were as mentioned earlier soured from actual suppliers, and salaries reflect the highest estimates we received from interviews with 5 local manufacturers in Ethiopia and Kenya.</a:t>
            </a:r>
          </a:p>
          <a:p>
            <a:endParaRPr lang="en-GB" sz="1200" dirty="0">
              <a:latin typeface="Gill Sans MT" panose="020B0502020104020203" pitchFamily="34" charset="0"/>
            </a:endParaRPr>
          </a:p>
          <a:p>
            <a:endParaRPr lang="en-GB" sz="1200"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CA61E296-9532-40C3-9174-581AD2B7748B}" type="slidenum">
              <a:rPr lang="en-US" smtClean="0"/>
              <a:pPr/>
              <a:t>4</a:t>
            </a:fld>
            <a:endParaRPr lang="en-US" dirty="0"/>
          </a:p>
        </p:txBody>
      </p:sp>
    </p:spTree>
    <p:extLst>
      <p:ext uri="{BB962C8B-B14F-4D97-AF65-F5344CB8AC3E}">
        <p14:creationId xmlns:p14="http://schemas.microsoft.com/office/powerpoint/2010/main" val="46074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r>
              <a:rPr lang="en-GB" sz="1100" dirty="0">
                <a:latin typeface="Gill Sans MT" panose="020B0502020104020203" pitchFamily="34" charset="0"/>
                <a:cs typeface="Times New Roman" panose="02020603050405020304" pitchFamily="18" charset="0"/>
              </a:rPr>
              <a:t>As regards revenues we assumed that the subcutaneous form of MPA (MPA-SC) would take 50% of total MPA demand and that the facility would make only the vial (intramuscular) formulation.</a:t>
            </a:r>
          </a:p>
          <a:p>
            <a:r>
              <a:rPr lang="en-GB" sz="1100" dirty="0">
                <a:latin typeface="Gill Sans MT" panose="020B0502020104020203" pitchFamily="34" charset="0"/>
                <a:cs typeface="Times New Roman" panose="02020603050405020304" pitchFamily="18" charset="0"/>
              </a:rPr>
              <a:t>We used the National Department of Health’s volume allocation formula in South Africa to maximise both price and market share of the South African tender market, discounted the current Single Exit Price by 20% to ensure rapid penetration of the South African tender market, that rate being based on historical penetration rates.</a:t>
            </a:r>
          </a:p>
          <a:p>
            <a:r>
              <a:rPr lang="en-GB" sz="1100" dirty="0">
                <a:latin typeface="Gill Sans MT" panose="020B0502020104020203" pitchFamily="34" charset="0"/>
                <a:cs typeface="Times New Roman" panose="02020603050405020304" pitchFamily="18" charset="0"/>
              </a:rPr>
              <a:t>For the FP2020 countries, for the donor and subsidized markets we used the UNFPA Catalogue price in the base case, and for the private sector we used the wholesaler sale price as shown in IQVIA’s Kenyan audit. We assumed that the new presentation of MPA-IM would take 20% of the donor and unsubsidised market for MPA-IM in FP2020 countries and 12% of the private sector.</a:t>
            </a:r>
          </a:p>
          <a:p>
            <a:endParaRPr lang="en-GB" sz="1100" dirty="0">
              <a:latin typeface="Gill Sans MT" panose="020B0502020104020203" pitchFamily="34" charset="0"/>
              <a:cs typeface="Times New Roman" panose="02020603050405020304" pitchFamily="18" charset="0"/>
            </a:endParaRPr>
          </a:p>
          <a:p>
            <a:endParaRPr lang="en-GB" sz="1100" dirty="0">
              <a:latin typeface="Gill Sans MT" panose="020B0502020104020203" pitchFamily="34" charset="0"/>
              <a:cs typeface="Times New Roman" panose="02020603050405020304" pitchFamily="18" charset="0"/>
            </a:endParaRPr>
          </a:p>
          <a:p>
            <a:r>
              <a:rPr lang="en-GB" sz="1100" dirty="0">
                <a:latin typeface="Gill Sans MT" panose="020B0502020104020203" pitchFamily="34" charset="0"/>
                <a:cs typeface="Times New Roman" panose="02020603050405020304" pitchFamily="18" charset="0"/>
              </a:rPr>
              <a:t>NDOH: South African National Department of Health</a:t>
            </a:r>
          </a:p>
        </p:txBody>
      </p:sp>
      <p:sp>
        <p:nvSpPr>
          <p:cNvPr id="4" name="Slide Number Placeholder 3"/>
          <p:cNvSpPr>
            <a:spLocks noGrp="1"/>
          </p:cNvSpPr>
          <p:nvPr>
            <p:ph type="sldNum" sz="quarter" idx="5"/>
          </p:nvPr>
        </p:nvSpPr>
        <p:spPr/>
        <p:txBody>
          <a:bodyPr/>
          <a:lstStyle/>
          <a:p>
            <a:fld id="{CA61E296-9532-40C3-9174-581AD2B7748B}" type="slidenum">
              <a:rPr lang="en-US" smtClean="0"/>
              <a:pPr/>
              <a:t>5</a:t>
            </a:fld>
            <a:endParaRPr lang="en-US" dirty="0"/>
          </a:p>
        </p:txBody>
      </p:sp>
    </p:spTree>
    <p:extLst>
      <p:ext uri="{BB962C8B-B14F-4D97-AF65-F5344CB8AC3E}">
        <p14:creationId xmlns:p14="http://schemas.microsoft.com/office/powerpoint/2010/main" val="193659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r>
              <a:rPr lang="en-GB" sz="1100" dirty="0">
                <a:latin typeface="Gill Sans MT" panose="020B0502020104020203" pitchFamily="34" charset="0"/>
                <a:cs typeface="Times New Roman" panose="02020603050405020304" pitchFamily="18" charset="0"/>
              </a:rPr>
              <a:t>Feasibility was assessed against two criteria</a:t>
            </a:r>
          </a:p>
          <a:p>
            <a:pPr lvl="1"/>
            <a:r>
              <a:rPr lang="en-GB" sz="1100" dirty="0">
                <a:latin typeface="Gill Sans MT" panose="020B0502020104020203" pitchFamily="34" charset="0"/>
                <a:cs typeface="Times New Roman" panose="02020603050405020304" pitchFamily="18" charset="0"/>
              </a:rPr>
              <a:t>Could the facility pay off the loan within its 10 year term?</a:t>
            </a:r>
          </a:p>
          <a:p>
            <a:pPr lvl="1"/>
            <a:r>
              <a:rPr lang="en-GB" sz="1100" dirty="0">
                <a:latin typeface="Gill Sans MT" panose="020B0502020104020203" pitchFamily="34" charset="0"/>
                <a:cs typeface="Times New Roman" panose="02020603050405020304" pitchFamily="18" charset="0"/>
              </a:rPr>
              <a:t>And how profitable would it be once the loan was paid off?</a:t>
            </a:r>
          </a:p>
          <a:p>
            <a:pPr lvl="1"/>
            <a:endParaRPr lang="en-GB" sz="1100" dirty="0">
              <a:latin typeface="Gill Sans MT" panose="020B0502020104020203" pitchFamily="34" charset="0"/>
              <a:cs typeface="Times New Roman" panose="02020603050405020304" pitchFamily="18" charset="0"/>
            </a:endParaRPr>
          </a:p>
          <a:p>
            <a:r>
              <a:rPr lang="en-GB" sz="1100" dirty="0">
                <a:latin typeface="Gill Sans MT" panose="020B0502020104020203" pitchFamily="34" charset="0"/>
                <a:cs typeface="Times New Roman" panose="02020603050405020304" pitchFamily="18" charset="0"/>
              </a:rPr>
              <a:t>In the case of a stand-alone facility, it does not seem that sufficient profit can be made to pay off either a Commercial or Development Bank loan at the end of a 10-year term. Development Banks do offer longer terms, up to 20 years in the case of the Ethiopian Development Bank, and if the term were extended beyond 10 years it is not impossible that a stand-alone facility would turn out to be feasible. Certainly as can be seen once the loan is paid off, and no more interest payments are made, the stand-alone facility is profitable, making a 17% return on investment on an annual basis after tax and depreciation. .</a:t>
            </a:r>
          </a:p>
        </p:txBody>
      </p:sp>
      <p:sp>
        <p:nvSpPr>
          <p:cNvPr id="4" name="Slide Number Placeholder 3"/>
          <p:cNvSpPr>
            <a:spLocks noGrp="1"/>
          </p:cNvSpPr>
          <p:nvPr>
            <p:ph type="sldNum" sz="quarter" idx="5"/>
          </p:nvPr>
        </p:nvSpPr>
        <p:spPr/>
        <p:txBody>
          <a:bodyPr/>
          <a:lstStyle/>
          <a:p>
            <a:fld id="{CA61E296-9532-40C3-9174-581AD2B7748B}" type="slidenum">
              <a:rPr lang="en-US" smtClean="0"/>
              <a:pPr/>
              <a:t>6</a:t>
            </a:fld>
            <a:endParaRPr lang="en-US" dirty="0"/>
          </a:p>
        </p:txBody>
      </p:sp>
    </p:spTree>
    <p:extLst>
      <p:ext uri="{BB962C8B-B14F-4D97-AF65-F5344CB8AC3E}">
        <p14:creationId xmlns:p14="http://schemas.microsoft.com/office/powerpoint/2010/main" val="1832768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r>
              <a:rPr lang="en-GB" sz="1100" dirty="0">
                <a:latin typeface="Gill Sans MT" panose="020B0502020104020203" pitchFamily="34" charset="0"/>
                <a:cs typeface="Times New Roman" panose="02020603050405020304" pitchFamily="18" charset="0"/>
              </a:rPr>
              <a:t>The shared facility is more profitable than the stand-alone facility. In this case, the shared facility is able to pay off even a commercial loan at the end of the loan period given the assumptions in the model, but the risk of failure is high. Virtually any change to the assumptions would mean that the shared facility would not be able to pay of the loan within a 10 year term. </a:t>
            </a:r>
          </a:p>
          <a:p>
            <a:r>
              <a:rPr lang="en-GB" sz="1100" dirty="0">
                <a:latin typeface="Gill Sans MT" panose="020B0502020104020203" pitchFamily="34" charset="0"/>
                <a:cs typeface="Times New Roman" panose="02020603050405020304" pitchFamily="18" charset="0"/>
              </a:rPr>
              <a:t>The case for a shared facility funded through a Development Bank loan is however more robust. For example, it would pay off that loan before the end of its 10 year term even if: </a:t>
            </a:r>
          </a:p>
          <a:p>
            <a:pPr lvl="1"/>
            <a:r>
              <a:rPr lang="en-GB" sz="1100" dirty="0">
                <a:latin typeface="Gill Sans MT" panose="020B0502020104020203" pitchFamily="34" charset="0"/>
                <a:cs typeface="Times New Roman" panose="02020603050405020304" pitchFamily="18" charset="0"/>
              </a:rPr>
              <a:t>The Development Bank interest rate increases by two percentage points, from 9.5% to 11.5%; or</a:t>
            </a:r>
          </a:p>
          <a:p>
            <a:pPr lvl="1"/>
            <a:r>
              <a:rPr lang="en-GB" sz="1100" dirty="0">
                <a:latin typeface="Gill Sans MT" panose="020B0502020104020203" pitchFamily="34" charset="0"/>
                <a:cs typeface="Times New Roman" panose="02020603050405020304" pitchFamily="18" charset="0"/>
              </a:rPr>
              <a:t>The donor price decreased by 15% from the current UNFPA catalogue price; or</a:t>
            </a:r>
          </a:p>
          <a:p>
            <a:pPr lvl="1"/>
            <a:r>
              <a:rPr lang="en-GB" sz="1100" dirty="0">
                <a:latin typeface="Gill Sans MT" panose="020B0502020104020203" pitchFamily="34" charset="0"/>
                <a:cs typeface="Times New Roman" panose="02020603050405020304" pitchFamily="18" charset="0"/>
              </a:rPr>
              <a:t>Only a 20% market share was achieved in the South African public sector; or</a:t>
            </a:r>
          </a:p>
          <a:p>
            <a:pPr lvl="1"/>
            <a:r>
              <a:rPr lang="en-GB" sz="1100" dirty="0">
                <a:latin typeface="Gill Sans MT" panose="020B0502020104020203" pitchFamily="34" charset="0"/>
                <a:cs typeface="Times New Roman" panose="02020603050405020304" pitchFamily="18" charset="0"/>
              </a:rPr>
              <a:t>Time to production, PQ and peak market shares are delayed by one year.</a:t>
            </a:r>
          </a:p>
          <a:p>
            <a:pPr lvl="1"/>
            <a:endParaRPr lang="en-GB" sz="1100" dirty="0">
              <a:latin typeface="Gill Sans MT" panose="020B0502020104020203" pitchFamily="34" charset="0"/>
              <a:cs typeface="Times New Roman" panose="02020603050405020304" pitchFamily="18" charset="0"/>
            </a:endParaRPr>
          </a:p>
          <a:p>
            <a:pPr lvl="1"/>
            <a:endParaRPr lang="en-GB" sz="1100" dirty="0">
              <a:latin typeface="Gill Sans MT" panose="020B0502020104020203" pitchFamily="34" charset="0"/>
              <a:cs typeface="Times New Roman" panose="02020603050405020304" pitchFamily="18" charset="0"/>
            </a:endParaRPr>
          </a:p>
          <a:p>
            <a:endParaRPr lang="en-GB" sz="1100" dirty="0">
              <a:latin typeface="Gill Sans MT" panose="020B0502020104020203"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A61E296-9532-40C3-9174-581AD2B7748B}" type="slidenum">
              <a:rPr lang="en-US" smtClean="0"/>
              <a:pPr/>
              <a:t>7</a:t>
            </a:fld>
            <a:endParaRPr lang="en-US" dirty="0"/>
          </a:p>
        </p:txBody>
      </p:sp>
    </p:spTree>
    <p:extLst>
      <p:ext uri="{BB962C8B-B14F-4D97-AF65-F5344CB8AC3E}">
        <p14:creationId xmlns:p14="http://schemas.microsoft.com/office/powerpoint/2010/main" val="229989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9050" y="6965950"/>
            <a:ext cx="2641600" cy="1485900"/>
          </a:xfrm>
        </p:spPr>
      </p:sp>
      <p:sp>
        <p:nvSpPr>
          <p:cNvPr id="3" name="Notes Placeholder 2"/>
          <p:cNvSpPr>
            <a:spLocks noGrp="1"/>
          </p:cNvSpPr>
          <p:nvPr>
            <p:ph type="body" idx="1"/>
          </p:nvPr>
        </p:nvSpPr>
        <p:spPr/>
        <p:txBody>
          <a:bodyPr/>
          <a:lstStyle/>
          <a:p>
            <a:pPr marL="0" indent="0">
              <a:buNone/>
            </a:pPr>
            <a:r>
              <a:rPr lang="en-GB" dirty="0">
                <a:latin typeface="Gill Sans MT" panose="020B0502020104020203" pitchFamily="34" charset="0"/>
              </a:rPr>
              <a:t>In conclusion:</a:t>
            </a:r>
          </a:p>
          <a:p>
            <a:pPr marL="0" indent="0">
              <a:buNone/>
            </a:pPr>
            <a:endParaRPr lang="en-GB" dirty="0">
              <a:latin typeface="Gill Sans MT" panose="020B0502020104020203" pitchFamily="34" charset="0"/>
            </a:endParaRPr>
          </a:p>
          <a:p>
            <a:r>
              <a:rPr lang="en-GB" dirty="0">
                <a:latin typeface="Gill Sans MT" panose="020B0502020104020203" pitchFamily="34" charset="0"/>
              </a:rPr>
              <a:t>A stand-alone facility is </a:t>
            </a:r>
            <a:r>
              <a:rPr lang="en-GB" u="sng" dirty="0">
                <a:latin typeface="Gill Sans MT" panose="020B0502020104020203" pitchFamily="34" charset="0"/>
              </a:rPr>
              <a:t>likely not feasible</a:t>
            </a:r>
          </a:p>
          <a:p>
            <a:pPr lvl="1"/>
            <a:r>
              <a:rPr lang="en-GB" sz="1200" u="sng" dirty="0">
                <a:latin typeface="Gill Sans MT" panose="020B0502020104020203" pitchFamily="34" charset="0"/>
              </a:rPr>
              <a:t>P</a:t>
            </a:r>
            <a:r>
              <a:rPr lang="en-GB" sz="1200" dirty="0">
                <a:latin typeface="Gill Sans MT" panose="020B0502020104020203" pitchFamily="34" charset="0"/>
              </a:rPr>
              <a:t>rofits are insufficient to pay off the loan within 10 years</a:t>
            </a:r>
          </a:p>
          <a:p>
            <a:r>
              <a:rPr lang="en-GB" dirty="0">
                <a:latin typeface="Gill Sans MT" panose="020B0502020104020203" pitchFamily="34" charset="0"/>
              </a:rPr>
              <a:t>A shared facility </a:t>
            </a:r>
            <a:r>
              <a:rPr lang="en-GB" u="sng" dirty="0">
                <a:latin typeface="Gill Sans MT" panose="020B0502020104020203" pitchFamily="34" charset="0"/>
              </a:rPr>
              <a:t>is feasible</a:t>
            </a:r>
          </a:p>
          <a:p>
            <a:pPr lvl="1"/>
            <a:r>
              <a:rPr lang="en-GB" sz="1200" u="sng" dirty="0">
                <a:latin typeface="Gill Sans MT" panose="020B0502020104020203" pitchFamily="34" charset="0"/>
              </a:rPr>
              <a:t>P</a:t>
            </a:r>
            <a:r>
              <a:rPr lang="en-GB" sz="1200" dirty="0">
                <a:latin typeface="Gill Sans MT" panose="020B0502020104020203" pitchFamily="34" charset="0"/>
              </a:rPr>
              <a:t>rofits are sufficient to withstand changes to key assumptions.</a:t>
            </a:r>
          </a:p>
          <a:p>
            <a:pPr>
              <a:spcBef>
                <a:spcPts val="600"/>
              </a:spcBef>
            </a:pPr>
            <a:r>
              <a:rPr lang="en-GB" dirty="0">
                <a:latin typeface="Gill Sans MT" panose="020B0502020104020203" pitchFamily="34" charset="0"/>
              </a:rPr>
              <a:t>Key points not addressed in this business case are: </a:t>
            </a:r>
          </a:p>
          <a:p>
            <a:pPr lvl="1">
              <a:spcBef>
                <a:spcPts val="600"/>
              </a:spcBef>
              <a:spcAft>
                <a:spcPts val="300"/>
              </a:spcAft>
            </a:pPr>
            <a:r>
              <a:rPr lang="en-GB" sz="1200" dirty="0">
                <a:latin typeface="Gill Sans MT" panose="020B0502020104020203" pitchFamily="34" charset="0"/>
              </a:rPr>
              <a:t>Challenges in accessing foreign currency to pay for API, Excipient and packaging imports</a:t>
            </a:r>
          </a:p>
          <a:p>
            <a:pPr lvl="1">
              <a:spcBef>
                <a:spcPts val="0"/>
              </a:spcBef>
              <a:spcAft>
                <a:spcPts val="300"/>
              </a:spcAft>
            </a:pPr>
            <a:r>
              <a:rPr lang="en-GB" sz="1200" dirty="0">
                <a:latin typeface="Gill Sans MT" panose="020B0502020104020203" pitchFamily="34" charset="0"/>
              </a:rPr>
              <a:t>Risk of expropriation or of instability in the selected country of manufacture</a:t>
            </a:r>
          </a:p>
          <a:p>
            <a:pPr lvl="1">
              <a:spcBef>
                <a:spcPts val="0"/>
              </a:spcBef>
              <a:spcAft>
                <a:spcPts val="300"/>
              </a:spcAft>
            </a:pPr>
            <a:r>
              <a:rPr lang="en-GB" sz="1200" dirty="0">
                <a:latin typeface="Gill Sans MT" panose="020B0502020104020203" pitchFamily="34" charset="0"/>
              </a:rPr>
              <a:t>Potential expansion of subcutaneous presentation of MPA (MPA-SC) into South Africa or further reductions in donor prices paid in FP2020 SSA countries</a:t>
            </a:r>
          </a:p>
          <a:p>
            <a:pPr lvl="1">
              <a:spcBef>
                <a:spcPts val="0"/>
              </a:spcBef>
              <a:spcAft>
                <a:spcPts val="300"/>
              </a:spcAft>
            </a:pPr>
            <a:r>
              <a:rPr lang="en-GB" sz="1200" dirty="0">
                <a:latin typeface="Gill Sans MT" panose="020B0502020104020203" pitchFamily="34" charset="0"/>
              </a:rPr>
              <a:t>The availability of matching funding (i.e. banks require ~50% co-investment)</a:t>
            </a:r>
          </a:p>
          <a:p>
            <a:endParaRPr lang="en-GB" sz="1100"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CA61E296-9532-40C3-9174-581AD2B7748B}" type="slidenum">
              <a:rPr lang="en-US" smtClean="0"/>
              <a:pPr/>
              <a:t>8</a:t>
            </a:fld>
            <a:endParaRPr lang="en-US" dirty="0"/>
          </a:p>
        </p:txBody>
      </p:sp>
    </p:spTree>
    <p:extLst>
      <p:ext uri="{BB962C8B-B14F-4D97-AF65-F5344CB8AC3E}">
        <p14:creationId xmlns:p14="http://schemas.microsoft.com/office/powerpoint/2010/main" val="4017372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Basic PPT Slide</a:t>
            </a:r>
          </a:p>
        </p:txBody>
      </p:sp>
      <p:sp>
        <p:nvSpPr>
          <p:cNvPr id="3" name="Content Placeholder 2"/>
          <p:cNvSpPr>
            <a:spLocks noGrp="1"/>
          </p:cNvSpPr>
          <p:nvPr>
            <p:ph idx="1" hasCustomPrompt="1"/>
          </p:nvPr>
        </p:nvSpPr>
        <p:spPr/>
        <p:txBody>
          <a:bodyPr/>
          <a:lstStyle>
            <a:lvl1pPr>
              <a:lnSpc>
                <a:spcPct val="100000"/>
              </a:lnSpc>
              <a:spcBef>
                <a:spcPts val="1200"/>
              </a:spcBef>
              <a:buClr>
                <a:srgbClr val="6C6463"/>
              </a:buClr>
              <a:defRPr>
                <a:solidFill>
                  <a:srgbClr val="6C6463"/>
                </a:solidFill>
              </a:defRPr>
            </a:lvl1pPr>
            <a:lvl2pPr marL="685800" indent="-228600">
              <a:lnSpc>
                <a:spcPct val="100000"/>
              </a:lnSpc>
              <a:spcBef>
                <a:spcPts val="300"/>
              </a:spcBef>
              <a:buClr>
                <a:srgbClr val="6C6463"/>
              </a:buClr>
              <a:buFont typeface="Courier New" panose="02070309020205020404" pitchFamily="49" charset="0"/>
              <a:buChar char="o"/>
              <a:defRPr>
                <a:solidFill>
                  <a:srgbClr val="6C6463"/>
                </a:solidFill>
              </a:defRPr>
            </a:lvl2pPr>
            <a:lvl3pPr marL="1143000" indent="-228600">
              <a:lnSpc>
                <a:spcPct val="100000"/>
              </a:lnSpc>
              <a:spcBef>
                <a:spcPts val="300"/>
              </a:spcBef>
              <a:buClr>
                <a:srgbClr val="6C6463"/>
              </a:buClr>
              <a:buFont typeface="Gill Sans MT" panose="020B0502020104020203" pitchFamily="34" charset="0"/>
              <a:buChar char="–"/>
              <a:defRPr>
                <a:solidFill>
                  <a:srgbClr val="6C6463"/>
                </a:solidFill>
              </a:defRPr>
            </a:lvl3pPr>
            <a:lvl4pPr>
              <a:lnSpc>
                <a:spcPct val="100000"/>
              </a:lnSpc>
              <a:spcBef>
                <a:spcPts val="300"/>
              </a:spcBef>
              <a:defRPr>
                <a:solidFill>
                  <a:srgbClr val="6C6463"/>
                </a:solidFill>
              </a:defRPr>
            </a:lvl4pPr>
            <a:lvl5pPr>
              <a:lnSpc>
                <a:spcPct val="100000"/>
              </a:lnSpc>
              <a:spcBef>
                <a:spcPts val="300"/>
              </a:spcBef>
              <a:defRPr>
                <a:solidFill>
                  <a:srgbClr val="6C6463"/>
                </a:solidFill>
              </a:defRPr>
            </a:lvl5pPr>
          </a:lstStyle>
          <a:p>
            <a:pPr lvl="0"/>
            <a:r>
              <a:rPr lang="en-US" dirty="0"/>
              <a:t>Bullet Points</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Tree>
    <p:custDataLst>
      <p:tags r:id="rId1"/>
    </p:custDataLst>
    <p:extLst>
      <p:ext uri="{BB962C8B-B14F-4D97-AF65-F5344CB8AC3E}">
        <p14:creationId xmlns:p14="http://schemas.microsoft.com/office/powerpoint/2010/main" val="185053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p:cNvSpPr>
            <a:spLocks noGrp="1"/>
          </p:cNvSpPr>
          <p:nvPr>
            <p:ph sz="half" idx="1" hasCustomPrompt="1"/>
          </p:nvPr>
        </p:nvSpPr>
        <p:spPr>
          <a:xfrm>
            <a:off x="838200" y="1825625"/>
            <a:ext cx="4998720" cy="4351338"/>
          </a:xfrm>
        </p:spPr>
        <p:txBody>
          <a:bodyPr/>
          <a:lstStyle>
            <a:lvl1pPr>
              <a:defRPr/>
            </a:lvl1pPr>
          </a:lstStyle>
          <a:p>
            <a:pPr lvl="0"/>
            <a:r>
              <a:rPr lang="en-US" dirty="0"/>
              <a:t>Bullet Points</a:t>
            </a:r>
          </a:p>
        </p:txBody>
      </p:sp>
      <p:sp>
        <p:nvSpPr>
          <p:cNvPr id="4" name="Content Placeholder 3"/>
          <p:cNvSpPr>
            <a:spLocks noGrp="1"/>
          </p:cNvSpPr>
          <p:nvPr>
            <p:ph sz="half" idx="2" hasCustomPrompt="1"/>
          </p:nvPr>
        </p:nvSpPr>
        <p:spPr>
          <a:xfrm>
            <a:off x="6355080" y="1825625"/>
            <a:ext cx="4998720" cy="4351338"/>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cxnSp>
        <p:nvCxnSpPr>
          <p:cNvPr id="8" name="Straight Connector 7">
            <a:extLst>
              <a:ext uri="{FF2B5EF4-FFF2-40B4-BE49-F238E27FC236}">
                <a16:creationId xmlns:a16="http://schemas.microsoft.com/office/drawing/2014/main" id="{16F40D2F-8472-4CB4-86A9-EEC2FCE2C11B}"/>
              </a:ext>
            </a:extLst>
          </p:cNvPr>
          <p:cNvCxnSpPr/>
          <p:nvPr/>
        </p:nvCxnSpPr>
        <p:spPr>
          <a:xfrm>
            <a:off x="6096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685406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Photo and Bulleted List</a:t>
            </a:r>
          </a:p>
        </p:txBody>
      </p:sp>
      <p:sp>
        <p:nvSpPr>
          <p:cNvPr id="4" name="Content Placeholder 3"/>
          <p:cNvSpPr>
            <a:spLocks noGrp="1"/>
          </p:cNvSpPr>
          <p:nvPr>
            <p:ph sz="half" idx="2" hasCustomPrompt="1"/>
          </p:nvPr>
        </p:nvSpPr>
        <p:spPr>
          <a:xfrm>
            <a:off x="6355080" y="1825625"/>
            <a:ext cx="4998720" cy="4351338"/>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cxnSp>
        <p:nvCxnSpPr>
          <p:cNvPr id="8" name="Straight Connector 7">
            <a:extLst>
              <a:ext uri="{FF2B5EF4-FFF2-40B4-BE49-F238E27FC236}">
                <a16:creationId xmlns:a16="http://schemas.microsoft.com/office/drawing/2014/main" id="{16F40D2F-8472-4CB4-86A9-EEC2FCE2C11B}"/>
              </a:ext>
            </a:extLst>
          </p:cNvPr>
          <p:cNvCxnSpPr/>
          <p:nvPr/>
        </p:nvCxnSpPr>
        <p:spPr>
          <a:xfrm>
            <a:off x="6096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60E5BCC9-E1AF-48AB-9C7C-0E51FB051B79}"/>
              </a:ext>
            </a:extLst>
          </p:cNvPr>
          <p:cNvSpPr>
            <a:spLocks noGrp="1"/>
          </p:cNvSpPr>
          <p:nvPr>
            <p:ph type="pic" sz="quarter" idx="13"/>
          </p:nvPr>
        </p:nvSpPr>
        <p:spPr>
          <a:xfrm>
            <a:off x="838201" y="1825625"/>
            <a:ext cx="4999567" cy="3971671"/>
          </a:xfrm>
        </p:spPr>
        <p:txBody>
          <a:bodyPr/>
          <a:lstStyle>
            <a:lvl1pPr marL="0" indent="0">
              <a:buNone/>
              <a:defRPr/>
            </a:lvl1pPr>
          </a:lstStyle>
          <a:p>
            <a:r>
              <a:rPr lang="en-US" dirty="0"/>
              <a:t>Click icon to add picture</a:t>
            </a:r>
          </a:p>
        </p:txBody>
      </p:sp>
      <p:sp>
        <p:nvSpPr>
          <p:cNvPr id="12" name="Text Placeholder 11">
            <a:extLst>
              <a:ext uri="{FF2B5EF4-FFF2-40B4-BE49-F238E27FC236}">
                <a16:creationId xmlns:a16="http://schemas.microsoft.com/office/drawing/2014/main" id="{D9BAE435-B4C5-4492-A5D7-C442FC8B4AF7}"/>
              </a:ext>
            </a:extLst>
          </p:cNvPr>
          <p:cNvSpPr>
            <a:spLocks noGrp="1"/>
          </p:cNvSpPr>
          <p:nvPr>
            <p:ph type="body" sz="quarter" idx="14" hasCustomPrompt="1"/>
          </p:nvPr>
        </p:nvSpPr>
        <p:spPr>
          <a:xfrm>
            <a:off x="838201" y="5888735"/>
            <a:ext cx="5014383" cy="288228"/>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Photo: credit/photographer</a:t>
            </a:r>
          </a:p>
        </p:txBody>
      </p:sp>
    </p:spTree>
    <p:custDataLst>
      <p:tags r:id="rId1"/>
    </p:custDataLst>
    <p:extLst>
      <p:ext uri="{BB962C8B-B14F-4D97-AF65-F5344CB8AC3E}">
        <p14:creationId xmlns:p14="http://schemas.microsoft.com/office/powerpoint/2010/main" val="34279655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lvl1pPr>
              <a:defRPr/>
            </a:lvl1pPr>
          </a:lstStyle>
          <a:p>
            <a:r>
              <a:rPr lang="en-US" dirty="0"/>
              <a:t>PPT Slide to Compare and Contrast</a:t>
            </a:r>
          </a:p>
        </p:txBody>
      </p:sp>
      <p:sp>
        <p:nvSpPr>
          <p:cNvPr id="3" name="Text Placeholder 2"/>
          <p:cNvSpPr>
            <a:spLocks noGrp="1"/>
          </p:cNvSpPr>
          <p:nvPr>
            <p:ph type="body" idx="1" hasCustomPrompt="1"/>
          </p:nvPr>
        </p:nvSpPr>
        <p:spPr>
          <a:xfrm>
            <a:off x="839789" y="1755648"/>
            <a:ext cx="4998720" cy="74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p:cNvSpPr>
            <a:spLocks noGrp="1"/>
          </p:cNvSpPr>
          <p:nvPr>
            <p:ph sz="half" idx="2" hasCustomPrompt="1"/>
          </p:nvPr>
        </p:nvSpPr>
        <p:spPr>
          <a:xfrm>
            <a:off x="839789" y="2505075"/>
            <a:ext cx="4998720" cy="3684588"/>
          </a:xfrm>
        </p:spPr>
        <p:txBody>
          <a:bodyPr/>
          <a:lstStyle>
            <a:lvl1pPr>
              <a:defRPr/>
            </a:lvl1pPr>
          </a:lstStyle>
          <a:p>
            <a:pPr lvl="0"/>
            <a:r>
              <a:rPr lang="en-US" dirty="0"/>
              <a:t>Bullet Points</a:t>
            </a:r>
          </a:p>
        </p:txBody>
      </p:sp>
      <p:sp>
        <p:nvSpPr>
          <p:cNvPr id="5" name="Text Placeholder 4"/>
          <p:cNvSpPr>
            <a:spLocks noGrp="1"/>
          </p:cNvSpPr>
          <p:nvPr>
            <p:ph type="body" sz="quarter" idx="3" hasCustomPrompt="1"/>
          </p:nvPr>
        </p:nvSpPr>
        <p:spPr>
          <a:xfrm>
            <a:off x="6355080" y="1755648"/>
            <a:ext cx="4998720" cy="74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6" name="Content Placeholder 5"/>
          <p:cNvSpPr>
            <a:spLocks noGrp="1"/>
          </p:cNvSpPr>
          <p:nvPr>
            <p:ph sz="quarter" idx="4" hasCustomPrompt="1"/>
          </p:nvPr>
        </p:nvSpPr>
        <p:spPr>
          <a:xfrm>
            <a:off x="6355080" y="2505075"/>
            <a:ext cx="4998720" cy="3684588"/>
          </a:xfrm>
        </p:spPr>
        <p:txBody>
          <a:bodyPr/>
          <a:lstStyle>
            <a:lvl1pPr>
              <a:defRPr/>
            </a:lvl1pPr>
          </a:lstStyle>
          <a:p>
            <a:pPr lvl="0"/>
            <a:r>
              <a:rPr lang="en-US" dirty="0"/>
              <a:t>Bullet Points</a:t>
            </a:r>
          </a:p>
        </p:txBody>
      </p:sp>
      <p:sp>
        <p:nvSpPr>
          <p:cNvPr id="9" name="Slide Number Placeholder 8"/>
          <p:cNvSpPr>
            <a:spLocks noGrp="1"/>
          </p:cNvSpPr>
          <p:nvPr>
            <p:ph type="sldNum" sz="quarter" idx="12"/>
          </p:nvPr>
        </p:nvSpPr>
        <p:spPr/>
        <p:txBody>
          <a:bodyPr/>
          <a:lstStyle/>
          <a:p>
            <a:fld id="{AFB4637D-E648-4D47-95AC-4BFF987C325D}" type="slidenum">
              <a:rPr lang="en-US" smtClean="0"/>
              <a:t>‹#›</a:t>
            </a:fld>
            <a:endParaRPr lang="en-US" dirty="0"/>
          </a:p>
        </p:txBody>
      </p:sp>
      <p:cxnSp>
        <p:nvCxnSpPr>
          <p:cNvPr id="12" name="Straight Connector 11">
            <a:extLst>
              <a:ext uri="{FF2B5EF4-FFF2-40B4-BE49-F238E27FC236}">
                <a16:creationId xmlns:a16="http://schemas.microsoft.com/office/drawing/2014/main" id="{A5FA42BD-C050-4A47-A483-5EDEFD0A7FEB}"/>
              </a:ext>
            </a:extLst>
          </p:cNvPr>
          <p:cNvCxnSpPr/>
          <p:nvPr/>
        </p:nvCxnSpPr>
        <p:spPr>
          <a:xfrm>
            <a:off x="6096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220992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17346158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E9EFF4-263E-422F-9C7B-675DE7957A05}" type="slidenum">
              <a:rPr lang="en-GB" smtClean="0"/>
              <a:t>‹#›</a:t>
            </a:fld>
            <a:endParaRPr lang="en-GB" dirty="0"/>
          </a:p>
        </p:txBody>
      </p:sp>
      <p:cxnSp>
        <p:nvCxnSpPr>
          <p:cNvPr id="6" name="Straight Connector 5">
            <a:extLst>
              <a:ext uri="{FF2B5EF4-FFF2-40B4-BE49-F238E27FC236}">
                <a16:creationId xmlns:a16="http://schemas.microsoft.com/office/drawing/2014/main" id="{BD6A86A9-1181-4FB3-B2FE-4A179A9D30B0}"/>
              </a:ext>
            </a:extLst>
          </p:cNvPr>
          <p:cNvCxnSpPr>
            <a:cxnSpLocks/>
          </p:cNvCxnSpPr>
          <p:nvPr/>
        </p:nvCxnSpPr>
        <p:spPr>
          <a:xfrm>
            <a:off x="822960" y="6356350"/>
            <a:ext cx="105308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45C7A17-2D89-40D0-B2F2-AD52AFD0D71F}"/>
              </a:ext>
            </a:extLst>
          </p:cNvPr>
          <p:cNvSpPr txBox="1"/>
          <p:nvPr/>
        </p:nvSpPr>
        <p:spPr>
          <a:xfrm>
            <a:off x="838201" y="6397239"/>
            <a:ext cx="9071972"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3377553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935AA17-AEC4-430C-B3A2-01E5BC48814A}"/>
              </a:ext>
            </a:extLst>
          </p:cNvPr>
          <p:cNvCxnSpPr>
            <a:cxnSpLocks/>
          </p:cNvCxnSpPr>
          <p:nvPr/>
        </p:nvCxnSpPr>
        <p:spPr>
          <a:xfrm>
            <a:off x="822960" y="6356350"/>
            <a:ext cx="105308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D2DA29-1421-495F-9226-70524D62700D}"/>
              </a:ext>
            </a:extLst>
          </p:cNvPr>
          <p:cNvSpPr txBox="1"/>
          <p:nvPr/>
        </p:nvSpPr>
        <p:spPr>
          <a:xfrm>
            <a:off x="838201" y="6397239"/>
            <a:ext cx="9071972"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
        <p:nvSpPr>
          <p:cNvPr id="8" name="Rectangle 7">
            <a:extLst>
              <a:ext uri="{FF2B5EF4-FFF2-40B4-BE49-F238E27FC236}">
                <a16:creationId xmlns:a16="http://schemas.microsoft.com/office/drawing/2014/main" id="{E2F73F4C-1500-458D-BE89-6E535BEB3B23}"/>
              </a:ext>
            </a:extLst>
          </p:cNvPr>
          <p:cNvSpPr/>
          <p:nvPr/>
        </p:nvSpPr>
        <p:spPr>
          <a:xfrm>
            <a:off x="264212" y="224018"/>
            <a:ext cx="200013"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Box 8">
            <a:extLst>
              <a:ext uri="{FF2B5EF4-FFF2-40B4-BE49-F238E27FC236}">
                <a16:creationId xmlns:a16="http://schemas.microsoft.com/office/drawing/2014/main" id="{2C5A0F47-39AB-4744-9A17-EE20D1C68ACC}"/>
              </a:ext>
            </a:extLst>
          </p:cNvPr>
          <p:cNvSpPr txBox="1"/>
          <p:nvPr/>
        </p:nvSpPr>
        <p:spPr>
          <a:xfrm>
            <a:off x="838200" y="3935026"/>
            <a:ext cx="10530840" cy="1815882"/>
          </a:xfrm>
          <a:prstGeom prst="rect">
            <a:avLst/>
          </a:prstGeom>
          <a:noFill/>
        </p:spPr>
        <p:txBody>
          <a:bodyPr wrap="square" rtlCol="0">
            <a:spAutoFit/>
          </a:bodyPr>
          <a:lstStyle/>
          <a:p>
            <a:r>
              <a:rPr lang="en-US" sz="1400" dirty="0">
                <a:solidFill>
                  <a:srgbClr val="6C6463"/>
                </a:solidFill>
                <a:latin typeface="Gill Sans MT" panose="020B0502020104020203" pitchFamily="34" charset="0"/>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400" dirty="0">
                <a:solidFill>
                  <a:srgbClr val="6C6463"/>
                </a:solidFill>
                <a:latin typeface="Gill Sans MT" panose="020B0502020104020203" pitchFamily="34" charset="0"/>
                <a:hlinkClick r:id="rId3"/>
              </a:rPr>
              <a:t>ghsupplychain.org</a:t>
            </a:r>
            <a:r>
              <a:rPr lang="en-US" sz="1400" dirty="0">
                <a:solidFill>
                  <a:srgbClr val="6C6463"/>
                </a:solidFill>
                <a:latin typeface="Gill Sans MT" panose="020B0502020104020203" pitchFamily="34" charset="0"/>
              </a:rPr>
              <a:t>.</a:t>
            </a:r>
          </a:p>
          <a:p>
            <a:endParaRPr lang="en-US" sz="1400" dirty="0">
              <a:solidFill>
                <a:srgbClr val="6C6463"/>
              </a:solidFill>
              <a:latin typeface="Gill Sans MT" panose="020B0502020104020203" pitchFamily="34" charset="0"/>
            </a:endParaRPr>
          </a:p>
          <a:p>
            <a:r>
              <a:rPr lang="en-US" sz="1400" dirty="0">
                <a:solidFill>
                  <a:srgbClr val="6C6463"/>
                </a:solidFill>
                <a:latin typeface="Gill Sans MT" panose="020B0502020104020203" pitchFamily="34" charset="0"/>
              </a:rPr>
              <a:t>The views expressed in this presentation do not necessarily reflect the views of USAID or the U.S. government.</a:t>
            </a:r>
          </a:p>
          <a:p>
            <a:r>
              <a:rPr lang="en-US" sz="1400" dirty="0">
                <a:solidFill>
                  <a:srgbClr val="6C6463"/>
                </a:solidFill>
                <a:latin typeface="Gill Sans MT" panose="020B0502020104020203" pitchFamily="34" charset="0"/>
              </a:rPr>
              <a:t> </a:t>
            </a:r>
          </a:p>
        </p:txBody>
      </p:sp>
    </p:spTree>
    <p:custDataLst>
      <p:tags r:id="rId1"/>
    </p:custDataLst>
    <p:extLst>
      <p:ext uri="{BB962C8B-B14F-4D97-AF65-F5344CB8AC3E}">
        <p14:creationId xmlns:p14="http://schemas.microsoft.com/office/powerpoint/2010/main" val="130832300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Tree>
    <p:extLst>
      <p:ext uri="{BB962C8B-B14F-4D97-AF65-F5344CB8AC3E}">
        <p14:creationId xmlns:p14="http://schemas.microsoft.com/office/powerpoint/2010/main" val="147985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57062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42988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Divider Light Grey - IQVIA">
    <p:bg>
      <p:bgPr>
        <a:solidFill>
          <a:srgbClr val="F4F4F4"/>
        </a:soli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Tree>
    <p:extLst>
      <p:ext uri="{BB962C8B-B14F-4D97-AF65-F5344CB8AC3E}">
        <p14:creationId xmlns:p14="http://schemas.microsoft.com/office/powerpoint/2010/main" val="2261838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Shipping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80D4CE-2F80-423F-ABB6-6A1315D71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88" y="1668794"/>
            <a:ext cx="10997184" cy="4889466"/>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p:nvSpPr>
        <p:spPr>
          <a:xfrm>
            <a:off x="4803648" y="1845578"/>
            <a:ext cx="673608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4949949" y="1979818"/>
            <a:ext cx="6413991" cy="1500327"/>
          </a:xfrm>
        </p:spPr>
        <p:txBody>
          <a:bodyPr anchor="b">
            <a:normAutofit/>
          </a:bodyPr>
          <a:lstStyle>
            <a:lvl1pPr algn="l">
              <a:defRPr sz="3200"/>
            </a:lvl1pPr>
          </a:lstStyle>
          <a:p>
            <a:r>
              <a:rPr lang="en-US" dirty="0"/>
              <a:t>Click to insert title</a:t>
            </a:r>
          </a:p>
        </p:txBody>
      </p:sp>
      <p:sp>
        <p:nvSpPr>
          <p:cNvPr id="3" name="Subtitle 2"/>
          <p:cNvSpPr>
            <a:spLocks noGrp="1"/>
          </p:cNvSpPr>
          <p:nvPr>
            <p:ph type="subTitle" idx="1" hasCustomPrompt="1"/>
          </p:nvPr>
        </p:nvSpPr>
        <p:spPr>
          <a:xfrm>
            <a:off x="4949949" y="3707680"/>
            <a:ext cx="6413991" cy="41604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0" name="Rectangle 9">
            <a:extLst>
              <a:ext uri="{FF2B5EF4-FFF2-40B4-BE49-F238E27FC236}">
                <a16:creationId xmlns:a16="http://schemas.microsoft.com/office/drawing/2014/main" id="{99EBD0C9-06A3-4940-BD06-2335E8702E32}"/>
              </a:ext>
            </a:extLst>
          </p:cNvPr>
          <p:cNvSpPr/>
          <p:nvPr/>
        </p:nvSpPr>
        <p:spPr>
          <a:xfrm>
            <a:off x="264212" y="224018"/>
            <a:ext cx="200013"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96C3964D-A2DB-4719-91DE-E000BDEA4A50}"/>
              </a:ext>
            </a:extLst>
          </p:cNvPr>
          <p:cNvSpPr/>
          <p:nvPr/>
        </p:nvSpPr>
        <p:spPr>
          <a:xfrm>
            <a:off x="3186347" y="368839"/>
            <a:ext cx="8591125" cy="523220"/>
          </a:xfrm>
          <a:prstGeom prst="rect">
            <a:avLst/>
          </a:prstGeom>
        </p:spPr>
        <p:txBody>
          <a:bodyPr wrap="square">
            <a:spAutoFit/>
          </a:bodyPr>
          <a:lstStyle/>
          <a:p>
            <a:pPr algn="r" defTabSz="914400"/>
            <a:r>
              <a:rPr lang="en-US" sz="1400" b="0" dirty="0">
                <a:solidFill>
                  <a:srgbClr val="BA0C2F"/>
                </a:solidFill>
                <a:latin typeface="Gill Sans MT"/>
              </a:rPr>
              <a:t>USAID GLOBAL HEALTH SUPPLY CHAIN PROGRAM</a:t>
            </a:r>
          </a:p>
          <a:p>
            <a:pPr algn="r" defTabSz="914400">
              <a:defRPr/>
            </a:pPr>
            <a:r>
              <a:rPr lang="en-US" sz="1400" dirty="0">
                <a:solidFill>
                  <a:srgbClr val="6C6463"/>
                </a:solidFill>
                <a:latin typeface="Gill Sans MT"/>
              </a:rPr>
              <a:t>Procurement and Supply Management</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p:nvCxnSpPr>
        <p:spPr>
          <a:xfrm>
            <a:off x="4949952" y="3590633"/>
            <a:ext cx="6413989"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2DBFB556-7B57-4C6E-BA6B-44B1EB94FC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803" y="299741"/>
            <a:ext cx="2939632" cy="661417"/>
          </a:xfrm>
          <a:prstGeom prst="rect">
            <a:avLst/>
          </a:prstGeom>
        </p:spPr>
      </p:pic>
    </p:spTree>
    <p:custDataLst>
      <p:tags r:id="rId1"/>
    </p:custDataLst>
    <p:extLst>
      <p:ext uri="{BB962C8B-B14F-4D97-AF65-F5344CB8AC3E}">
        <p14:creationId xmlns:p14="http://schemas.microsoft.com/office/powerpoint/2010/main" val="24408724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Beneficiary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703F9E-1C5B-4EFE-A6C1-E20C0C1F8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88" y="1664209"/>
            <a:ext cx="11021568" cy="4897709"/>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p:nvSpPr>
        <p:spPr>
          <a:xfrm>
            <a:off x="4803648" y="1845005"/>
            <a:ext cx="673608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4949949" y="1979245"/>
            <a:ext cx="6413991" cy="1500327"/>
          </a:xfrm>
        </p:spPr>
        <p:txBody>
          <a:bodyPr anchor="b">
            <a:normAutofit/>
          </a:bodyPr>
          <a:lstStyle>
            <a:lvl1pPr algn="l">
              <a:defRPr sz="3200"/>
            </a:lvl1pPr>
          </a:lstStyle>
          <a:p>
            <a:r>
              <a:rPr lang="en-US" dirty="0"/>
              <a:t>Click to insert title</a:t>
            </a:r>
          </a:p>
        </p:txBody>
      </p:sp>
      <p:sp>
        <p:nvSpPr>
          <p:cNvPr id="3" name="Subtitle 2"/>
          <p:cNvSpPr>
            <a:spLocks noGrp="1"/>
          </p:cNvSpPr>
          <p:nvPr>
            <p:ph type="subTitle" idx="1" hasCustomPrompt="1"/>
          </p:nvPr>
        </p:nvSpPr>
        <p:spPr>
          <a:xfrm>
            <a:off x="4949949" y="3707107"/>
            <a:ext cx="6413991" cy="41604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p:nvCxnSpPr>
        <p:spPr>
          <a:xfrm>
            <a:off x="4949952" y="3590060"/>
            <a:ext cx="6413989"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E875C3F-FC0B-48BA-99DB-DB09291CB091}"/>
              </a:ext>
            </a:extLst>
          </p:cNvPr>
          <p:cNvSpPr/>
          <p:nvPr/>
        </p:nvSpPr>
        <p:spPr>
          <a:xfrm>
            <a:off x="264212" y="224018"/>
            <a:ext cx="200013"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E3E8FD79-BF32-4D13-8CDC-C22B69BEB54A}"/>
              </a:ext>
            </a:extLst>
          </p:cNvPr>
          <p:cNvSpPr/>
          <p:nvPr/>
        </p:nvSpPr>
        <p:spPr>
          <a:xfrm>
            <a:off x="3186347" y="368839"/>
            <a:ext cx="8591125" cy="523220"/>
          </a:xfrm>
          <a:prstGeom prst="rect">
            <a:avLst/>
          </a:prstGeom>
        </p:spPr>
        <p:txBody>
          <a:bodyPr wrap="square">
            <a:spAutoFit/>
          </a:bodyPr>
          <a:lstStyle/>
          <a:p>
            <a:pPr algn="r" defTabSz="914400"/>
            <a:r>
              <a:rPr lang="en-US" sz="1400" b="0" dirty="0">
                <a:solidFill>
                  <a:srgbClr val="BA0C2F"/>
                </a:solidFill>
                <a:latin typeface="Gill Sans MT"/>
              </a:rPr>
              <a:t>USAID GLOBAL HEALTH SUPPLY CHAIN PROGRAM</a:t>
            </a:r>
          </a:p>
          <a:p>
            <a:pPr algn="r" defTabSz="914400">
              <a:defRPr/>
            </a:pPr>
            <a:r>
              <a:rPr lang="en-US" sz="1400" dirty="0">
                <a:solidFill>
                  <a:srgbClr val="6C6463"/>
                </a:solidFill>
                <a:latin typeface="Gill Sans MT"/>
              </a:rPr>
              <a:t>Procurement and Supply Management</a:t>
            </a:r>
          </a:p>
        </p:txBody>
      </p:sp>
      <p:pic>
        <p:nvPicPr>
          <p:cNvPr id="20" name="Picture 19">
            <a:extLst>
              <a:ext uri="{FF2B5EF4-FFF2-40B4-BE49-F238E27FC236}">
                <a16:creationId xmlns:a16="http://schemas.microsoft.com/office/drawing/2014/main" id="{419C6CA8-B38F-4152-A02B-77C71E8B56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803" y="299741"/>
            <a:ext cx="2939632" cy="661417"/>
          </a:xfrm>
          <a:prstGeom prst="rect">
            <a:avLst/>
          </a:prstGeom>
        </p:spPr>
      </p:pic>
    </p:spTree>
    <p:custDataLst>
      <p:tags r:id="rId1"/>
    </p:custDataLst>
    <p:extLst>
      <p:ext uri="{BB962C8B-B14F-4D97-AF65-F5344CB8AC3E}">
        <p14:creationId xmlns:p14="http://schemas.microsoft.com/office/powerpoint/2010/main" val="311346102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Pharmacist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703F9E-1C5B-4EFE-A6C1-E20C0C1F8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420" y="1669695"/>
            <a:ext cx="11019304" cy="4897709"/>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p:nvSpPr>
        <p:spPr>
          <a:xfrm>
            <a:off x="975360" y="3989792"/>
            <a:ext cx="673608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1121661" y="4124032"/>
            <a:ext cx="6413991" cy="1500327"/>
          </a:xfrm>
        </p:spPr>
        <p:txBody>
          <a:bodyPr anchor="b">
            <a:normAutofit/>
          </a:bodyPr>
          <a:lstStyle>
            <a:lvl1pPr algn="l">
              <a:defRPr sz="3200"/>
            </a:lvl1pPr>
          </a:lstStyle>
          <a:p>
            <a:r>
              <a:rPr lang="en-US" dirty="0"/>
              <a:t>Click to insert title</a:t>
            </a:r>
          </a:p>
        </p:txBody>
      </p:sp>
      <p:sp>
        <p:nvSpPr>
          <p:cNvPr id="3" name="Subtitle 2"/>
          <p:cNvSpPr>
            <a:spLocks noGrp="1"/>
          </p:cNvSpPr>
          <p:nvPr>
            <p:ph type="subTitle" idx="1" hasCustomPrompt="1"/>
          </p:nvPr>
        </p:nvSpPr>
        <p:spPr>
          <a:xfrm>
            <a:off x="1121661" y="5851894"/>
            <a:ext cx="6413991" cy="41604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p:nvCxnSpPr>
        <p:spPr>
          <a:xfrm>
            <a:off x="1121664" y="5734847"/>
            <a:ext cx="6413989"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57A228B-0553-4A64-B59E-0B06694A44A1}"/>
              </a:ext>
            </a:extLst>
          </p:cNvPr>
          <p:cNvSpPr/>
          <p:nvPr/>
        </p:nvSpPr>
        <p:spPr>
          <a:xfrm>
            <a:off x="264212" y="224018"/>
            <a:ext cx="200013"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3811FEEA-D2A3-445F-9587-DA8FBE0DC854}"/>
              </a:ext>
            </a:extLst>
          </p:cNvPr>
          <p:cNvSpPr/>
          <p:nvPr/>
        </p:nvSpPr>
        <p:spPr>
          <a:xfrm>
            <a:off x="3186347" y="368839"/>
            <a:ext cx="8591125" cy="523220"/>
          </a:xfrm>
          <a:prstGeom prst="rect">
            <a:avLst/>
          </a:prstGeom>
        </p:spPr>
        <p:txBody>
          <a:bodyPr wrap="square">
            <a:spAutoFit/>
          </a:bodyPr>
          <a:lstStyle/>
          <a:p>
            <a:pPr algn="r" defTabSz="914400"/>
            <a:r>
              <a:rPr lang="en-US" sz="1400" b="0" dirty="0">
                <a:solidFill>
                  <a:srgbClr val="BA0C2F"/>
                </a:solidFill>
                <a:latin typeface="Gill Sans MT"/>
              </a:rPr>
              <a:t>USAID GLOBAL HEALTH SUPPLY CHAIN PROGRAM</a:t>
            </a:r>
          </a:p>
          <a:p>
            <a:pPr algn="r" defTabSz="914400">
              <a:defRPr/>
            </a:pPr>
            <a:r>
              <a:rPr lang="en-US" sz="1400" dirty="0">
                <a:solidFill>
                  <a:srgbClr val="6C6463"/>
                </a:solidFill>
                <a:latin typeface="Gill Sans MT"/>
              </a:rPr>
              <a:t>Procurement and Supply Management</a:t>
            </a:r>
          </a:p>
        </p:txBody>
      </p:sp>
      <p:pic>
        <p:nvPicPr>
          <p:cNvPr id="20" name="Picture 19">
            <a:extLst>
              <a:ext uri="{FF2B5EF4-FFF2-40B4-BE49-F238E27FC236}">
                <a16:creationId xmlns:a16="http://schemas.microsoft.com/office/drawing/2014/main" id="{AF80C86D-DD7A-4F28-AD63-F9D145C722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803" y="299741"/>
            <a:ext cx="2939632" cy="661417"/>
          </a:xfrm>
          <a:prstGeom prst="rect">
            <a:avLst/>
          </a:prstGeom>
        </p:spPr>
      </p:pic>
    </p:spTree>
    <p:custDataLst>
      <p:tags r:id="rId1"/>
    </p:custDataLst>
    <p:extLst>
      <p:ext uri="{BB962C8B-B14F-4D97-AF65-F5344CB8AC3E}">
        <p14:creationId xmlns:p14="http://schemas.microsoft.com/office/powerpoint/2010/main" val="223819794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4862269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Solid Col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A87961-ACE2-48C4-8C84-0B340CBB0507}"/>
              </a:ext>
            </a:extLst>
          </p:cNvPr>
          <p:cNvSpPr/>
          <p:nvPr/>
        </p:nvSpPr>
        <p:spPr>
          <a:xfrm>
            <a:off x="274160" y="1256519"/>
            <a:ext cx="11602880" cy="5243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967332" y="3429002"/>
            <a:ext cx="10638217" cy="1304571"/>
          </a:xfrm>
        </p:spPr>
        <p:txBody>
          <a:bodyPr anchor="b">
            <a:normAutofit/>
          </a:bodyPr>
          <a:lstStyle>
            <a:lvl1pPr algn="l">
              <a:defRPr sz="4000">
                <a:solidFill>
                  <a:schemeClr val="bg1"/>
                </a:solidFill>
              </a:defRPr>
            </a:lvl1pPr>
          </a:lstStyle>
          <a:p>
            <a:r>
              <a:rPr lang="en-US" dirty="0"/>
              <a:t>Click to insert title</a:t>
            </a:r>
          </a:p>
        </p:txBody>
      </p:sp>
      <p:sp>
        <p:nvSpPr>
          <p:cNvPr id="3" name="Subtitle 2"/>
          <p:cNvSpPr>
            <a:spLocks noGrp="1"/>
          </p:cNvSpPr>
          <p:nvPr>
            <p:ph type="subTitle" idx="1" hasCustomPrompt="1"/>
          </p:nvPr>
        </p:nvSpPr>
        <p:spPr>
          <a:xfrm>
            <a:off x="967332" y="4989604"/>
            <a:ext cx="10638217" cy="4160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p:nvSpPr>
        <p:spPr>
          <a:xfrm>
            <a:off x="519384" y="3429001"/>
            <a:ext cx="298561" cy="1985411"/>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1E04F11F-834A-4A13-9721-5243704F8BAF}"/>
              </a:ext>
            </a:extLst>
          </p:cNvPr>
          <p:cNvSpPr/>
          <p:nvPr/>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1" name="Picture 10">
            <a:extLst>
              <a:ext uri="{FF2B5EF4-FFF2-40B4-BE49-F238E27FC236}">
                <a16:creationId xmlns:a16="http://schemas.microsoft.com/office/drawing/2014/main" id="{695647BE-EBEA-46BA-8312-D2EB88BC67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4160" y="203322"/>
            <a:ext cx="2769247" cy="1077238"/>
          </a:xfrm>
          <a:prstGeom prst="rect">
            <a:avLst/>
          </a:prstGeom>
        </p:spPr>
      </p:pic>
    </p:spTree>
    <p:custDataLst>
      <p:tags r:id="rId1"/>
    </p:custDataLst>
    <p:extLst>
      <p:ext uri="{BB962C8B-B14F-4D97-AF65-F5344CB8AC3E}">
        <p14:creationId xmlns:p14="http://schemas.microsoft.com/office/powerpoint/2010/main" val="381959206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C646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FB4637D-E648-4D47-95AC-4BFF987C325D}" type="slidenum">
              <a:rPr lang="en-US" smtClean="0"/>
              <a:t>‹#›</a:t>
            </a:fld>
            <a:endParaRPr lang="en-US" dirty="0"/>
          </a:p>
        </p:txBody>
      </p:sp>
      <p:cxnSp>
        <p:nvCxnSpPr>
          <p:cNvPr id="7" name="Straight Connector 6">
            <a:extLst>
              <a:ext uri="{FF2B5EF4-FFF2-40B4-BE49-F238E27FC236}">
                <a16:creationId xmlns:a16="http://schemas.microsoft.com/office/drawing/2014/main" id="{449FC17B-BB55-494B-AF1A-3FC4604A9DD9}"/>
              </a:ext>
            </a:extLst>
          </p:cNvPr>
          <p:cNvCxnSpPr>
            <a:cxnSpLocks/>
          </p:cNvCxnSpPr>
          <p:nvPr/>
        </p:nvCxnSpPr>
        <p:spPr>
          <a:xfrm>
            <a:off x="822960" y="6356350"/>
            <a:ext cx="105308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FDD924-C75F-430C-A673-252BAD63BE61}"/>
              </a:ext>
            </a:extLst>
          </p:cNvPr>
          <p:cNvSpPr txBox="1"/>
          <p:nvPr/>
        </p:nvSpPr>
        <p:spPr>
          <a:xfrm>
            <a:off x="838201" y="6397239"/>
            <a:ext cx="9071972"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14566969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Table</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4" name="Table Placeholder 3">
            <a:extLst>
              <a:ext uri="{FF2B5EF4-FFF2-40B4-BE49-F238E27FC236}">
                <a16:creationId xmlns:a16="http://schemas.microsoft.com/office/drawing/2014/main" id="{73F02759-E9B4-452B-8015-98F766EAC2CE}"/>
              </a:ext>
            </a:extLst>
          </p:cNvPr>
          <p:cNvSpPr>
            <a:spLocks noGrp="1"/>
          </p:cNvSpPr>
          <p:nvPr>
            <p:ph type="tbl" sz="quarter" idx="14"/>
          </p:nvPr>
        </p:nvSpPr>
        <p:spPr>
          <a:xfrm>
            <a:off x="838200" y="1817688"/>
            <a:ext cx="10515600" cy="4362450"/>
          </a:xfrm>
        </p:spPr>
        <p:txBody>
          <a:bodyPr/>
          <a:lstStyle>
            <a:lvl1pPr marL="0" indent="0">
              <a:buNone/>
              <a:defRPr/>
            </a:lvl1pPr>
          </a:lstStyle>
          <a:p>
            <a:r>
              <a:rPr lang="en-US" dirty="0"/>
              <a:t>Click icon to add table</a:t>
            </a:r>
          </a:p>
        </p:txBody>
      </p:sp>
    </p:spTree>
    <p:custDataLst>
      <p:tags r:id="rId1"/>
    </p:custDataLst>
    <p:extLst>
      <p:ext uri="{BB962C8B-B14F-4D97-AF65-F5344CB8AC3E}">
        <p14:creationId xmlns:p14="http://schemas.microsoft.com/office/powerpoint/2010/main" val="259854346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Chart</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5" name="Chart Placeholder 4">
            <a:extLst>
              <a:ext uri="{FF2B5EF4-FFF2-40B4-BE49-F238E27FC236}">
                <a16:creationId xmlns:a16="http://schemas.microsoft.com/office/drawing/2014/main" id="{9EF5820D-B49E-4DDB-9466-EDC583558FF6}"/>
              </a:ext>
            </a:extLst>
          </p:cNvPr>
          <p:cNvSpPr>
            <a:spLocks noGrp="1"/>
          </p:cNvSpPr>
          <p:nvPr>
            <p:ph type="chart" sz="quarter" idx="13"/>
          </p:nvPr>
        </p:nvSpPr>
        <p:spPr>
          <a:xfrm>
            <a:off x="838200" y="1817688"/>
            <a:ext cx="10515600" cy="4362450"/>
          </a:xfrm>
        </p:spPr>
        <p:txBody>
          <a:bodyPr/>
          <a:lstStyle>
            <a:lvl1pPr marL="0" indent="0">
              <a:buFontTx/>
              <a:buNone/>
              <a:defRPr/>
            </a:lvl1pPr>
          </a:lstStyle>
          <a:p>
            <a:r>
              <a:rPr lang="en-US" dirty="0"/>
              <a:t>Click icon to add chart</a:t>
            </a:r>
          </a:p>
        </p:txBody>
      </p:sp>
    </p:spTree>
    <p:custDataLst>
      <p:tags r:id="rId1"/>
    </p:custDataLst>
    <p:extLst>
      <p:ext uri="{BB962C8B-B14F-4D97-AF65-F5344CB8AC3E}">
        <p14:creationId xmlns:p14="http://schemas.microsoft.com/office/powerpoint/2010/main" val="2313788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107168" y="6356352"/>
            <a:ext cx="1246632" cy="365125"/>
          </a:xfrm>
          <a:prstGeom prst="rect">
            <a:avLst/>
          </a:prstGeom>
        </p:spPr>
        <p:txBody>
          <a:bodyPr vert="horz" lIns="91440" tIns="45720" rIns="91440" bIns="45720" rtlCol="0" anchor="ctr"/>
          <a:lstStyle>
            <a:lvl1pPr algn="r">
              <a:defRPr sz="1200"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7" name="Rectangle 6">
            <a:extLst>
              <a:ext uri="{FF2B5EF4-FFF2-40B4-BE49-F238E27FC236}">
                <a16:creationId xmlns:a16="http://schemas.microsoft.com/office/drawing/2014/main" id="{59AB84BA-1B8C-4076-9D76-7C9F8CE91E8F}"/>
              </a:ext>
            </a:extLst>
          </p:cNvPr>
          <p:cNvSpPr/>
          <p:nvPr/>
        </p:nvSpPr>
        <p:spPr>
          <a:xfrm>
            <a:off x="433493" y="365126"/>
            <a:ext cx="216747" cy="1325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BA0C2F"/>
              </a:solidFill>
            </a:endParaRPr>
          </a:p>
        </p:txBody>
      </p:sp>
      <p:cxnSp>
        <p:nvCxnSpPr>
          <p:cNvPr id="9" name="Straight Connector 8">
            <a:extLst>
              <a:ext uri="{FF2B5EF4-FFF2-40B4-BE49-F238E27FC236}">
                <a16:creationId xmlns:a16="http://schemas.microsoft.com/office/drawing/2014/main" id="{1C8BB2CA-6EC2-4C49-91C9-B55FF1A1AC65}"/>
              </a:ext>
            </a:extLst>
          </p:cNvPr>
          <p:cNvCxnSpPr>
            <a:cxnSpLocks/>
          </p:cNvCxnSpPr>
          <p:nvPr/>
        </p:nvCxnSpPr>
        <p:spPr>
          <a:xfrm>
            <a:off x="822960" y="6356350"/>
            <a:ext cx="105308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576F07-FB61-4B66-906D-29336A30A84C}"/>
              </a:ext>
            </a:extLst>
          </p:cNvPr>
          <p:cNvSpPr txBox="1"/>
          <p:nvPr/>
        </p:nvSpPr>
        <p:spPr>
          <a:xfrm>
            <a:off x="838201" y="6397239"/>
            <a:ext cx="9071972"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graphicFrame>
        <p:nvGraphicFramePr>
          <p:cNvPr id="8" name="Object 7" hidden="1">
            <a:extLst>
              <a:ext uri="{FF2B5EF4-FFF2-40B4-BE49-F238E27FC236}">
                <a16:creationId xmlns:a16="http://schemas.microsoft.com/office/drawing/2014/main" id="{79F517F1-DE9A-48AC-BD3D-E44372D892A3}"/>
              </a:ext>
            </a:extLst>
          </p:cNvPr>
          <p:cNvGraphicFramePr>
            <a:graphicFrameLocks noChangeAspect="1"/>
          </p:cNvGraphicFramePr>
          <p:nvPr userDrawn="1">
            <p:custDataLst>
              <p:tags r:id="rId22"/>
            </p:custDataLst>
            <p:extLst>
              <p:ext uri="{D42A27DB-BD31-4B8C-83A1-F6EECF244321}">
                <p14:modId xmlns:p14="http://schemas.microsoft.com/office/powerpoint/2010/main" val="14870164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3" imgW="216" imgH="216" progId="TCLayout.ActiveDocument.1">
                  <p:embed/>
                </p:oleObj>
              </mc:Choice>
              <mc:Fallback>
                <p:oleObj name="think-cell Slide" r:id="rId23" imgW="216" imgH="216" progId="TCLayout.ActiveDocument.1">
                  <p:embed/>
                  <p:pic>
                    <p:nvPicPr>
                      <p:cNvPr id="8" name="Object 7" hidden="1">
                        <a:extLst>
                          <a:ext uri="{FF2B5EF4-FFF2-40B4-BE49-F238E27FC236}">
                            <a16:creationId xmlns:a16="http://schemas.microsoft.com/office/drawing/2014/main" id="{79F517F1-DE9A-48AC-BD3D-E44372D892A3}"/>
                          </a:ext>
                        </a:extLst>
                      </p:cNvPr>
                      <p:cNvPicPr/>
                      <p:nvPr/>
                    </p:nvPicPr>
                    <p:blipFill>
                      <a:blip r:embed="rId24"/>
                      <a:stretch>
                        <a:fillRect/>
                      </a:stretch>
                    </p:blipFill>
                    <p:spPr>
                      <a:xfrm>
                        <a:off x="1588" y="1588"/>
                        <a:ext cx="1587" cy="1587"/>
                      </a:xfrm>
                      <a:prstGeom prst="rect">
                        <a:avLst/>
                      </a:prstGeom>
                    </p:spPr>
                  </p:pic>
                </p:oleObj>
              </mc:Fallback>
            </mc:AlternateContent>
          </a:graphicData>
        </a:graphic>
      </p:graphicFrame>
    </p:spTree>
    <p:custDataLst>
      <p:tags r:id="rId21"/>
    </p:custDataLst>
    <p:extLst>
      <p:ext uri="{BB962C8B-B14F-4D97-AF65-F5344CB8AC3E}">
        <p14:creationId xmlns:p14="http://schemas.microsoft.com/office/powerpoint/2010/main" val="7072412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2" r:id="rId17"/>
    <p:sldLayoutId id="2147483743" r:id="rId18"/>
    <p:sldLayoutId id="214748374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p:titleStyle>
    <p:bodyStyle>
      <a:lvl1pPr marL="228600" indent="-228600" algn="l" defTabSz="914400" rtl="0" eaLnBrk="1" latinLnBrk="0" hangingPunct="1">
        <a:lnSpc>
          <a:spcPct val="100000"/>
        </a:lnSpc>
        <a:spcBef>
          <a:spcPts val="1200"/>
        </a:spcBef>
        <a:buClr>
          <a:srgbClr val="6C6463"/>
        </a:buClr>
        <a:buFont typeface="Arial" panose="020B0604020202020204" pitchFamily="34" charset="0"/>
        <a:buChar char="•"/>
        <a:defRPr sz="2800" kern="1200">
          <a:solidFill>
            <a:srgbClr val="6C6463"/>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300"/>
        </a:spcBef>
        <a:buClr>
          <a:srgbClr val="6C6463"/>
        </a:buClr>
        <a:buFont typeface="Courier New" panose="02070309020205020404" pitchFamily="49" charset="0"/>
        <a:buChar char="o"/>
        <a:defRPr sz="2400" kern="1200">
          <a:solidFill>
            <a:schemeClr val="accent6"/>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chemeClr val="accent6"/>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chemeClr val="accent6"/>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mailto:peter.Stephens@iqvia.com" TargetMode="External"/><Relationship Id="rId2" Type="http://schemas.openxmlformats.org/officeDocument/2006/relationships/hyperlink" Target="mailto:zaki@aps-me.org"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6AFAF-2B5B-4A50-9008-998B2C9A03C2}"/>
              </a:ext>
            </a:extLst>
          </p:cNvPr>
          <p:cNvSpPr>
            <a:spLocks noGrp="1"/>
          </p:cNvSpPr>
          <p:nvPr>
            <p:ph type="ctrTitle"/>
          </p:nvPr>
        </p:nvSpPr>
        <p:spPr>
          <a:xfrm>
            <a:off x="967332" y="3111761"/>
            <a:ext cx="10638217" cy="1304571"/>
          </a:xfrm>
        </p:spPr>
        <p:txBody>
          <a:bodyPr>
            <a:normAutofit/>
          </a:bodyPr>
          <a:lstStyle/>
          <a:p>
            <a:r>
              <a:rPr lang="en-GB" b="0" i="0" dirty="0">
                <a:effectLst/>
              </a:rPr>
              <a:t>Modelling the Case for Hormonal Contraceptive Manufacturing in Sub-Saharan Africa</a:t>
            </a:r>
            <a:endParaRPr lang="en-US" dirty="0"/>
          </a:p>
        </p:txBody>
      </p:sp>
      <p:sp>
        <p:nvSpPr>
          <p:cNvPr id="4" name="Text Placeholder 3">
            <a:extLst>
              <a:ext uri="{FF2B5EF4-FFF2-40B4-BE49-F238E27FC236}">
                <a16:creationId xmlns:a16="http://schemas.microsoft.com/office/drawing/2014/main" id="{3CF8D506-B3D3-49B3-85B0-129BCC513315}"/>
              </a:ext>
            </a:extLst>
          </p:cNvPr>
          <p:cNvSpPr>
            <a:spLocks noGrp="1"/>
          </p:cNvSpPr>
          <p:nvPr>
            <p:ph type="body" sz="quarter" idx="4294967295"/>
          </p:nvPr>
        </p:nvSpPr>
        <p:spPr>
          <a:xfrm>
            <a:off x="1038837" y="4518969"/>
            <a:ext cx="10495206" cy="578556"/>
          </a:xfrm>
        </p:spPr>
        <p:txBody>
          <a:bodyPr>
            <a:normAutofit/>
          </a:bodyPr>
          <a:lstStyle/>
          <a:p>
            <a:pPr marL="0" indent="0">
              <a:buNone/>
            </a:pPr>
            <a:r>
              <a:rPr lang="en-US" i="1" dirty="0">
                <a:solidFill>
                  <a:schemeClr val="bg1"/>
                </a:solidFill>
              </a:rPr>
              <a:t>Authors: </a:t>
            </a:r>
            <a:r>
              <a:rPr lang="en-US" i="1" dirty="0" err="1">
                <a:solidFill>
                  <a:schemeClr val="bg1"/>
                </a:solidFill>
              </a:rPr>
              <a:t>Zaki</a:t>
            </a:r>
            <a:r>
              <a:rPr lang="en-US" i="1" dirty="0">
                <a:solidFill>
                  <a:schemeClr val="bg1"/>
                </a:solidFill>
              </a:rPr>
              <a:t> </a:t>
            </a:r>
            <a:r>
              <a:rPr lang="en-US" i="1" dirty="0" err="1">
                <a:solidFill>
                  <a:schemeClr val="bg1"/>
                </a:solidFill>
              </a:rPr>
              <a:t>Hazzouri</a:t>
            </a:r>
            <a:r>
              <a:rPr lang="en-US" i="1" dirty="0">
                <a:solidFill>
                  <a:schemeClr val="bg1"/>
                </a:solidFill>
              </a:rPr>
              <a:t>, Peter Stephens</a:t>
            </a:r>
          </a:p>
        </p:txBody>
      </p:sp>
    </p:spTree>
    <p:extLst>
      <p:ext uri="{BB962C8B-B14F-4D97-AF65-F5344CB8AC3E}">
        <p14:creationId xmlns:p14="http://schemas.microsoft.com/office/powerpoint/2010/main" val="213643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FFF45C-9FBF-4432-90A9-DA28C6F55C38}"/>
              </a:ext>
            </a:extLst>
          </p:cNvPr>
          <p:cNvSpPr txBox="1"/>
          <p:nvPr/>
        </p:nvSpPr>
        <p:spPr>
          <a:xfrm>
            <a:off x="862330" y="5730240"/>
            <a:ext cx="11189970" cy="307777"/>
          </a:xfrm>
          <a:prstGeom prst="rect">
            <a:avLst/>
          </a:prstGeom>
          <a:noFill/>
        </p:spPr>
        <p:txBody>
          <a:bodyPr wrap="square" rtlCol="0">
            <a:spAutoFit/>
          </a:bodyPr>
          <a:lstStyle/>
          <a:p>
            <a:r>
              <a:rPr lang="en-GB" sz="1400" dirty="0">
                <a:solidFill>
                  <a:schemeClr val="tx1">
                    <a:lumMod val="95000"/>
                    <a:lumOff val="5000"/>
                  </a:schemeClr>
                </a:solidFill>
              </a:rPr>
              <a:t>Contact Information - Zaki Hazzouri: </a:t>
            </a:r>
            <a:r>
              <a:rPr lang="en-GB" sz="1400" dirty="0">
                <a:solidFill>
                  <a:schemeClr val="tx1">
                    <a:lumMod val="95000"/>
                    <a:lumOff val="5000"/>
                  </a:schemeClr>
                </a:solidFill>
                <a:hlinkClick r:id="rId2">
                  <a:extLst>
                    <a:ext uri="{A12FA001-AC4F-418D-AE19-62706E023703}">
                      <ahyp:hlinkClr xmlns:ahyp="http://schemas.microsoft.com/office/drawing/2018/hyperlinkcolor" val="tx"/>
                    </a:ext>
                  </a:extLst>
                </a:hlinkClick>
              </a:rPr>
              <a:t>zaki@aps-me.org</a:t>
            </a:r>
            <a:r>
              <a:rPr lang="en-GB" sz="1400" dirty="0">
                <a:solidFill>
                  <a:schemeClr val="tx1">
                    <a:lumMod val="95000"/>
                    <a:lumOff val="5000"/>
                  </a:schemeClr>
                </a:solidFill>
              </a:rPr>
              <a:t>;  Peter Stephens </a:t>
            </a:r>
            <a:r>
              <a:rPr lang="en-GB" sz="1400" dirty="0">
                <a:solidFill>
                  <a:schemeClr val="tx1">
                    <a:lumMod val="95000"/>
                    <a:lumOff val="5000"/>
                  </a:schemeClr>
                </a:solidFill>
                <a:hlinkClick r:id="rId3">
                  <a:extLst>
                    <a:ext uri="{A12FA001-AC4F-418D-AE19-62706E023703}">
                      <ahyp:hlinkClr xmlns:ahyp="http://schemas.microsoft.com/office/drawing/2018/hyperlinkcolor" val="tx"/>
                    </a:ext>
                  </a:extLst>
                </a:hlinkClick>
              </a:rPr>
              <a:t>peter.Stephens@iqvia.com</a:t>
            </a:r>
            <a:endParaRPr lang="en-GB" sz="1400" dirty="0">
              <a:solidFill>
                <a:schemeClr val="tx1">
                  <a:lumMod val="95000"/>
                  <a:lumOff val="5000"/>
                </a:schemeClr>
              </a:solidFill>
            </a:endParaRPr>
          </a:p>
        </p:txBody>
      </p:sp>
      <p:sp>
        <p:nvSpPr>
          <p:cNvPr id="3" name="Title 1">
            <a:extLst>
              <a:ext uri="{FF2B5EF4-FFF2-40B4-BE49-F238E27FC236}">
                <a16:creationId xmlns:a16="http://schemas.microsoft.com/office/drawing/2014/main" id="{B1BDAA82-3934-428D-91BB-941AF486E061}"/>
              </a:ext>
            </a:extLst>
          </p:cNvPr>
          <p:cNvSpPr txBox="1">
            <a:spLocks/>
          </p:cNvSpPr>
          <p:nvPr/>
        </p:nvSpPr>
        <p:spPr>
          <a:xfrm>
            <a:off x="838200" y="365127"/>
            <a:ext cx="10515600" cy="1325563"/>
          </a:xfrm>
          <a:prstGeom prst="rect">
            <a:avLst/>
          </a:prstGeom>
        </p:spPr>
        <p:txBody>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r>
              <a:rPr lang="en-GB" b="1" dirty="0">
                <a:solidFill>
                  <a:schemeClr val="bg2"/>
                </a:solidFill>
              </a:rPr>
              <a:t>Acknowledgements</a:t>
            </a:r>
          </a:p>
        </p:txBody>
      </p:sp>
      <p:sp>
        <p:nvSpPr>
          <p:cNvPr id="5" name="TextBox 4">
            <a:extLst>
              <a:ext uri="{FF2B5EF4-FFF2-40B4-BE49-F238E27FC236}">
                <a16:creationId xmlns:a16="http://schemas.microsoft.com/office/drawing/2014/main" id="{A23EAD97-66C2-4166-82F8-42D48E6C1049}"/>
              </a:ext>
            </a:extLst>
          </p:cNvPr>
          <p:cNvSpPr txBox="1"/>
          <p:nvPr/>
        </p:nvSpPr>
        <p:spPr>
          <a:xfrm>
            <a:off x="838200" y="1027908"/>
            <a:ext cx="9766300" cy="1200329"/>
          </a:xfrm>
          <a:prstGeom prst="rect">
            <a:avLst/>
          </a:prstGeom>
          <a:noFill/>
        </p:spPr>
        <p:txBody>
          <a:bodyPr wrap="square">
            <a:spAutoFit/>
          </a:bodyPr>
          <a:lstStyle/>
          <a:p>
            <a:pPr algn="l"/>
            <a:r>
              <a:rPr lang="en-GB" sz="1800" b="0" i="0" u="none" strike="noStrike" baseline="0" dirty="0">
                <a:latin typeface="Gill Sans MT" panose="020B0502020104020203" pitchFamily="34" charset="0"/>
              </a:rPr>
              <a:t>The authors would like to thank Denise Harrison and Jane Mwangi of the Office of Population and Reproductive Health at USAID, and Morgan Simon and Emily Day of the USAID Global Health Supply </a:t>
            </a:r>
            <a:r>
              <a:rPr lang="en-GB" sz="1800" b="0" i="0" u="none" strike="noStrike" baseline="0">
                <a:latin typeface="Gill Sans MT" panose="020B0502020104020203" pitchFamily="34" charset="0"/>
              </a:rPr>
              <a:t>Chain Program-Procurement </a:t>
            </a:r>
            <a:r>
              <a:rPr lang="en-GB" sz="1800" b="0" i="0" u="none" strike="noStrike" baseline="0" dirty="0">
                <a:latin typeface="Gill Sans MT" panose="020B0502020104020203" pitchFamily="34" charset="0"/>
              </a:rPr>
              <a:t>and Supply Management (GHSC-PSM</a:t>
            </a:r>
            <a:r>
              <a:rPr lang="en-GB" sz="1800" b="0" i="0" u="none" strike="noStrike" baseline="0">
                <a:latin typeface="Gill Sans MT" panose="020B0502020104020203" pitchFamily="34" charset="0"/>
              </a:rPr>
              <a:t>) project</a:t>
            </a:r>
            <a:r>
              <a:rPr lang="en-GB">
                <a:latin typeface="Gill Sans MT" panose="020B0502020104020203" pitchFamily="34" charset="0"/>
              </a:rPr>
              <a:t> </a:t>
            </a:r>
            <a:r>
              <a:rPr lang="en-GB" dirty="0">
                <a:latin typeface="Gill Sans MT" panose="020B0502020104020203" pitchFamily="34" charset="0"/>
              </a:rPr>
              <a:t>for their comments </a:t>
            </a:r>
            <a:r>
              <a:rPr lang="en-GB">
                <a:latin typeface="Gill Sans MT" panose="020B0502020104020203" pitchFamily="34" charset="0"/>
              </a:rPr>
              <a:t>and advice.</a:t>
            </a:r>
            <a:endParaRPr lang="en-GB" dirty="0">
              <a:latin typeface="Gill Sans MT" panose="020B0502020104020203" pitchFamily="34" charset="0"/>
            </a:endParaRPr>
          </a:p>
        </p:txBody>
      </p:sp>
    </p:spTree>
    <p:extLst>
      <p:ext uri="{BB962C8B-B14F-4D97-AF65-F5344CB8AC3E}">
        <p14:creationId xmlns:p14="http://schemas.microsoft.com/office/powerpoint/2010/main" val="380837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F4ABD5-3057-4374-8D35-008088F00090}"/>
              </a:ext>
            </a:extLst>
          </p:cNvPr>
          <p:cNvSpPr/>
          <p:nvPr/>
        </p:nvSpPr>
        <p:spPr>
          <a:xfrm>
            <a:off x="6164826" y="1838632"/>
            <a:ext cx="3721419" cy="4002190"/>
          </a:xfrm>
          <a:prstGeom prst="rect">
            <a:avLst/>
          </a:prstGeom>
          <a:solidFill>
            <a:srgbClr val="EEC4D0">
              <a:alpha val="5098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6968CEC-3850-4948-8ED7-EF195735BAE3}"/>
              </a:ext>
            </a:extLst>
          </p:cNvPr>
          <p:cNvSpPr>
            <a:spLocks noGrp="1"/>
          </p:cNvSpPr>
          <p:nvPr>
            <p:ph type="title"/>
          </p:nvPr>
        </p:nvSpPr>
        <p:spPr>
          <a:xfrm>
            <a:off x="853440" y="443758"/>
            <a:ext cx="11338560" cy="768263"/>
          </a:xfrm>
        </p:spPr>
        <p:txBody>
          <a:bodyPr/>
          <a:lstStyle/>
          <a:p>
            <a:r>
              <a:rPr lang="en-US" dirty="0">
                <a:solidFill>
                  <a:schemeClr val="bg2"/>
                </a:solidFill>
              </a:rPr>
              <a:t>Project Background</a:t>
            </a:r>
          </a:p>
        </p:txBody>
      </p:sp>
      <p:sp>
        <p:nvSpPr>
          <p:cNvPr id="8" name="Arc 7">
            <a:extLst>
              <a:ext uri="{FF2B5EF4-FFF2-40B4-BE49-F238E27FC236}">
                <a16:creationId xmlns:a16="http://schemas.microsoft.com/office/drawing/2014/main" id="{EEF40199-BD5A-4A67-9660-C7AA12EFEE60}"/>
              </a:ext>
            </a:extLst>
          </p:cNvPr>
          <p:cNvSpPr/>
          <p:nvPr/>
        </p:nvSpPr>
        <p:spPr>
          <a:xfrm>
            <a:off x="6657941" y="2194140"/>
            <a:ext cx="2771153" cy="2771152"/>
          </a:xfrm>
          <a:prstGeom prst="arc">
            <a:avLst>
              <a:gd name="adj1" fmla="val 21598590"/>
              <a:gd name="adj2" fmla="val 10797930"/>
            </a:avLst>
          </a:prstGeom>
          <a:solidFill>
            <a:srgbClr val="BA0C2F"/>
          </a:solidFill>
          <a:ln w="698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9E70C120-4F35-400D-A850-20B36B4A86D7}"/>
              </a:ext>
            </a:extLst>
          </p:cNvPr>
          <p:cNvSpPr/>
          <p:nvPr/>
        </p:nvSpPr>
        <p:spPr>
          <a:xfrm>
            <a:off x="1787214" y="2194140"/>
            <a:ext cx="2771153" cy="2771152"/>
          </a:xfrm>
          <a:prstGeom prst="arc">
            <a:avLst>
              <a:gd name="adj1" fmla="val 21598590"/>
              <a:gd name="adj2" fmla="val 10797930"/>
            </a:avLst>
          </a:prstGeom>
          <a:solidFill>
            <a:srgbClr val="BA0C2F"/>
          </a:solidFill>
          <a:ln w="698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5E8F98-2D51-4978-82D4-E93A48B9F4AD}"/>
              </a:ext>
            </a:extLst>
          </p:cNvPr>
          <p:cNvSpPr/>
          <p:nvPr/>
        </p:nvSpPr>
        <p:spPr>
          <a:xfrm>
            <a:off x="1992924" y="3856455"/>
            <a:ext cx="2359732" cy="989955"/>
          </a:xfrm>
          <a:prstGeom prst="rect">
            <a:avLst/>
          </a:prstGeom>
          <a:ln>
            <a:noFill/>
          </a:ln>
        </p:spPr>
        <p:txBody>
          <a:bodyPr wrap="square" lIns="0" tIns="0" rIns="0" bIns="0">
            <a:noAutofit/>
          </a:bodyPr>
          <a:lstStyle/>
          <a:p>
            <a:pPr algn="ctr">
              <a:spcBef>
                <a:spcPts val="300"/>
              </a:spcBef>
            </a:pPr>
            <a:r>
              <a:rPr lang="en-GB" b="1" dirty="0">
                <a:solidFill>
                  <a:schemeClr val="bg1"/>
                </a:solidFill>
              </a:rPr>
              <a:t>2021</a:t>
            </a:r>
          </a:p>
          <a:p>
            <a:pPr algn="ctr">
              <a:spcBef>
                <a:spcPts val="300"/>
              </a:spcBef>
            </a:pPr>
            <a:r>
              <a:rPr lang="en-GB" sz="1400" b="1" dirty="0">
                <a:solidFill>
                  <a:schemeClr val="bg1"/>
                </a:solidFill>
              </a:rPr>
              <a:t>Stand-alone </a:t>
            </a:r>
            <a:br>
              <a:rPr lang="en-GB" sz="1400" b="1" dirty="0">
                <a:solidFill>
                  <a:schemeClr val="bg1"/>
                </a:solidFill>
              </a:rPr>
            </a:br>
            <a:r>
              <a:rPr lang="en-GB" sz="1400" b="1" dirty="0">
                <a:solidFill>
                  <a:schemeClr val="bg1"/>
                </a:solidFill>
              </a:rPr>
              <a:t>Facility</a:t>
            </a:r>
          </a:p>
        </p:txBody>
      </p:sp>
      <p:sp>
        <p:nvSpPr>
          <p:cNvPr id="27" name="Arc 26">
            <a:extLst>
              <a:ext uri="{FF2B5EF4-FFF2-40B4-BE49-F238E27FC236}">
                <a16:creationId xmlns:a16="http://schemas.microsoft.com/office/drawing/2014/main" id="{E438B8E8-3010-478A-B35E-30534E50A181}"/>
              </a:ext>
            </a:extLst>
          </p:cNvPr>
          <p:cNvSpPr/>
          <p:nvPr/>
        </p:nvSpPr>
        <p:spPr>
          <a:xfrm>
            <a:off x="6660351" y="2195587"/>
            <a:ext cx="2768258" cy="2768258"/>
          </a:xfrm>
          <a:prstGeom prst="arc">
            <a:avLst>
              <a:gd name="adj1" fmla="val 11944724"/>
              <a:gd name="adj2" fmla="val 20757042"/>
            </a:avLst>
          </a:prstGeom>
          <a:ln w="76200" cap="rnd">
            <a:solidFill>
              <a:schemeClr val="bg2"/>
            </a:solidFill>
            <a:roun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8D8EC776-AD9B-4F46-A5E5-E0165003983D}"/>
              </a:ext>
            </a:extLst>
          </p:cNvPr>
          <p:cNvSpPr/>
          <p:nvPr/>
        </p:nvSpPr>
        <p:spPr>
          <a:xfrm>
            <a:off x="1788661" y="2195587"/>
            <a:ext cx="2768258" cy="2768258"/>
          </a:xfrm>
          <a:prstGeom prst="arc">
            <a:avLst>
              <a:gd name="adj1" fmla="val 11130626"/>
              <a:gd name="adj2" fmla="val 20815135"/>
            </a:avLst>
          </a:prstGeom>
          <a:ln w="76200" cap="rnd">
            <a:solidFill>
              <a:schemeClr val="bg2"/>
            </a:solidFill>
            <a:roun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a:extLst>
              <a:ext uri="{FF2B5EF4-FFF2-40B4-BE49-F238E27FC236}">
                <a16:creationId xmlns:a16="http://schemas.microsoft.com/office/drawing/2014/main" id="{27EA8487-154F-433C-8642-41A5AE2397EE}"/>
              </a:ext>
            </a:extLst>
          </p:cNvPr>
          <p:cNvSpPr/>
          <p:nvPr/>
        </p:nvSpPr>
        <p:spPr>
          <a:xfrm>
            <a:off x="6863651" y="3813169"/>
            <a:ext cx="2359732" cy="759731"/>
          </a:xfrm>
          <a:prstGeom prst="rect">
            <a:avLst/>
          </a:prstGeom>
        </p:spPr>
        <p:txBody>
          <a:bodyPr wrap="square" lIns="0" tIns="0" rIns="0" bIns="0">
            <a:noAutofit/>
          </a:bodyPr>
          <a:lstStyle/>
          <a:p>
            <a:pPr algn="ctr">
              <a:spcBef>
                <a:spcPts val="300"/>
              </a:spcBef>
            </a:pPr>
            <a:r>
              <a:rPr lang="en-GB" b="1" dirty="0">
                <a:solidFill>
                  <a:schemeClr val="bg1"/>
                </a:solidFill>
              </a:rPr>
              <a:t>2022</a:t>
            </a:r>
          </a:p>
          <a:p>
            <a:pPr algn="ctr">
              <a:spcBef>
                <a:spcPts val="300"/>
              </a:spcBef>
            </a:pPr>
            <a:r>
              <a:rPr lang="en-GB" sz="1400" b="1" dirty="0">
                <a:solidFill>
                  <a:schemeClr val="bg1"/>
                </a:solidFill>
              </a:rPr>
              <a:t>Stand-alone</a:t>
            </a:r>
            <a:r>
              <a:rPr lang="en-GB" sz="1200" b="1" dirty="0">
                <a:solidFill>
                  <a:schemeClr val="bg1"/>
                </a:solidFill>
              </a:rPr>
              <a:t> or </a:t>
            </a:r>
            <a:br>
              <a:rPr lang="en-GB" sz="1200" b="1" dirty="0">
                <a:solidFill>
                  <a:schemeClr val="bg1"/>
                </a:solidFill>
              </a:rPr>
            </a:br>
            <a:r>
              <a:rPr lang="en-GB" sz="1200" b="1" dirty="0">
                <a:solidFill>
                  <a:schemeClr val="bg1"/>
                </a:solidFill>
              </a:rPr>
              <a:t>Shared Facility</a:t>
            </a:r>
          </a:p>
          <a:p>
            <a:pPr algn="ctr">
              <a:spcBef>
                <a:spcPts val="300"/>
              </a:spcBef>
            </a:pPr>
            <a:endParaRPr lang="en-US" sz="1400" dirty="0">
              <a:solidFill>
                <a:schemeClr val="bg1"/>
              </a:solidFill>
            </a:endParaRPr>
          </a:p>
        </p:txBody>
      </p:sp>
      <p:sp>
        <p:nvSpPr>
          <p:cNvPr id="21" name="Freeform 41">
            <a:extLst>
              <a:ext uri="{FF2B5EF4-FFF2-40B4-BE49-F238E27FC236}">
                <a16:creationId xmlns:a16="http://schemas.microsoft.com/office/drawing/2014/main" id="{FA2C41D9-5A2E-4BF6-9170-F6713020A0B1}"/>
              </a:ext>
            </a:extLst>
          </p:cNvPr>
          <p:cNvSpPr>
            <a:spLocks noEditPoints="1"/>
          </p:cNvSpPr>
          <p:nvPr/>
        </p:nvSpPr>
        <p:spPr bwMode="auto">
          <a:xfrm>
            <a:off x="2305755" y="2789852"/>
            <a:ext cx="369415" cy="495953"/>
          </a:xfrm>
          <a:custGeom>
            <a:avLst/>
            <a:gdLst>
              <a:gd name="T0" fmla="*/ 508 w 718"/>
              <a:gd name="T1" fmla="*/ 222 h 864"/>
              <a:gd name="T2" fmla="*/ 394 w 718"/>
              <a:gd name="T3" fmla="*/ 255 h 864"/>
              <a:gd name="T4" fmla="*/ 394 w 718"/>
              <a:gd name="T5" fmla="*/ 197 h 864"/>
              <a:gd name="T6" fmla="*/ 197 w 718"/>
              <a:gd name="T7" fmla="*/ 0 h 864"/>
              <a:gd name="T8" fmla="*/ 197 w 718"/>
              <a:gd name="T9" fmla="*/ 0 h 864"/>
              <a:gd name="T10" fmla="*/ 0 w 718"/>
              <a:gd name="T11" fmla="*/ 197 h 864"/>
              <a:gd name="T12" fmla="*/ 0 w 718"/>
              <a:gd name="T13" fmla="*/ 667 h 864"/>
              <a:gd name="T14" fmla="*/ 197 w 718"/>
              <a:gd name="T15" fmla="*/ 864 h 864"/>
              <a:gd name="T16" fmla="*/ 197 w 718"/>
              <a:gd name="T17" fmla="*/ 864 h 864"/>
              <a:gd name="T18" fmla="*/ 394 w 718"/>
              <a:gd name="T19" fmla="*/ 667 h 864"/>
              <a:gd name="T20" fmla="*/ 394 w 718"/>
              <a:gd name="T21" fmla="*/ 609 h 864"/>
              <a:gd name="T22" fmla="*/ 508 w 718"/>
              <a:gd name="T23" fmla="*/ 643 h 864"/>
              <a:gd name="T24" fmla="*/ 718 w 718"/>
              <a:gd name="T25" fmla="*/ 432 h 864"/>
              <a:gd name="T26" fmla="*/ 508 w 718"/>
              <a:gd name="T27" fmla="*/ 222 h 864"/>
              <a:gd name="T28" fmla="*/ 346 w 718"/>
              <a:gd name="T29" fmla="*/ 667 h 864"/>
              <a:gd name="T30" fmla="*/ 197 w 718"/>
              <a:gd name="T31" fmla="*/ 816 h 864"/>
              <a:gd name="T32" fmla="*/ 48 w 718"/>
              <a:gd name="T33" fmla="*/ 667 h 864"/>
              <a:gd name="T34" fmla="*/ 48 w 718"/>
              <a:gd name="T35" fmla="*/ 456 h 864"/>
              <a:gd name="T36" fmla="*/ 346 w 718"/>
              <a:gd name="T37" fmla="*/ 456 h 864"/>
              <a:gd name="T38" fmla="*/ 346 w 718"/>
              <a:gd name="T39" fmla="*/ 667 h 864"/>
              <a:gd name="T40" fmla="*/ 346 w 718"/>
              <a:gd name="T41" fmla="*/ 408 h 864"/>
              <a:gd name="T42" fmla="*/ 48 w 718"/>
              <a:gd name="T43" fmla="*/ 408 h 864"/>
              <a:gd name="T44" fmla="*/ 48 w 718"/>
              <a:gd name="T45" fmla="*/ 197 h 864"/>
              <a:gd name="T46" fmla="*/ 197 w 718"/>
              <a:gd name="T47" fmla="*/ 48 h 864"/>
              <a:gd name="T48" fmla="*/ 346 w 718"/>
              <a:gd name="T49" fmla="*/ 197 h 864"/>
              <a:gd name="T50" fmla="*/ 346 w 718"/>
              <a:gd name="T51" fmla="*/ 408 h 864"/>
              <a:gd name="T52" fmla="*/ 394 w 718"/>
              <a:gd name="T53" fmla="*/ 316 h 864"/>
              <a:gd name="T54" fmla="*/ 508 w 718"/>
              <a:gd name="T55" fmla="*/ 270 h 864"/>
              <a:gd name="T56" fmla="*/ 597 w 718"/>
              <a:gd name="T57" fmla="*/ 297 h 864"/>
              <a:gd name="T58" fmla="*/ 394 w 718"/>
              <a:gd name="T59" fmla="*/ 500 h 864"/>
              <a:gd name="T60" fmla="*/ 394 w 718"/>
              <a:gd name="T61" fmla="*/ 316 h 864"/>
              <a:gd name="T62" fmla="*/ 508 w 718"/>
              <a:gd name="T63" fmla="*/ 595 h 864"/>
              <a:gd name="T64" fmla="*/ 404 w 718"/>
              <a:gd name="T65" fmla="*/ 557 h 864"/>
              <a:gd name="T66" fmla="*/ 633 w 718"/>
              <a:gd name="T67" fmla="*/ 329 h 864"/>
              <a:gd name="T68" fmla="*/ 670 w 718"/>
              <a:gd name="T69" fmla="*/ 432 h 864"/>
              <a:gd name="T70" fmla="*/ 508 w 718"/>
              <a:gd name="T71" fmla="*/ 59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8" h="864">
                <a:moveTo>
                  <a:pt x="508" y="222"/>
                </a:moveTo>
                <a:cubicBezTo>
                  <a:pt x="466" y="222"/>
                  <a:pt x="427" y="234"/>
                  <a:pt x="394" y="255"/>
                </a:cubicBezTo>
                <a:cubicBezTo>
                  <a:pt x="394" y="197"/>
                  <a:pt x="394" y="197"/>
                  <a:pt x="394" y="197"/>
                </a:cubicBezTo>
                <a:cubicBezTo>
                  <a:pt x="394" y="88"/>
                  <a:pt x="306" y="0"/>
                  <a:pt x="197" y="0"/>
                </a:cubicBezTo>
                <a:cubicBezTo>
                  <a:pt x="197" y="0"/>
                  <a:pt x="197" y="0"/>
                  <a:pt x="197" y="0"/>
                </a:cubicBezTo>
                <a:cubicBezTo>
                  <a:pt x="88" y="0"/>
                  <a:pt x="0" y="88"/>
                  <a:pt x="0" y="197"/>
                </a:cubicBezTo>
                <a:cubicBezTo>
                  <a:pt x="0" y="667"/>
                  <a:pt x="0" y="667"/>
                  <a:pt x="0" y="667"/>
                </a:cubicBezTo>
                <a:cubicBezTo>
                  <a:pt x="0" y="776"/>
                  <a:pt x="88" y="864"/>
                  <a:pt x="197" y="864"/>
                </a:cubicBezTo>
                <a:cubicBezTo>
                  <a:pt x="197" y="864"/>
                  <a:pt x="197" y="864"/>
                  <a:pt x="197" y="864"/>
                </a:cubicBezTo>
                <a:cubicBezTo>
                  <a:pt x="306" y="864"/>
                  <a:pt x="394" y="776"/>
                  <a:pt x="394" y="667"/>
                </a:cubicBezTo>
                <a:cubicBezTo>
                  <a:pt x="394" y="609"/>
                  <a:pt x="394" y="609"/>
                  <a:pt x="394" y="609"/>
                </a:cubicBezTo>
                <a:cubicBezTo>
                  <a:pt x="427" y="630"/>
                  <a:pt x="466" y="643"/>
                  <a:pt x="508" y="643"/>
                </a:cubicBezTo>
                <a:cubicBezTo>
                  <a:pt x="624" y="643"/>
                  <a:pt x="718" y="548"/>
                  <a:pt x="718" y="432"/>
                </a:cubicBezTo>
                <a:cubicBezTo>
                  <a:pt x="718" y="316"/>
                  <a:pt x="624" y="222"/>
                  <a:pt x="508" y="222"/>
                </a:cubicBezTo>
                <a:close/>
                <a:moveTo>
                  <a:pt x="346" y="667"/>
                </a:moveTo>
                <a:cubicBezTo>
                  <a:pt x="346" y="749"/>
                  <a:pt x="279" y="816"/>
                  <a:pt x="197" y="816"/>
                </a:cubicBezTo>
                <a:cubicBezTo>
                  <a:pt x="115" y="816"/>
                  <a:pt x="48" y="749"/>
                  <a:pt x="48" y="667"/>
                </a:cubicBezTo>
                <a:cubicBezTo>
                  <a:pt x="48" y="456"/>
                  <a:pt x="48" y="456"/>
                  <a:pt x="48" y="456"/>
                </a:cubicBezTo>
                <a:cubicBezTo>
                  <a:pt x="346" y="456"/>
                  <a:pt x="346" y="456"/>
                  <a:pt x="346" y="456"/>
                </a:cubicBezTo>
                <a:lnTo>
                  <a:pt x="346" y="667"/>
                </a:lnTo>
                <a:close/>
                <a:moveTo>
                  <a:pt x="346" y="408"/>
                </a:moveTo>
                <a:cubicBezTo>
                  <a:pt x="48" y="408"/>
                  <a:pt x="48" y="408"/>
                  <a:pt x="48" y="408"/>
                </a:cubicBezTo>
                <a:cubicBezTo>
                  <a:pt x="48" y="197"/>
                  <a:pt x="48" y="197"/>
                  <a:pt x="48" y="197"/>
                </a:cubicBezTo>
                <a:cubicBezTo>
                  <a:pt x="48" y="115"/>
                  <a:pt x="115" y="48"/>
                  <a:pt x="197" y="48"/>
                </a:cubicBezTo>
                <a:cubicBezTo>
                  <a:pt x="279" y="48"/>
                  <a:pt x="346" y="115"/>
                  <a:pt x="346" y="197"/>
                </a:cubicBezTo>
                <a:lnTo>
                  <a:pt x="346" y="408"/>
                </a:lnTo>
                <a:close/>
                <a:moveTo>
                  <a:pt x="394" y="316"/>
                </a:moveTo>
                <a:cubicBezTo>
                  <a:pt x="423" y="288"/>
                  <a:pt x="463" y="270"/>
                  <a:pt x="508" y="270"/>
                </a:cubicBezTo>
                <a:cubicBezTo>
                  <a:pt x="541" y="270"/>
                  <a:pt x="571" y="280"/>
                  <a:pt x="597" y="297"/>
                </a:cubicBezTo>
                <a:cubicBezTo>
                  <a:pt x="394" y="500"/>
                  <a:pt x="394" y="500"/>
                  <a:pt x="394" y="500"/>
                </a:cubicBezTo>
                <a:lnTo>
                  <a:pt x="394" y="316"/>
                </a:lnTo>
                <a:close/>
                <a:moveTo>
                  <a:pt x="508" y="595"/>
                </a:moveTo>
                <a:cubicBezTo>
                  <a:pt x="468" y="595"/>
                  <a:pt x="432" y="581"/>
                  <a:pt x="404" y="557"/>
                </a:cubicBezTo>
                <a:cubicBezTo>
                  <a:pt x="633" y="329"/>
                  <a:pt x="633" y="329"/>
                  <a:pt x="633" y="329"/>
                </a:cubicBezTo>
                <a:cubicBezTo>
                  <a:pt x="656" y="357"/>
                  <a:pt x="670" y="393"/>
                  <a:pt x="670" y="432"/>
                </a:cubicBezTo>
                <a:cubicBezTo>
                  <a:pt x="670" y="522"/>
                  <a:pt x="597" y="595"/>
                  <a:pt x="508" y="595"/>
                </a:cubicBezTo>
                <a:close/>
              </a:path>
            </a:pathLst>
          </a:custGeom>
          <a:solidFill>
            <a:srgbClr val="BA0C2F"/>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Rectangle 21">
            <a:extLst>
              <a:ext uri="{FF2B5EF4-FFF2-40B4-BE49-F238E27FC236}">
                <a16:creationId xmlns:a16="http://schemas.microsoft.com/office/drawing/2014/main" id="{95AB7331-B263-498A-9DBC-B42F31D4A1E9}"/>
              </a:ext>
            </a:extLst>
          </p:cNvPr>
          <p:cNvSpPr/>
          <p:nvPr/>
        </p:nvSpPr>
        <p:spPr>
          <a:xfrm>
            <a:off x="2529458" y="2907098"/>
            <a:ext cx="1117248" cy="382599"/>
          </a:xfrm>
          <a:prstGeom prst="rect">
            <a:avLst/>
          </a:prstGeom>
          <a:ln>
            <a:noFill/>
          </a:ln>
        </p:spPr>
        <p:txBody>
          <a:bodyPr wrap="square" lIns="0" tIns="0" rIns="0" bIns="0">
            <a:noAutofit/>
          </a:bodyPr>
          <a:lstStyle/>
          <a:p>
            <a:pPr algn="ctr">
              <a:spcBef>
                <a:spcPts val="300"/>
              </a:spcBef>
            </a:pPr>
            <a:r>
              <a:rPr lang="en-GB" sz="1600" b="1" dirty="0">
                <a:solidFill>
                  <a:schemeClr val="bg2"/>
                </a:solidFill>
              </a:rPr>
              <a:t>and/or</a:t>
            </a:r>
          </a:p>
        </p:txBody>
      </p:sp>
      <p:pic>
        <p:nvPicPr>
          <p:cNvPr id="23" name="Graphic 22">
            <a:extLst>
              <a:ext uri="{FF2B5EF4-FFF2-40B4-BE49-F238E27FC236}">
                <a16:creationId xmlns:a16="http://schemas.microsoft.com/office/drawing/2014/main" id="{BD11F080-413B-4E9A-A5BB-A59E5E6F26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4198" y="2732952"/>
            <a:ext cx="605015" cy="605015"/>
          </a:xfrm>
          <a:prstGeom prst="rect">
            <a:avLst/>
          </a:prstGeom>
        </p:spPr>
      </p:pic>
      <p:pic>
        <p:nvPicPr>
          <p:cNvPr id="24" name="Graphic 23">
            <a:extLst>
              <a:ext uri="{FF2B5EF4-FFF2-40B4-BE49-F238E27FC236}">
                <a16:creationId xmlns:a16="http://schemas.microsoft.com/office/drawing/2014/main" id="{C7118271-65DD-4F2A-8C72-B8D38615AD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4317" y="2543204"/>
            <a:ext cx="831345" cy="831345"/>
          </a:xfrm>
          <a:prstGeom prst="rect">
            <a:avLst/>
          </a:prstGeom>
        </p:spPr>
      </p:pic>
      <p:sp>
        <p:nvSpPr>
          <p:cNvPr id="35" name="Rectangle 34">
            <a:extLst>
              <a:ext uri="{FF2B5EF4-FFF2-40B4-BE49-F238E27FC236}">
                <a16:creationId xmlns:a16="http://schemas.microsoft.com/office/drawing/2014/main" id="{5A0FB7A2-BFBD-4004-98F2-0ECF0BB66663}"/>
              </a:ext>
            </a:extLst>
          </p:cNvPr>
          <p:cNvSpPr/>
          <p:nvPr/>
        </p:nvSpPr>
        <p:spPr>
          <a:xfrm>
            <a:off x="1992924" y="5081091"/>
            <a:ext cx="2359732" cy="759731"/>
          </a:xfrm>
          <a:prstGeom prst="rect">
            <a:avLst/>
          </a:prstGeom>
        </p:spPr>
        <p:txBody>
          <a:bodyPr wrap="square" lIns="0" tIns="0" rIns="0" bIns="0">
            <a:noAutofit/>
          </a:bodyPr>
          <a:lstStyle/>
          <a:p>
            <a:pPr algn="ctr">
              <a:spcBef>
                <a:spcPts val="300"/>
              </a:spcBef>
            </a:pPr>
            <a:r>
              <a:rPr lang="en-GB" b="1" dirty="0">
                <a:solidFill>
                  <a:schemeClr val="bg2"/>
                </a:solidFill>
              </a:rPr>
              <a:t>Preliminary </a:t>
            </a:r>
            <a:br>
              <a:rPr lang="en-GB" b="1" dirty="0">
                <a:solidFill>
                  <a:schemeClr val="bg2"/>
                </a:solidFill>
              </a:rPr>
            </a:br>
            <a:r>
              <a:rPr lang="en-GB" b="1" dirty="0">
                <a:solidFill>
                  <a:schemeClr val="bg2"/>
                </a:solidFill>
              </a:rPr>
              <a:t>Business Case</a:t>
            </a:r>
            <a:endParaRPr lang="en-US" sz="1400" dirty="0">
              <a:solidFill>
                <a:schemeClr val="bg2"/>
              </a:solidFill>
            </a:endParaRPr>
          </a:p>
        </p:txBody>
      </p:sp>
      <p:sp>
        <p:nvSpPr>
          <p:cNvPr id="36" name="Rectangle 35">
            <a:extLst>
              <a:ext uri="{FF2B5EF4-FFF2-40B4-BE49-F238E27FC236}">
                <a16:creationId xmlns:a16="http://schemas.microsoft.com/office/drawing/2014/main" id="{BBB0A0F4-8606-4F40-8CC6-8F759695765D}"/>
              </a:ext>
            </a:extLst>
          </p:cNvPr>
          <p:cNvSpPr/>
          <p:nvPr/>
        </p:nvSpPr>
        <p:spPr>
          <a:xfrm>
            <a:off x="6910123" y="5022599"/>
            <a:ext cx="2359732" cy="759731"/>
          </a:xfrm>
          <a:prstGeom prst="rect">
            <a:avLst/>
          </a:prstGeom>
        </p:spPr>
        <p:txBody>
          <a:bodyPr wrap="square" lIns="0" tIns="0" rIns="0" bIns="0">
            <a:noAutofit/>
          </a:bodyPr>
          <a:lstStyle/>
          <a:p>
            <a:pPr algn="ctr">
              <a:spcBef>
                <a:spcPts val="300"/>
              </a:spcBef>
            </a:pPr>
            <a:r>
              <a:rPr lang="en-GB" b="1" dirty="0">
                <a:solidFill>
                  <a:schemeClr val="bg2"/>
                </a:solidFill>
              </a:rPr>
              <a:t>Revised </a:t>
            </a:r>
            <a:br>
              <a:rPr lang="en-GB" b="1" dirty="0">
                <a:solidFill>
                  <a:schemeClr val="bg2"/>
                </a:solidFill>
              </a:rPr>
            </a:br>
            <a:r>
              <a:rPr lang="en-GB" b="1" dirty="0">
                <a:solidFill>
                  <a:schemeClr val="bg2"/>
                </a:solidFill>
              </a:rPr>
              <a:t>Business Case</a:t>
            </a:r>
            <a:endParaRPr lang="en-US" sz="1400" dirty="0">
              <a:solidFill>
                <a:schemeClr val="bg2"/>
              </a:solidFill>
            </a:endParaRPr>
          </a:p>
        </p:txBody>
      </p:sp>
    </p:spTree>
    <p:extLst>
      <p:ext uri="{BB962C8B-B14F-4D97-AF65-F5344CB8AC3E}">
        <p14:creationId xmlns:p14="http://schemas.microsoft.com/office/powerpoint/2010/main" val="250196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8F66-2A0C-4277-B35A-ADE594B395E4}"/>
              </a:ext>
            </a:extLst>
          </p:cNvPr>
          <p:cNvSpPr>
            <a:spLocks noGrp="1"/>
          </p:cNvSpPr>
          <p:nvPr>
            <p:ph type="title"/>
          </p:nvPr>
        </p:nvSpPr>
        <p:spPr>
          <a:xfrm>
            <a:off x="805883" y="335044"/>
            <a:ext cx="11338560" cy="768263"/>
          </a:xfrm>
        </p:spPr>
        <p:txBody>
          <a:bodyPr>
            <a:normAutofit/>
          </a:bodyPr>
          <a:lstStyle/>
          <a:p>
            <a:r>
              <a:rPr lang="en-US" sz="3200" dirty="0">
                <a:solidFill>
                  <a:srgbClr val="C00000"/>
                </a:solidFill>
              </a:rPr>
              <a:t>Approach</a:t>
            </a:r>
          </a:p>
        </p:txBody>
      </p:sp>
      <p:sp>
        <p:nvSpPr>
          <p:cNvPr id="4" name="Flowchart: Connector 3">
            <a:extLst>
              <a:ext uri="{FF2B5EF4-FFF2-40B4-BE49-F238E27FC236}">
                <a16:creationId xmlns:a16="http://schemas.microsoft.com/office/drawing/2014/main" id="{63147219-AD09-45B3-A252-FDA839D7FC72}"/>
              </a:ext>
            </a:extLst>
          </p:cNvPr>
          <p:cNvSpPr/>
          <p:nvPr/>
        </p:nvSpPr>
        <p:spPr>
          <a:xfrm>
            <a:off x="393618" y="2923694"/>
            <a:ext cx="1404000" cy="1404000"/>
          </a:xfrm>
          <a:prstGeom prst="flowChartConnector">
            <a:avLst/>
          </a:prstGeom>
          <a:solidFill>
            <a:schemeClr val="bg1"/>
          </a:solidFill>
          <a:ln w="76200">
            <a:solidFill>
              <a:schemeClr val="bg2"/>
            </a:solidFill>
          </a:ln>
          <a:effectLst/>
        </p:spPr>
        <p:style>
          <a:lnRef idx="0">
            <a:scrgbClr r="0" g="0" b="0"/>
          </a:lnRef>
          <a:fillRef idx="3">
            <a:scrgbClr r="0" g="0" b="0"/>
          </a:fillRef>
          <a:effectRef idx="2">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en-GB" sz="1600" b="1" dirty="0">
                <a:solidFill>
                  <a:schemeClr val="bg1">
                    <a:lumMod val="50000"/>
                  </a:schemeClr>
                </a:solidFill>
                <a:sym typeface="Arial"/>
              </a:rPr>
              <a:t>Factory Build</a:t>
            </a:r>
            <a:endParaRPr lang="en-US" sz="1600" b="1" dirty="0" err="1">
              <a:solidFill>
                <a:schemeClr val="bg1">
                  <a:lumMod val="50000"/>
                </a:schemeClr>
              </a:solidFill>
            </a:endParaRPr>
          </a:p>
        </p:txBody>
      </p:sp>
      <p:sp>
        <p:nvSpPr>
          <p:cNvPr id="6" name="TextBox 5">
            <a:extLst>
              <a:ext uri="{FF2B5EF4-FFF2-40B4-BE49-F238E27FC236}">
                <a16:creationId xmlns:a16="http://schemas.microsoft.com/office/drawing/2014/main" id="{E9E3E762-8B08-4BC1-A58B-2D2C63A40AAE}"/>
              </a:ext>
            </a:extLst>
          </p:cNvPr>
          <p:cNvSpPr txBox="1"/>
          <p:nvPr/>
        </p:nvSpPr>
        <p:spPr>
          <a:xfrm>
            <a:off x="219932" y="4437535"/>
            <a:ext cx="3117802" cy="1772793"/>
          </a:xfrm>
          <a:prstGeom prst="rect">
            <a:avLst/>
          </a:prstGeom>
        </p:spPr>
        <p:txBody>
          <a:bodyPr wrap="square" lIns="91440" tIns="91440" rIns="18288" bIns="18288" rtlCol="0" anchor="t" anchorCtr="0">
            <a:spAutoFit/>
          </a:bodyPr>
          <a:lstStyle/>
          <a:p>
            <a:pPr marL="171450" indent="-171450">
              <a:buFont typeface="Arial" panose="020B0604020202020204" pitchFamily="34" charset="0"/>
              <a:buChar char="•"/>
            </a:pPr>
            <a:r>
              <a:rPr lang="en-GB" sz="1200" dirty="0"/>
              <a:t>Engineering works</a:t>
            </a:r>
          </a:p>
          <a:p>
            <a:pPr marL="171450" indent="-171450">
              <a:buFont typeface="Arial" panose="020B0604020202020204" pitchFamily="34" charset="0"/>
              <a:buChar char="•"/>
            </a:pPr>
            <a:r>
              <a:rPr lang="en-GB" sz="1200" dirty="0"/>
              <a:t>Construction</a:t>
            </a:r>
          </a:p>
          <a:p>
            <a:pPr marL="171450" indent="-171450">
              <a:buFont typeface="Arial" panose="020B0604020202020204" pitchFamily="34" charset="0"/>
              <a:buChar char="•"/>
            </a:pPr>
            <a:r>
              <a:rPr lang="en-GB" sz="1200" dirty="0"/>
              <a:t>Mechanical, engineering, plumbing</a:t>
            </a:r>
          </a:p>
          <a:p>
            <a:pPr marL="171450" indent="-171450">
              <a:buFont typeface="Arial" panose="020B0604020202020204" pitchFamily="34" charset="0"/>
              <a:buChar char="•"/>
            </a:pPr>
            <a:r>
              <a:rPr lang="en-GB" sz="1200" dirty="0"/>
              <a:t>Equipment</a:t>
            </a:r>
          </a:p>
          <a:p>
            <a:pPr marL="171450" indent="-171450">
              <a:buFont typeface="Arial" panose="020B0604020202020204" pitchFamily="34" charset="0"/>
              <a:buChar char="•"/>
            </a:pPr>
            <a:r>
              <a:rPr lang="en-GB" sz="1200" dirty="0"/>
              <a:t>Environment controlled rooms</a:t>
            </a:r>
          </a:p>
          <a:p>
            <a:pPr marL="171450" indent="-171450">
              <a:buFont typeface="Arial" panose="020B0604020202020204" pitchFamily="34" charset="0"/>
              <a:buChar char="•"/>
            </a:pPr>
            <a:r>
              <a:rPr lang="en-GB" sz="1200" dirty="0"/>
              <a:t>Clean room fittings</a:t>
            </a:r>
          </a:p>
          <a:p>
            <a:pPr marL="171450" indent="-171450">
              <a:buFont typeface="Arial" panose="020B0604020202020204" pitchFamily="34" charset="0"/>
              <a:buChar char="•"/>
            </a:pPr>
            <a:r>
              <a:rPr lang="en-GB" sz="1200" dirty="0"/>
              <a:t>Quality Control Lab</a:t>
            </a:r>
          </a:p>
          <a:p>
            <a:pPr marL="171450" indent="-171450">
              <a:buFont typeface="Arial" panose="020B0604020202020204" pitchFamily="34" charset="0"/>
              <a:buChar char="•"/>
            </a:pPr>
            <a:r>
              <a:rPr lang="en-GB" sz="1200" dirty="0"/>
              <a:t>Validation</a:t>
            </a:r>
          </a:p>
          <a:p>
            <a:pPr marL="171450" indent="-171450">
              <a:buFont typeface="Arial" panose="020B0604020202020204" pitchFamily="34" charset="0"/>
              <a:buChar char="•"/>
            </a:pPr>
            <a:r>
              <a:rPr lang="en-GB" sz="1200" dirty="0"/>
              <a:t>Warehouse</a:t>
            </a:r>
          </a:p>
        </p:txBody>
      </p:sp>
      <p:cxnSp>
        <p:nvCxnSpPr>
          <p:cNvPr id="7" name="Connector: Elbow 6">
            <a:extLst>
              <a:ext uri="{FF2B5EF4-FFF2-40B4-BE49-F238E27FC236}">
                <a16:creationId xmlns:a16="http://schemas.microsoft.com/office/drawing/2014/main" id="{648CC6B8-0B03-42E0-BC0E-D4FE5C60D60B}"/>
              </a:ext>
            </a:extLst>
          </p:cNvPr>
          <p:cNvCxnSpPr>
            <a:cxnSpLocks/>
            <a:stCxn id="4" idx="0"/>
            <a:endCxn id="5" idx="2"/>
          </p:cNvCxnSpPr>
          <p:nvPr/>
        </p:nvCxnSpPr>
        <p:spPr>
          <a:xfrm rot="5400000" flipH="1" flipV="1">
            <a:off x="2224841" y="1144001"/>
            <a:ext cx="650471" cy="2908917"/>
          </a:xfrm>
          <a:prstGeom prst="bentConnector3">
            <a:avLst/>
          </a:prstGeom>
          <a:ln w="38100" cap="rnd">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8" name="Flowchart: Connector 7">
            <a:extLst>
              <a:ext uri="{FF2B5EF4-FFF2-40B4-BE49-F238E27FC236}">
                <a16:creationId xmlns:a16="http://schemas.microsoft.com/office/drawing/2014/main" id="{39F5F786-E4A6-451F-909A-FFA5D5129A38}"/>
              </a:ext>
            </a:extLst>
          </p:cNvPr>
          <p:cNvSpPr/>
          <p:nvPr/>
        </p:nvSpPr>
        <p:spPr>
          <a:xfrm>
            <a:off x="2426348" y="2932850"/>
            <a:ext cx="1404000" cy="1404000"/>
          </a:xfrm>
          <a:prstGeom prst="flowChartConnector">
            <a:avLst/>
          </a:prstGeom>
          <a:solidFill>
            <a:schemeClr val="bg1"/>
          </a:solidFill>
          <a:ln w="76200">
            <a:solidFill>
              <a:schemeClr val="bg2"/>
            </a:solidFill>
          </a:ln>
          <a:effectLst/>
        </p:spPr>
        <p:style>
          <a:lnRef idx="0">
            <a:scrgbClr r="0" g="0" b="0"/>
          </a:lnRef>
          <a:fillRef idx="3">
            <a:scrgbClr r="0" g="0" b="0"/>
          </a:fillRef>
          <a:effectRef idx="2">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en-GB" sz="1600" b="1" dirty="0">
                <a:solidFill>
                  <a:schemeClr val="bg1">
                    <a:lumMod val="50000"/>
                  </a:schemeClr>
                </a:solidFill>
                <a:sym typeface="Arial"/>
              </a:rPr>
              <a:t>Factory Operating Costs</a:t>
            </a:r>
            <a:endParaRPr lang="en-US" sz="1600" b="1" dirty="0" err="1">
              <a:solidFill>
                <a:schemeClr val="bg1">
                  <a:lumMod val="50000"/>
                </a:schemeClr>
              </a:solidFill>
            </a:endParaRPr>
          </a:p>
        </p:txBody>
      </p:sp>
      <p:sp>
        <p:nvSpPr>
          <p:cNvPr id="10" name="Flowchart: Connector 9">
            <a:extLst>
              <a:ext uri="{FF2B5EF4-FFF2-40B4-BE49-F238E27FC236}">
                <a16:creationId xmlns:a16="http://schemas.microsoft.com/office/drawing/2014/main" id="{6414019A-3866-450A-8E17-70D57583A0B7}"/>
              </a:ext>
            </a:extLst>
          </p:cNvPr>
          <p:cNvSpPr/>
          <p:nvPr/>
        </p:nvSpPr>
        <p:spPr>
          <a:xfrm>
            <a:off x="4267203" y="2930937"/>
            <a:ext cx="1404000" cy="1404000"/>
          </a:xfrm>
          <a:prstGeom prst="flowChartConnector">
            <a:avLst/>
          </a:prstGeom>
          <a:solidFill>
            <a:schemeClr val="bg1"/>
          </a:solidFill>
          <a:ln w="76200">
            <a:solidFill>
              <a:schemeClr val="bg2"/>
            </a:solidFill>
          </a:ln>
          <a:effectLst/>
        </p:spPr>
        <p:style>
          <a:lnRef idx="0">
            <a:scrgbClr r="0" g="0" b="0"/>
          </a:lnRef>
          <a:fillRef idx="3">
            <a:scrgbClr r="0" g="0" b="0"/>
          </a:fillRef>
          <a:effectRef idx="2">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en-GB" sz="1600" b="1" dirty="0">
                <a:solidFill>
                  <a:schemeClr val="bg1">
                    <a:lumMod val="50000"/>
                  </a:schemeClr>
                </a:solidFill>
                <a:sym typeface="Arial"/>
              </a:rPr>
              <a:t>Product costs</a:t>
            </a:r>
            <a:endParaRPr lang="en-US" sz="1600" b="1" dirty="0" err="1">
              <a:solidFill>
                <a:schemeClr val="bg1">
                  <a:lumMod val="50000"/>
                </a:schemeClr>
              </a:solidFill>
            </a:endParaRPr>
          </a:p>
        </p:txBody>
      </p:sp>
      <p:sp>
        <p:nvSpPr>
          <p:cNvPr id="12" name="Flowchart: Connector 11">
            <a:extLst>
              <a:ext uri="{FF2B5EF4-FFF2-40B4-BE49-F238E27FC236}">
                <a16:creationId xmlns:a16="http://schemas.microsoft.com/office/drawing/2014/main" id="{8F847322-39D5-4AEB-BDA9-802D08BF38D2}"/>
              </a:ext>
            </a:extLst>
          </p:cNvPr>
          <p:cNvSpPr/>
          <p:nvPr/>
        </p:nvSpPr>
        <p:spPr>
          <a:xfrm>
            <a:off x="6025780" y="2951512"/>
            <a:ext cx="1404000" cy="1404000"/>
          </a:xfrm>
          <a:prstGeom prst="flowChartConnector">
            <a:avLst/>
          </a:prstGeom>
          <a:solidFill>
            <a:schemeClr val="bg1"/>
          </a:solidFill>
          <a:ln w="76200">
            <a:solidFill>
              <a:schemeClr val="bg2"/>
            </a:solidFill>
          </a:ln>
          <a:effectLst/>
        </p:spPr>
        <p:style>
          <a:lnRef idx="0">
            <a:scrgbClr r="0" g="0" b="0"/>
          </a:lnRef>
          <a:fillRef idx="3">
            <a:scrgbClr r="0" g="0" b="0"/>
          </a:fillRef>
          <a:effectRef idx="2">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en-GB" sz="1600" b="1" dirty="0">
                <a:solidFill>
                  <a:schemeClr val="bg1">
                    <a:lumMod val="50000"/>
                  </a:schemeClr>
                </a:solidFill>
                <a:sym typeface="Arial"/>
              </a:rPr>
              <a:t>Other costs</a:t>
            </a:r>
            <a:endParaRPr lang="en-US" sz="1600" b="1" dirty="0" err="1">
              <a:solidFill>
                <a:schemeClr val="bg1">
                  <a:lumMod val="50000"/>
                </a:schemeClr>
              </a:solidFill>
            </a:endParaRPr>
          </a:p>
        </p:txBody>
      </p:sp>
      <p:cxnSp>
        <p:nvCxnSpPr>
          <p:cNvPr id="14" name="Connector: Elbow 13">
            <a:extLst>
              <a:ext uri="{FF2B5EF4-FFF2-40B4-BE49-F238E27FC236}">
                <a16:creationId xmlns:a16="http://schemas.microsoft.com/office/drawing/2014/main" id="{1B5B4DC2-EC79-4C04-8E08-F13C09A49A79}"/>
              </a:ext>
            </a:extLst>
          </p:cNvPr>
          <p:cNvCxnSpPr>
            <a:cxnSpLocks/>
          </p:cNvCxnSpPr>
          <p:nvPr/>
        </p:nvCxnSpPr>
        <p:spPr>
          <a:xfrm rot="16200000" flipV="1">
            <a:off x="5027013" y="1239501"/>
            <a:ext cx="678289" cy="2723245"/>
          </a:xfrm>
          <a:prstGeom prst="bentConnector3">
            <a:avLst>
              <a:gd name="adj1" fmla="val 50000"/>
            </a:avLst>
          </a:prstGeom>
          <a:ln w="38100" cap="rnd">
            <a:solidFill>
              <a:schemeClr val="bg2"/>
            </a:solidFill>
            <a:prstDash val="solid"/>
            <a:roun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82474678-C2E5-4DF9-B154-C1CF3EA3F9BE}"/>
              </a:ext>
            </a:extLst>
          </p:cNvPr>
          <p:cNvCxnSpPr>
            <a:cxnSpLocks/>
            <a:stCxn id="8" idx="0"/>
            <a:endCxn id="5" idx="2"/>
          </p:cNvCxnSpPr>
          <p:nvPr/>
        </p:nvCxnSpPr>
        <p:spPr>
          <a:xfrm rot="5400000" flipH="1" flipV="1">
            <a:off x="3236628" y="2164944"/>
            <a:ext cx="659627" cy="876187"/>
          </a:xfrm>
          <a:prstGeom prst="bentConnector3">
            <a:avLst>
              <a:gd name="adj1" fmla="val 50000"/>
            </a:avLst>
          </a:prstGeom>
          <a:ln w="38100" cap="rnd">
            <a:solidFill>
              <a:schemeClr val="bg2"/>
            </a:solidFill>
            <a:prstDash val="solid"/>
            <a:round/>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2D1E28E8-1A82-4F4B-A062-138BD7DC5761}"/>
              </a:ext>
            </a:extLst>
          </p:cNvPr>
          <p:cNvCxnSpPr>
            <a:cxnSpLocks/>
            <a:stCxn id="10" idx="0"/>
            <a:endCxn id="5" idx="2"/>
          </p:cNvCxnSpPr>
          <p:nvPr/>
        </p:nvCxnSpPr>
        <p:spPr>
          <a:xfrm rot="16200000" flipV="1">
            <a:off x="4158012" y="2119746"/>
            <a:ext cx="657714" cy="964668"/>
          </a:xfrm>
          <a:prstGeom prst="bentConnector3">
            <a:avLst>
              <a:gd name="adj1" fmla="val 50000"/>
            </a:avLst>
          </a:prstGeom>
          <a:ln w="38100" cap="rnd">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473C1DB3-3AF6-4E5C-83CA-7343ABDEB00E}"/>
              </a:ext>
            </a:extLst>
          </p:cNvPr>
          <p:cNvSpPr/>
          <p:nvPr/>
        </p:nvSpPr>
        <p:spPr>
          <a:xfrm>
            <a:off x="1291028" y="1606178"/>
            <a:ext cx="5427014" cy="66704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defTabSz="711200">
              <a:lnSpc>
                <a:spcPct val="90000"/>
              </a:lnSpc>
              <a:spcBef>
                <a:spcPct val="0"/>
              </a:spcBef>
              <a:spcAft>
                <a:spcPct val="35000"/>
              </a:spcAft>
            </a:pPr>
            <a:r>
              <a:rPr lang="en-US" b="1" dirty="0">
                <a:solidFill>
                  <a:schemeClr val="bg1"/>
                </a:solidFill>
                <a:sym typeface="Arial"/>
              </a:rPr>
              <a:t>Costs</a:t>
            </a:r>
            <a:endParaRPr lang="en-US" dirty="0">
              <a:solidFill>
                <a:schemeClr val="bg1"/>
              </a:solidFill>
            </a:endParaRPr>
          </a:p>
        </p:txBody>
      </p:sp>
      <p:sp>
        <p:nvSpPr>
          <p:cNvPr id="24" name="Rectangle: Rounded Corners 23">
            <a:extLst>
              <a:ext uri="{FF2B5EF4-FFF2-40B4-BE49-F238E27FC236}">
                <a16:creationId xmlns:a16="http://schemas.microsoft.com/office/drawing/2014/main" id="{B6EB56FF-373D-4FC4-865F-AFF5699CB4E3}"/>
              </a:ext>
            </a:extLst>
          </p:cNvPr>
          <p:cNvSpPr/>
          <p:nvPr/>
        </p:nvSpPr>
        <p:spPr>
          <a:xfrm>
            <a:off x="8077203" y="1601600"/>
            <a:ext cx="3187373" cy="66704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defTabSz="711200">
              <a:lnSpc>
                <a:spcPct val="90000"/>
              </a:lnSpc>
              <a:spcBef>
                <a:spcPct val="0"/>
              </a:spcBef>
              <a:spcAft>
                <a:spcPct val="35000"/>
              </a:spcAft>
            </a:pPr>
            <a:r>
              <a:rPr lang="en-US" b="1" dirty="0">
                <a:solidFill>
                  <a:schemeClr val="bg1"/>
                </a:solidFill>
                <a:sym typeface="Arial"/>
              </a:rPr>
              <a:t>Revenues</a:t>
            </a:r>
            <a:endParaRPr lang="en-US" dirty="0">
              <a:solidFill>
                <a:schemeClr val="bg1"/>
              </a:solidFill>
            </a:endParaRPr>
          </a:p>
        </p:txBody>
      </p:sp>
      <p:sp>
        <p:nvSpPr>
          <p:cNvPr id="25" name="Flowchart: Connector 24">
            <a:extLst>
              <a:ext uri="{FF2B5EF4-FFF2-40B4-BE49-F238E27FC236}">
                <a16:creationId xmlns:a16="http://schemas.microsoft.com/office/drawing/2014/main" id="{8FA126B7-F28A-4C99-A926-28DA04883031}"/>
              </a:ext>
            </a:extLst>
          </p:cNvPr>
          <p:cNvSpPr/>
          <p:nvPr/>
        </p:nvSpPr>
        <p:spPr>
          <a:xfrm>
            <a:off x="8077203" y="2850072"/>
            <a:ext cx="1404000" cy="1404000"/>
          </a:xfrm>
          <a:prstGeom prst="flowChartConnector">
            <a:avLst/>
          </a:prstGeom>
          <a:solidFill>
            <a:schemeClr val="bg1"/>
          </a:solidFill>
          <a:ln w="76200">
            <a:solidFill>
              <a:schemeClr val="bg2"/>
            </a:solidFill>
          </a:ln>
          <a:effectLst/>
        </p:spPr>
        <p:style>
          <a:lnRef idx="0">
            <a:scrgbClr r="0" g="0" b="0"/>
          </a:lnRef>
          <a:fillRef idx="3">
            <a:scrgbClr r="0" g="0" b="0"/>
          </a:fillRef>
          <a:effectRef idx="2">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en-GB" sz="1600" b="1" dirty="0">
                <a:solidFill>
                  <a:schemeClr val="bg1">
                    <a:lumMod val="50000"/>
                  </a:schemeClr>
                </a:solidFill>
                <a:sym typeface="Arial"/>
              </a:rPr>
              <a:t>Public Sector</a:t>
            </a:r>
            <a:endParaRPr lang="en-US" sz="1600" b="1" dirty="0" err="1">
              <a:solidFill>
                <a:schemeClr val="bg1">
                  <a:lumMod val="50000"/>
                </a:schemeClr>
              </a:solidFill>
            </a:endParaRPr>
          </a:p>
        </p:txBody>
      </p:sp>
      <p:sp>
        <p:nvSpPr>
          <p:cNvPr id="26" name="Flowchart: Connector 25">
            <a:extLst>
              <a:ext uri="{FF2B5EF4-FFF2-40B4-BE49-F238E27FC236}">
                <a16:creationId xmlns:a16="http://schemas.microsoft.com/office/drawing/2014/main" id="{38719C38-92B0-4C3C-805A-465853517C04}"/>
              </a:ext>
            </a:extLst>
          </p:cNvPr>
          <p:cNvSpPr/>
          <p:nvPr/>
        </p:nvSpPr>
        <p:spPr>
          <a:xfrm>
            <a:off x="9910428" y="2861316"/>
            <a:ext cx="1404000" cy="1404000"/>
          </a:xfrm>
          <a:prstGeom prst="flowChartConnector">
            <a:avLst/>
          </a:prstGeom>
          <a:solidFill>
            <a:schemeClr val="bg1"/>
          </a:solidFill>
          <a:ln w="76200">
            <a:solidFill>
              <a:schemeClr val="bg2"/>
            </a:solidFill>
          </a:ln>
          <a:effectLst/>
        </p:spPr>
        <p:style>
          <a:lnRef idx="0">
            <a:scrgbClr r="0" g="0" b="0"/>
          </a:lnRef>
          <a:fillRef idx="3">
            <a:scrgbClr r="0" g="0" b="0"/>
          </a:fillRef>
          <a:effectRef idx="2">
            <a:scrgbClr r="0" g="0" b="0"/>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en-GB" sz="1600" b="1" dirty="0">
                <a:solidFill>
                  <a:schemeClr val="bg1">
                    <a:lumMod val="50000"/>
                  </a:schemeClr>
                </a:solidFill>
                <a:sym typeface="Arial"/>
              </a:rPr>
              <a:t>Private Sector</a:t>
            </a:r>
            <a:endParaRPr lang="en-US" sz="1600" b="1" dirty="0" err="1">
              <a:solidFill>
                <a:schemeClr val="bg1">
                  <a:lumMod val="50000"/>
                </a:schemeClr>
              </a:solidFill>
            </a:endParaRPr>
          </a:p>
        </p:txBody>
      </p:sp>
      <p:cxnSp>
        <p:nvCxnSpPr>
          <p:cNvPr id="27" name="Connector: Elbow 26">
            <a:extLst>
              <a:ext uri="{FF2B5EF4-FFF2-40B4-BE49-F238E27FC236}">
                <a16:creationId xmlns:a16="http://schemas.microsoft.com/office/drawing/2014/main" id="{430A2CDA-384C-4BFA-B761-327671E50185}"/>
              </a:ext>
            </a:extLst>
          </p:cNvPr>
          <p:cNvCxnSpPr>
            <a:cxnSpLocks/>
            <a:stCxn id="26" idx="0"/>
            <a:endCxn id="24" idx="2"/>
          </p:cNvCxnSpPr>
          <p:nvPr/>
        </p:nvCxnSpPr>
        <p:spPr>
          <a:xfrm rot="16200000" flipV="1">
            <a:off x="9845324" y="2094212"/>
            <a:ext cx="592671" cy="941538"/>
          </a:xfrm>
          <a:prstGeom prst="bentConnector3">
            <a:avLst>
              <a:gd name="adj1" fmla="val 50000"/>
            </a:avLst>
          </a:prstGeom>
          <a:ln w="38100" cap="rnd">
            <a:solidFill>
              <a:schemeClr val="bg2"/>
            </a:solidFill>
            <a:prstDash val="solid"/>
            <a:round/>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B6BB6677-2032-4294-BCBE-6D65553A933D}"/>
              </a:ext>
            </a:extLst>
          </p:cNvPr>
          <p:cNvCxnSpPr>
            <a:cxnSpLocks/>
            <a:stCxn id="25" idx="0"/>
            <a:endCxn id="24" idx="2"/>
          </p:cNvCxnSpPr>
          <p:nvPr/>
        </p:nvCxnSpPr>
        <p:spPr>
          <a:xfrm rot="5400000" flipH="1" flipV="1">
            <a:off x="8934333" y="2113516"/>
            <a:ext cx="581427" cy="891687"/>
          </a:xfrm>
          <a:prstGeom prst="bentConnector3">
            <a:avLst>
              <a:gd name="adj1" fmla="val 50000"/>
            </a:avLst>
          </a:prstGeom>
          <a:ln w="38100" cap="rnd">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B7380D3-442D-4428-8DEB-B6859B4AA95A}"/>
              </a:ext>
            </a:extLst>
          </p:cNvPr>
          <p:cNvSpPr txBox="1"/>
          <p:nvPr/>
        </p:nvSpPr>
        <p:spPr>
          <a:xfrm>
            <a:off x="2559906" y="4472231"/>
            <a:ext cx="1555656" cy="1661993"/>
          </a:xfrm>
          <a:prstGeom prst="rect">
            <a:avLst/>
          </a:prstGeom>
          <a:noFill/>
        </p:spPr>
        <p:txBody>
          <a:bodyPr wrap="square" rtlCol="0">
            <a:spAutoFit/>
          </a:bodyPr>
          <a:lstStyle/>
          <a:p>
            <a:pPr marL="171450" indent="-171450">
              <a:buFont typeface="Arial" panose="020B0604020202020204" pitchFamily="34" charset="0"/>
              <a:buChar char="•"/>
            </a:pPr>
            <a:r>
              <a:rPr lang="en-GB" sz="1200" dirty="0"/>
              <a:t>Salaries </a:t>
            </a:r>
          </a:p>
          <a:p>
            <a:pPr marL="171450" indent="-171450">
              <a:buFont typeface="Arial" panose="020B0604020202020204" pitchFamily="34" charset="0"/>
              <a:buChar char="•"/>
            </a:pPr>
            <a:r>
              <a:rPr lang="en-GB" sz="1200" dirty="0"/>
              <a:t>Repair and maintenance</a:t>
            </a:r>
          </a:p>
          <a:p>
            <a:pPr marL="171450" indent="-171450">
              <a:buFont typeface="Arial" panose="020B0604020202020204" pitchFamily="34" charset="0"/>
              <a:buChar char="•"/>
            </a:pPr>
            <a:r>
              <a:rPr lang="en-GB" sz="1200" dirty="0"/>
              <a:t>Land rental</a:t>
            </a:r>
          </a:p>
          <a:p>
            <a:pPr marL="171450" indent="-171450">
              <a:buFont typeface="Arial" panose="020B0604020202020204" pitchFamily="34" charset="0"/>
              <a:buChar char="•"/>
            </a:pPr>
            <a:r>
              <a:rPr lang="en-GB" sz="1200" dirty="0"/>
              <a:t>Regulatory Inspections</a:t>
            </a:r>
          </a:p>
          <a:p>
            <a:pPr marL="171450" indent="-171450">
              <a:buFont typeface="Arial" panose="020B0604020202020204" pitchFamily="34" charset="0"/>
              <a:buChar char="•"/>
            </a:pPr>
            <a:r>
              <a:rPr lang="en-GB" sz="1200" dirty="0"/>
              <a:t>Utilities</a:t>
            </a:r>
          </a:p>
          <a:p>
            <a:endParaRPr lang="en-GB" dirty="0"/>
          </a:p>
        </p:txBody>
      </p:sp>
      <p:sp>
        <p:nvSpPr>
          <p:cNvPr id="34" name="TextBox 33">
            <a:extLst>
              <a:ext uri="{FF2B5EF4-FFF2-40B4-BE49-F238E27FC236}">
                <a16:creationId xmlns:a16="http://schemas.microsoft.com/office/drawing/2014/main" id="{D0A47A71-F505-4D6C-A9CD-D411D8495A45}"/>
              </a:ext>
            </a:extLst>
          </p:cNvPr>
          <p:cNvSpPr txBox="1"/>
          <p:nvPr/>
        </p:nvSpPr>
        <p:spPr>
          <a:xfrm>
            <a:off x="4402325" y="4472231"/>
            <a:ext cx="2439733" cy="1661993"/>
          </a:xfrm>
          <a:prstGeom prst="rect">
            <a:avLst/>
          </a:prstGeom>
          <a:noFill/>
        </p:spPr>
        <p:txBody>
          <a:bodyPr wrap="square" rtlCol="0">
            <a:spAutoFit/>
          </a:bodyPr>
          <a:lstStyle/>
          <a:p>
            <a:pPr marL="171450" indent="-171450">
              <a:buFont typeface="Arial" panose="020B0604020202020204" pitchFamily="34" charset="0"/>
              <a:buChar char="•"/>
            </a:pPr>
            <a:r>
              <a:rPr lang="en-GB" sz="1200" dirty="0"/>
              <a:t>Active pharmaceutical </a:t>
            </a:r>
            <a:br>
              <a:rPr lang="en-GB" sz="1200" dirty="0"/>
            </a:br>
            <a:r>
              <a:rPr lang="en-GB" sz="1200" dirty="0"/>
              <a:t>ingredient &amp; excipients</a:t>
            </a:r>
          </a:p>
          <a:p>
            <a:pPr marL="171450" indent="-171450">
              <a:buFont typeface="Arial" panose="020B0604020202020204" pitchFamily="34" charset="0"/>
              <a:buChar char="•"/>
            </a:pPr>
            <a:r>
              <a:rPr lang="en-GB" sz="1200" dirty="0"/>
              <a:t>Packaging</a:t>
            </a:r>
          </a:p>
          <a:p>
            <a:pPr marL="171450" indent="-171450">
              <a:buFont typeface="Arial" panose="020B0604020202020204" pitchFamily="34" charset="0"/>
              <a:buChar char="•"/>
            </a:pPr>
            <a:r>
              <a:rPr lang="en-GB" sz="1200" dirty="0"/>
              <a:t>Registration fees</a:t>
            </a:r>
          </a:p>
          <a:p>
            <a:pPr marL="171450" indent="-171450">
              <a:buFont typeface="Arial" panose="020B0604020202020204" pitchFamily="34" charset="0"/>
              <a:buChar char="•"/>
            </a:pPr>
            <a:r>
              <a:rPr lang="en-GB" sz="1200" dirty="0"/>
              <a:t>Retention fees</a:t>
            </a:r>
          </a:p>
          <a:p>
            <a:pPr marL="171450" indent="-171450">
              <a:buFont typeface="Arial" panose="020B0604020202020204" pitchFamily="34" charset="0"/>
              <a:buChar char="•"/>
            </a:pPr>
            <a:r>
              <a:rPr lang="en-GB" sz="1200" dirty="0"/>
              <a:t>Distribution</a:t>
            </a:r>
          </a:p>
          <a:p>
            <a:pPr marL="171450" indent="-171450">
              <a:buFont typeface="Arial" panose="020B0604020202020204" pitchFamily="34" charset="0"/>
              <a:buChar char="•"/>
            </a:pPr>
            <a:r>
              <a:rPr lang="en-GB" sz="1200" dirty="0"/>
              <a:t>Marketing</a:t>
            </a:r>
          </a:p>
          <a:p>
            <a:endParaRPr lang="en-GB" dirty="0"/>
          </a:p>
        </p:txBody>
      </p:sp>
      <p:sp>
        <p:nvSpPr>
          <p:cNvPr id="35" name="TextBox 34">
            <a:extLst>
              <a:ext uri="{FF2B5EF4-FFF2-40B4-BE49-F238E27FC236}">
                <a16:creationId xmlns:a16="http://schemas.microsoft.com/office/drawing/2014/main" id="{220C27C6-EEDC-45F1-BEFE-7105362B0AC4}"/>
              </a:ext>
            </a:extLst>
          </p:cNvPr>
          <p:cNvSpPr txBox="1"/>
          <p:nvPr/>
        </p:nvSpPr>
        <p:spPr>
          <a:xfrm>
            <a:off x="6182532" y="4447990"/>
            <a:ext cx="1893908" cy="1292662"/>
          </a:xfrm>
          <a:prstGeom prst="rect">
            <a:avLst/>
          </a:prstGeom>
          <a:noFill/>
        </p:spPr>
        <p:txBody>
          <a:bodyPr wrap="square" rtlCol="0">
            <a:spAutoFit/>
          </a:bodyPr>
          <a:lstStyle/>
          <a:p>
            <a:pPr marL="171450" indent="-171450">
              <a:buFont typeface="Arial" panose="020B0604020202020204" pitchFamily="34" charset="0"/>
              <a:buChar char="•"/>
            </a:pPr>
            <a:r>
              <a:rPr lang="en-GB" sz="1200" dirty="0"/>
              <a:t>Depreciation</a:t>
            </a:r>
          </a:p>
          <a:p>
            <a:pPr marL="171450" indent="-171450">
              <a:buFont typeface="Arial" panose="020B0604020202020204" pitchFamily="34" charset="0"/>
              <a:buChar char="•"/>
            </a:pPr>
            <a:r>
              <a:rPr lang="en-GB" sz="1200" dirty="0"/>
              <a:t>Interest and loan capital cost</a:t>
            </a:r>
          </a:p>
          <a:p>
            <a:pPr marL="171450" indent="-171450">
              <a:buFont typeface="Arial" panose="020B0604020202020204" pitchFamily="34" charset="0"/>
              <a:buChar char="•"/>
            </a:pPr>
            <a:r>
              <a:rPr lang="en-GB" sz="1200" dirty="0"/>
              <a:t>Information technology</a:t>
            </a:r>
          </a:p>
          <a:p>
            <a:pPr marL="171450" indent="-171450">
              <a:buFont typeface="Arial" panose="020B0604020202020204" pitchFamily="34" charset="0"/>
              <a:buChar char="•"/>
            </a:pPr>
            <a:r>
              <a:rPr lang="en-GB" sz="1200" dirty="0"/>
              <a:t>Insurance</a:t>
            </a:r>
          </a:p>
          <a:p>
            <a:endParaRPr lang="en-GB" dirty="0"/>
          </a:p>
        </p:txBody>
      </p:sp>
      <p:sp>
        <p:nvSpPr>
          <p:cNvPr id="36" name="TextBox 35">
            <a:extLst>
              <a:ext uri="{FF2B5EF4-FFF2-40B4-BE49-F238E27FC236}">
                <a16:creationId xmlns:a16="http://schemas.microsoft.com/office/drawing/2014/main" id="{14E3FEE1-338F-4895-9702-DCAD1BC68687}"/>
              </a:ext>
            </a:extLst>
          </p:cNvPr>
          <p:cNvSpPr txBox="1"/>
          <p:nvPr/>
        </p:nvSpPr>
        <p:spPr>
          <a:xfrm>
            <a:off x="8130076" y="4447990"/>
            <a:ext cx="1555657" cy="1292662"/>
          </a:xfrm>
          <a:prstGeom prst="rect">
            <a:avLst/>
          </a:prstGeom>
          <a:noFill/>
        </p:spPr>
        <p:txBody>
          <a:bodyPr wrap="square" rtlCol="0">
            <a:spAutoFit/>
          </a:bodyPr>
          <a:lstStyle/>
          <a:p>
            <a:pPr marL="171450" indent="-171450">
              <a:buFont typeface="Arial" panose="020B0604020202020204" pitchFamily="34" charset="0"/>
              <a:buChar char="•"/>
            </a:pPr>
            <a:r>
              <a:rPr lang="en-GB" sz="1200" dirty="0"/>
              <a:t>80-90% of market donor driven in FP2020 Sub-Saharan African countries</a:t>
            </a:r>
          </a:p>
          <a:p>
            <a:endParaRPr lang="en-GB" dirty="0"/>
          </a:p>
        </p:txBody>
      </p:sp>
      <p:sp>
        <p:nvSpPr>
          <p:cNvPr id="37" name="TextBox 36">
            <a:extLst>
              <a:ext uri="{FF2B5EF4-FFF2-40B4-BE49-F238E27FC236}">
                <a16:creationId xmlns:a16="http://schemas.microsoft.com/office/drawing/2014/main" id="{9C61A123-B63C-4501-AE7D-942CB933D2CC}"/>
              </a:ext>
            </a:extLst>
          </p:cNvPr>
          <p:cNvSpPr txBox="1"/>
          <p:nvPr/>
        </p:nvSpPr>
        <p:spPr>
          <a:xfrm>
            <a:off x="10030295" y="4434568"/>
            <a:ext cx="1555657" cy="553998"/>
          </a:xfrm>
          <a:prstGeom prst="rect">
            <a:avLst/>
          </a:prstGeom>
          <a:noFill/>
        </p:spPr>
        <p:txBody>
          <a:bodyPr wrap="square" rtlCol="0">
            <a:spAutoFit/>
          </a:bodyPr>
          <a:lstStyle/>
          <a:p>
            <a:pPr marL="171450" indent="-171450">
              <a:buFont typeface="Arial" panose="020B0604020202020204" pitchFamily="34" charset="0"/>
              <a:buChar char="•"/>
            </a:pPr>
            <a:r>
              <a:rPr lang="en-GB" sz="1200" dirty="0"/>
              <a:t>10-20% of market</a:t>
            </a:r>
          </a:p>
          <a:p>
            <a:endParaRPr lang="en-GB" dirty="0"/>
          </a:p>
        </p:txBody>
      </p:sp>
    </p:spTree>
    <p:extLst>
      <p:ext uri="{BB962C8B-B14F-4D97-AF65-F5344CB8AC3E}">
        <p14:creationId xmlns:p14="http://schemas.microsoft.com/office/powerpoint/2010/main" val="210107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F6B6964-3309-4DC2-9202-F8FCBDA29AF5}"/>
              </a:ext>
            </a:extLst>
          </p:cNvPr>
          <p:cNvSpPr/>
          <p:nvPr/>
        </p:nvSpPr>
        <p:spPr>
          <a:xfrm>
            <a:off x="5613130" y="2601033"/>
            <a:ext cx="2541078" cy="2596416"/>
          </a:xfrm>
          <a:prstGeom prst="ellipse">
            <a:avLst/>
          </a:prstGeom>
          <a:solidFill>
            <a:srgbClr val="BDADC7">
              <a:alpha val="5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92000" rIns="0" rtlCol="0" anchor="ctr"/>
          <a:lstStyle/>
          <a:p>
            <a:pPr algn="ctr"/>
            <a:endParaRPr lang="en-GB" sz="1200" dirty="0">
              <a:solidFill>
                <a:schemeClr val="tx1"/>
              </a:solidFill>
              <a:latin typeface="+mj-lt"/>
            </a:endParaRPr>
          </a:p>
        </p:txBody>
      </p:sp>
      <p:cxnSp>
        <p:nvCxnSpPr>
          <p:cNvPr id="61" name="Straight Arrow Connector 60">
            <a:extLst>
              <a:ext uri="{FF2B5EF4-FFF2-40B4-BE49-F238E27FC236}">
                <a16:creationId xmlns:a16="http://schemas.microsoft.com/office/drawing/2014/main" id="{1C3C9D56-A898-4466-AADA-5D3B22113827}"/>
              </a:ext>
            </a:extLst>
          </p:cNvPr>
          <p:cNvCxnSpPr>
            <a:cxnSpLocks/>
          </p:cNvCxnSpPr>
          <p:nvPr/>
        </p:nvCxnSpPr>
        <p:spPr>
          <a:xfrm>
            <a:off x="7671043" y="4712828"/>
            <a:ext cx="915800" cy="778874"/>
          </a:xfrm>
          <a:prstGeom prst="straightConnector1">
            <a:avLst/>
          </a:prstGeom>
          <a:ln w="19050" cap="rnd">
            <a:solidFill>
              <a:srgbClr val="BDADC7"/>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BA51DDD-C063-4525-B30F-654DF44AC3E3}"/>
              </a:ext>
            </a:extLst>
          </p:cNvPr>
          <p:cNvCxnSpPr>
            <a:cxnSpLocks/>
          </p:cNvCxnSpPr>
          <p:nvPr/>
        </p:nvCxnSpPr>
        <p:spPr>
          <a:xfrm flipV="1">
            <a:off x="7767063" y="2430588"/>
            <a:ext cx="732516" cy="793407"/>
          </a:xfrm>
          <a:prstGeom prst="straightConnector1">
            <a:avLst/>
          </a:prstGeom>
          <a:ln w="19050" cap="rnd">
            <a:solidFill>
              <a:srgbClr val="BDADC7"/>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BAD7F16-EA18-4D16-8CBE-344F18887F4C}"/>
              </a:ext>
            </a:extLst>
          </p:cNvPr>
          <p:cNvSpPr>
            <a:spLocks noGrp="1"/>
          </p:cNvSpPr>
          <p:nvPr>
            <p:ph type="title"/>
          </p:nvPr>
        </p:nvSpPr>
        <p:spPr>
          <a:xfrm>
            <a:off x="772886" y="339580"/>
            <a:ext cx="10515600" cy="1325563"/>
          </a:xfrm>
        </p:spPr>
        <p:txBody>
          <a:bodyPr/>
          <a:lstStyle/>
          <a:p>
            <a:r>
              <a:rPr lang="en-GB" b="1" dirty="0"/>
              <a:t>Data Sources</a:t>
            </a:r>
          </a:p>
        </p:txBody>
      </p:sp>
      <p:sp>
        <p:nvSpPr>
          <p:cNvPr id="5" name="Oval 4">
            <a:extLst>
              <a:ext uri="{FF2B5EF4-FFF2-40B4-BE49-F238E27FC236}">
                <a16:creationId xmlns:a16="http://schemas.microsoft.com/office/drawing/2014/main" id="{5C3F7515-534E-4BA3-BD5C-43A742B0116C}"/>
              </a:ext>
            </a:extLst>
          </p:cNvPr>
          <p:cNvSpPr/>
          <p:nvPr/>
        </p:nvSpPr>
        <p:spPr>
          <a:xfrm>
            <a:off x="4037265" y="2590893"/>
            <a:ext cx="2541078" cy="2596415"/>
          </a:xfrm>
          <a:prstGeom prst="ellipse">
            <a:avLst/>
          </a:prstGeom>
          <a:solidFill>
            <a:srgbClr val="EEC4D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Ins="900000" rtlCol="0" anchor="ctr"/>
          <a:lstStyle/>
          <a:p>
            <a:pPr algn="ctr"/>
            <a:endParaRPr lang="en-GB" sz="1400" dirty="0">
              <a:solidFill>
                <a:schemeClr val="bg1"/>
              </a:solidFill>
              <a:latin typeface="+mj-lt"/>
            </a:endParaRPr>
          </a:p>
        </p:txBody>
      </p:sp>
      <p:sp>
        <p:nvSpPr>
          <p:cNvPr id="6" name="Rectangle 5">
            <a:extLst>
              <a:ext uri="{FF2B5EF4-FFF2-40B4-BE49-F238E27FC236}">
                <a16:creationId xmlns:a16="http://schemas.microsoft.com/office/drawing/2014/main" id="{9869A7ED-D0E1-4386-908D-176141EBD5C6}"/>
              </a:ext>
            </a:extLst>
          </p:cNvPr>
          <p:cNvSpPr/>
          <p:nvPr/>
        </p:nvSpPr>
        <p:spPr>
          <a:xfrm>
            <a:off x="4369118" y="3296801"/>
            <a:ext cx="1206717" cy="1144366"/>
          </a:xfrm>
          <a:prstGeom prst="rect">
            <a:avLst/>
          </a:prstGeom>
          <a:ln>
            <a:noFill/>
          </a:ln>
        </p:spPr>
        <p:txBody>
          <a:bodyPr wrap="square" lIns="0" tIns="0" rIns="0" bIns="0" anchor="ctr">
            <a:noAutofit/>
          </a:bodyPr>
          <a:lstStyle/>
          <a:p>
            <a:pPr algn="ctr"/>
            <a:r>
              <a:rPr lang="en-GB" sz="1600" b="1" dirty="0">
                <a:solidFill>
                  <a:schemeClr val="accent6">
                    <a:lumMod val="75000"/>
                  </a:schemeClr>
                </a:solidFill>
              </a:rPr>
              <a:t>Quantitative Data</a:t>
            </a:r>
          </a:p>
        </p:txBody>
      </p:sp>
      <p:sp>
        <p:nvSpPr>
          <p:cNvPr id="7" name="TextBox 6">
            <a:extLst>
              <a:ext uri="{FF2B5EF4-FFF2-40B4-BE49-F238E27FC236}">
                <a16:creationId xmlns:a16="http://schemas.microsoft.com/office/drawing/2014/main" id="{DFC220AB-4EA6-4C6A-A0F3-78019CF7E1C3}"/>
              </a:ext>
            </a:extLst>
          </p:cNvPr>
          <p:cNvSpPr txBox="1"/>
          <p:nvPr/>
        </p:nvSpPr>
        <p:spPr>
          <a:xfrm>
            <a:off x="-194892" y="1945093"/>
            <a:ext cx="3126167" cy="706333"/>
          </a:xfrm>
          <a:prstGeom prst="rect">
            <a:avLst/>
          </a:prstGeom>
          <a:ln>
            <a:noFill/>
          </a:ln>
        </p:spPr>
        <p:txBody>
          <a:bodyPr vert="horz" wrap="square" lIns="0" tIns="0" rIns="0" bIns="0" numCol="1" rtlCol="0" anchor="t" anchorCtr="0" compatLnSpc="1">
            <a:prstTxWarp prst="textNoShape">
              <a:avLst/>
            </a:prstTxWarp>
            <a:noAutofit/>
          </a:bodyPr>
          <a:lstStyle/>
          <a:p>
            <a:pPr lvl="0" algn="r" fontAlgn="base">
              <a:defRPr/>
            </a:pPr>
            <a:r>
              <a:rPr lang="en-US" sz="1400" dirty="0">
                <a:solidFill>
                  <a:schemeClr val="accent6">
                    <a:lumMod val="75000"/>
                  </a:schemeClr>
                </a:solidFill>
                <a:latin typeface="Gill Sans MT" panose="020B0502020104020203" pitchFamily="34" charset="0"/>
                <a:cs typeface="Arial" panose="020B0604020202020204" pitchFamily="34" charset="0"/>
              </a:rPr>
              <a:t>RHSC’s LEAP report, 2019-2030, </a:t>
            </a:r>
          </a:p>
          <a:p>
            <a:pPr lvl="0" algn="r" fontAlgn="base">
              <a:defRPr/>
            </a:pPr>
            <a:r>
              <a:rPr lang="en-US" sz="1400" dirty="0">
                <a:solidFill>
                  <a:schemeClr val="accent6">
                    <a:lumMod val="75000"/>
                  </a:schemeClr>
                </a:solidFill>
                <a:latin typeface="Gill Sans MT" panose="020B0502020104020203" pitchFamily="34" charset="0"/>
                <a:cs typeface="Arial" panose="020B0604020202020204" pitchFamily="34" charset="0"/>
              </a:rPr>
              <a:t>PMA reports (Uganda), </a:t>
            </a:r>
            <a:br>
              <a:rPr lang="en-US" sz="1400" dirty="0">
                <a:solidFill>
                  <a:schemeClr val="accent6">
                    <a:lumMod val="75000"/>
                  </a:schemeClr>
                </a:solidFill>
                <a:latin typeface="Gill Sans MT" panose="020B0502020104020203" pitchFamily="34" charset="0"/>
                <a:cs typeface="Arial" panose="020B0604020202020204" pitchFamily="34" charset="0"/>
              </a:rPr>
            </a:br>
            <a:r>
              <a:rPr lang="en-US" sz="1400" dirty="0">
                <a:solidFill>
                  <a:schemeClr val="accent6">
                    <a:lumMod val="75000"/>
                  </a:schemeClr>
                </a:solidFill>
                <a:latin typeface="Gill Sans MT" panose="020B0502020104020203" pitchFamily="34" charset="0"/>
                <a:cs typeface="Arial" panose="020B0604020202020204" pitchFamily="34" charset="0"/>
              </a:rPr>
              <a:t>USAID &amp; UNFPA shipments </a:t>
            </a:r>
            <a:br>
              <a:rPr lang="en-US" sz="1400" dirty="0">
                <a:solidFill>
                  <a:schemeClr val="accent6">
                    <a:lumMod val="75000"/>
                  </a:schemeClr>
                </a:solidFill>
                <a:latin typeface="Gill Sans MT" panose="020B0502020104020203" pitchFamily="34" charset="0"/>
                <a:cs typeface="Arial" panose="020B0604020202020204" pitchFamily="34" charset="0"/>
              </a:rPr>
            </a:br>
            <a:endParaRPr lang="en-US" sz="1400" dirty="0">
              <a:solidFill>
                <a:schemeClr val="accent6">
                  <a:lumMod val="75000"/>
                </a:schemeClr>
              </a:solidFill>
              <a:latin typeface="Gill Sans MT" panose="020B0502020104020203" pitchFamily="34" charset="0"/>
              <a:cs typeface="Arial" panose="020B0604020202020204" pitchFamily="34" charset="0"/>
            </a:endParaRPr>
          </a:p>
        </p:txBody>
      </p:sp>
      <p:grpSp>
        <p:nvGrpSpPr>
          <p:cNvPr id="8" name="Group 7">
            <a:extLst>
              <a:ext uri="{FF2B5EF4-FFF2-40B4-BE49-F238E27FC236}">
                <a16:creationId xmlns:a16="http://schemas.microsoft.com/office/drawing/2014/main" id="{50FDA57C-CE04-4CB8-9658-35A3CE41134B}"/>
              </a:ext>
            </a:extLst>
          </p:cNvPr>
          <p:cNvGrpSpPr/>
          <p:nvPr/>
        </p:nvGrpSpPr>
        <p:grpSpPr>
          <a:xfrm>
            <a:off x="3053026" y="1894700"/>
            <a:ext cx="706333" cy="3996282"/>
            <a:chOff x="3076613" y="1443564"/>
            <a:chExt cx="706333" cy="3996282"/>
          </a:xfrm>
        </p:grpSpPr>
        <p:sp>
          <p:nvSpPr>
            <p:cNvPr id="9" name="Oval 8">
              <a:extLst>
                <a:ext uri="{FF2B5EF4-FFF2-40B4-BE49-F238E27FC236}">
                  <a16:creationId xmlns:a16="http://schemas.microsoft.com/office/drawing/2014/main" id="{7C019B6F-0A24-458E-BE1D-9E7FA99EB34A}"/>
                </a:ext>
              </a:extLst>
            </p:cNvPr>
            <p:cNvSpPr/>
            <p:nvPr/>
          </p:nvSpPr>
          <p:spPr>
            <a:xfrm>
              <a:off x="3076613" y="1443564"/>
              <a:ext cx="706333" cy="706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 name="Oval 9">
              <a:extLst>
                <a:ext uri="{FF2B5EF4-FFF2-40B4-BE49-F238E27FC236}">
                  <a16:creationId xmlns:a16="http://schemas.microsoft.com/office/drawing/2014/main" id="{41F69FFC-D513-49F5-88D2-8344F86E56CD}"/>
                </a:ext>
              </a:extLst>
            </p:cNvPr>
            <p:cNvSpPr/>
            <p:nvPr/>
          </p:nvSpPr>
          <p:spPr>
            <a:xfrm>
              <a:off x="3076613" y="4733513"/>
              <a:ext cx="706333" cy="706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 name="Oval 10">
              <a:extLst>
                <a:ext uri="{FF2B5EF4-FFF2-40B4-BE49-F238E27FC236}">
                  <a16:creationId xmlns:a16="http://schemas.microsoft.com/office/drawing/2014/main" id="{940C5B39-0EEC-43F8-BD79-158DAB5F599B}"/>
                </a:ext>
              </a:extLst>
            </p:cNvPr>
            <p:cNvSpPr/>
            <p:nvPr/>
          </p:nvSpPr>
          <p:spPr>
            <a:xfrm>
              <a:off x="3076613" y="3636864"/>
              <a:ext cx="706333" cy="706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2" name="Oval 11">
              <a:extLst>
                <a:ext uri="{FF2B5EF4-FFF2-40B4-BE49-F238E27FC236}">
                  <a16:creationId xmlns:a16="http://schemas.microsoft.com/office/drawing/2014/main" id="{574C9853-1AB6-4F4D-B966-1B7D3444C219}"/>
                </a:ext>
              </a:extLst>
            </p:cNvPr>
            <p:cNvSpPr/>
            <p:nvPr/>
          </p:nvSpPr>
          <p:spPr>
            <a:xfrm>
              <a:off x="3076613" y="2540214"/>
              <a:ext cx="706333" cy="706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13" name="Group 12">
            <a:extLst>
              <a:ext uri="{FF2B5EF4-FFF2-40B4-BE49-F238E27FC236}">
                <a16:creationId xmlns:a16="http://schemas.microsoft.com/office/drawing/2014/main" id="{D2326D3C-C959-4153-B8ED-AB0D8B171BE3}"/>
              </a:ext>
            </a:extLst>
          </p:cNvPr>
          <p:cNvGrpSpPr/>
          <p:nvPr/>
        </p:nvGrpSpPr>
        <p:grpSpPr>
          <a:xfrm>
            <a:off x="3535967" y="2281031"/>
            <a:ext cx="1100068" cy="3256784"/>
            <a:chOff x="3559554" y="1829895"/>
            <a:chExt cx="1100068" cy="3256784"/>
          </a:xfrm>
        </p:grpSpPr>
        <p:cxnSp>
          <p:nvCxnSpPr>
            <p:cNvPr id="14" name="Straight Arrow Connector 13">
              <a:extLst>
                <a:ext uri="{FF2B5EF4-FFF2-40B4-BE49-F238E27FC236}">
                  <a16:creationId xmlns:a16="http://schemas.microsoft.com/office/drawing/2014/main" id="{F089C97D-82DC-490C-B512-3B7E819B7103}"/>
                </a:ext>
              </a:extLst>
            </p:cNvPr>
            <p:cNvCxnSpPr>
              <a:cxnSpLocks/>
            </p:cNvCxnSpPr>
            <p:nvPr/>
          </p:nvCxnSpPr>
          <p:spPr>
            <a:xfrm flipH="1" flipV="1">
              <a:off x="3559554" y="1829895"/>
              <a:ext cx="1100068" cy="710319"/>
            </a:xfrm>
            <a:prstGeom prst="straightConnector1">
              <a:avLst/>
            </a:prstGeom>
            <a:ln w="19050" cap="rnd">
              <a:solidFill>
                <a:schemeClr val="accent2"/>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E8217B-04F8-435D-8E0B-D7799A35E27B}"/>
                </a:ext>
              </a:extLst>
            </p:cNvPr>
            <p:cNvCxnSpPr>
              <a:cxnSpLocks/>
            </p:cNvCxnSpPr>
            <p:nvPr/>
          </p:nvCxnSpPr>
          <p:spPr>
            <a:xfrm flipH="1">
              <a:off x="3559554" y="4333450"/>
              <a:ext cx="1097716" cy="753229"/>
            </a:xfrm>
            <a:prstGeom prst="straightConnector1">
              <a:avLst/>
            </a:prstGeom>
            <a:ln w="19050" cap="rnd">
              <a:solidFill>
                <a:schemeClr val="accent2"/>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47459B6-DE96-4BF4-ACD9-FB0E39C496D9}"/>
                </a:ext>
              </a:extLst>
            </p:cNvPr>
            <p:cNvCxnSpPr>
              <a:cxnSpLocks/>
            </p:cNvCxnSpPr>
            <p:nvPr/>
          </p:nvCxnSpPr>
          <p:spPr>
            <a:xfrm flipH="1">
              <a:off x="3782946" y="3911294"/>
              <a:ext cx="501298" cy="110470"/>
            </a:xfrm>
            <a:prstGeom prst="straightConnector1">
              <a:avLst/>
            </a:prstGeom>
            <a:ln w="19050" cap="rnd">
              <a:solidFill>
                <a:schemeClr val="accent2"/>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7272C16-1561-4E38-AD76-41A92F6635D6}"/>
                </a:ext>
              </a:extLst>
            </p:cNvPr>
            <p:cNvCxnSpPr>
              <a:cxnSpLocks/>
            </p:cNvCxnSpPr>
            <p:nvPr/>
          </p:nvCxnSpPr>
          <p:spPr>
            <a:xfrm flipH="1" flipV="1">
              <a:off x="3782946" y="2924444"/>
              <a:ext cx="501298" cy="114668"/>
            </a:xfrm>
            <a:prstGeom prst="straightConnector1">
              <a:avLst/>
            </a:prstGeom>
            <a:ln w="19050" cap="rnd">
              <a:solidFill>
                <a:schemeClr val="accent2"/>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8EA0E464-967E-4712-AFD2-7E29DB344FD0}"/>
              </a:ext>
            </a:extLst>
          </p:cNvPr>
          <p:cNvSpPr/>
          <p:nvPr/>
        </p:nvSpPr>
        <p:spPr>
          <a:xfrm>
            <a:off x="6578343" y="3296801"/>
            <a:ext cx="1188720" cy="1144366"/>
          </a:xfrm>
          <a:prstGeom prst="rect">
            <a:avLst/>
          </a:prstGeom>
          <a:ln>
            <a:noFill/>
          </a:ln>
        </p:spPr>
        <p:txBody>
          <a:bodyPr wrap="square" lIns="0" tIns="0" rIns="0" bIns="0" anchor="ctr">
            <a:noAutofit/>
          </a:bodyPr>
          <a:lstStyle/>
          <a:p>
            <a:pPr algn="ctr"/>
            <a:r>
              <a:rPr lang="en-GB" sz="1600" b="1" dirty="0">
                <a:solidFill>
                  <a:schemeClr val="accent5">
                    <a:lumMod val="75000"/>
                  </a:schemeClr>
                </a:solidFill>
              </a:rPr>
              <a:t>Qualitative Data</a:t>
            </a:r>
            <a:endParaRPr lang="en-GB" sz="1600" b="1" baseline="30000" dirty="0">
              <a:solidFill>
                <a:schemeClr val="accent5">
                  <a:lumMod val="75000"/>
                </a:schemeClr>
              </a:solidFill>
            </a:endParaRPr>
          </a:p>
        </p:txBody>
      </p:sp>
      <p:sp>
        <p:nvSpPr>
          <p:cNvPr id="20" name="TextBox 19">
            <a:extLst>
              <a:ext uri="{FF2B5EF4-FFF2-40B4-BE49-F238E27FC236}">
                <a16:creationId xmlns:a16="http://schemas.microsoft.com/office/drawing/2014/main" id="{524D1297-EEF6-46C8-9BAB-433DDE43D707}"/>
              </a:ext>
            </a:extLst>
          </p:cNvPr>
          <p:cNvSpPr txBox="1"/>
          <p:nvPr/>
        </p:nvSpPr>
        <p:spPr>
          <a:xfrm>
            <a:off x="487951" y="3087451"/>
            <a:ext cx="2456614" cy="926955"/>
          </a:xfrm>
          <a:prstGeom prst="rect">
            <a:avLst/>
          </a:prstGeom>
          <a:ln>
            <a:noFill/>
          </a:ln>
        </p:spPr>
        <p:txBody>
          <a:bodyPr vert="horz" wrap="square" lIns="0" tIns="0" rIns="0" bIns="0" numCol="1" rtlCol="0" anchor="t" anchorCtr="0" compatLnSpc="1">
            <a:prstTxWarp prst="textNoShape">
              <a:avLst/>
            </a:prstTxWarp>
            <a:noAutofit/>
          </a:bodyPr>
          <a:lstStyle/>
          <a:p>
            <a:pPr lvl="0" algn="r" fontAlgn="base">
              <a:spcAft>
                <a:spcPts val="300"/>
              </a:spcAft>
              <a:defRPr/>
            </a:pPr>
            <a:r>
              <a:rPr lang="en-US" sz="1400" dirty="0">
                <a:solidFill>
                  <a:schemeClr val="accent6">
                    <a:lumMod val="75000"/>
                  </a:schemeClr>
                </a:solidFill>
                <a:latin typeface="Gill Sans MT" panose="020B0502020104020203" pitchFamily="34" charset="0"/>
                <a:cs typeface="Arial" panose="020B0604020202020204" pitchFamily="34" charset="0"/>
              </a:rPr>
              <a:t>South African tenders, data from Ethiopia and Kenyan procurement agencies</a:t>
            </a:r>
          </a:p>
        </p:txBody>
      </p:sp>
      <p:sp>
        <p:nvSpPr>
          <p:cNvPr id="21" name="TextBox 20">
            <a:extLst>
              <a:ext uri="{FF2B5EF4-FFF2-40B4-BE49-F238E27FC236}">
                <a16:creationId xmlns:a16="http://schemas.microsoft.com/office/drawing/2014/main" id="{41E4FBF6-C3FE-4623-90F3-0EFC059D6440}"/>
              </a:ext>
            </a:extLst>
          </p:cNvPr>
          <p:cNvSpPr txBox="1"/>
          <p:nvPr/>
        </p:nvSpPr>
        <p:spPr>
          <a:xfrm>
            <a:off x="258418" y="4064497"/>
            <a:ext cx="2676376" cy="706333"/>
          </a:xfrm>
          <a:prstGeom prst="rect">
            <a:avLst/>
          </a:prstGeom>
          <a:ln>
            <a:noFill/>
          </a:ln>
        </p:spPr>
        <p:txBody>
          <a:bodyPr vert="horz" wrap="square" lIns="0" tIns="0" rIns="0" bIns="0" numCol="1" rtlCol="0" anchor="t" anchorCtr="0" compatLnSpc="1">
            <a:prstTxWarp prst="textNoShape">
              <a:avLst/>
            </a:prstTxWarp>
            <a:noAutofit/>
          </a:bodyPr>
          <a:lstStyle/>
          <a:p>
            <a:pPr lvl="0" algn="r" fontAlgn="base">
              <a:spcAft>
                <a:spcPts val="300"/>
              </a:spcAft>
              <a:defRPr/>
            </a:pPr>
            <a:r>
              <a:rPr lang="en-US" sz="1400" dirty="0">
                <a:solidFill>
                  <a:schemeClr val="accent6">
                    <a:lumMod val="75000"/>
                  </a:schemeClr>
                </a:solidFill>
                <a:latin typeface="Gill Sans MT" panose="020B0502020104020203" pitchFamily="34" charset="0"/>
                <a:cs typeface="Arial" panose="020B0604020202020204" pitchFamily="34" charset="0"/>
              </a:rPr>
              <a:t>DKT social marketing statistics, IQVIA private sector datasets (Kenya and South Africa)</a:t>
            </a:r>
          </a:p>
        </p:txBody>
      </p:sp>
      <p:sp>
        <p:nvSpPr>
          <p:cNvPr id="22" name="TextBox 21">
            <a:extLst>
              <a:ext uri="{FF2B5EF4-FFF2-40B4-BE49-F238E27FC236}">
                <a16:creationId xmlns:a16="http://schemas.microsoft.com/office/drawing/2014/main" id="{C7DF56AE-568F-4707-A5BA-617B96E9526B}"/>
              </a:ext>
            </a:extLst>
          </p:cNvPr>
          <p:cNvSpPr txBox="1"/>
          <p:nvPr/>
        </p:nvSpPr>
        <p:spPr>
          <a:xfrm>
            <a:off x="15666" y="5115695"/>
            <a:ext cx="2928899" cy="926955"/>
          </a:xfrm>
          <a:prstGeom prst="rect">
            <a:avLst/>
          </a:prstGeom>
          <a:ln>
            <a:noFill/>
          </a:ln>
        </p:spPr>
        <p:txBody>
          <a:bodyPr vert="horz" wrap="square" lIns="0" tIns="0" rIns="0" bIns="0" numCol="1" rtlCol="0" anchor="t" anchorCtr="0" compatLnSpc="1">
            <a:prstTxWarp prst="textNoShape">
              <a:avLst/>
            </a:prstTxWarp>
            <a:noAutofit/>
          </a:bodyPr>
          <a:lstStyle/>
          <a:p>
            <a:pPr lvl="0" algn="r" fontAlgn="base">
              <a:spcAft>
                <a:spcPts val="300"/>
              </a:spcAft>
              <a:defRPr/>
            </a:pPr>
            <a:r>
              <a:rPr lang="en-US" sz="1400" dirty="0">
                <a:solidFill>
                  <a:schemeClr val="accent6">
                    <a:lumMod val="75000"/>
                  </a:schemeClr>
                </a:solidFill>
                <a:latin typeface="Gill Sans MT" panose="020B0502020104020203" pitchFamily="34" charset="0"/>
                <a:cs typeface="Arial" panose="020B0604020202020204" pitchFamily="34" charset="0"/>
              </a:rPr>
              <a:t>Prices from vial and carton manufacturers, equipment price lists, Indian import/export data for API, construction based on experience</a:t>
            </a:r>
          </a:p>
        </p:txBody>
      </p:sp>
      <p:sp>
        <p:nvSpPr>
          <p:cNvPr id="24" name="TextBox 23">
            <a:extLst>
              <a:ext uri="{FF2B5EF4-FFF2-40B4-BE49-F238E27FC236}">
                <a16:creationId xmlns:a16="http://schemas.microsoft.com/office/drawing/2014/main" id="{57DF40FD-5064-4318-81C6-36CF8AEC7642}"/>
              </a:ext>
            </a:extLst>
          </p:cNvPr>
          <p:cNvSpPr txBox="1"/>
          <p:nvPr/>
        </p:nvSpPr>
        <p:spPr>
          <a:xfrm>
            <a:off x="9169079" y="1597993"/>
            <a:ext cx="2456614" cy="706333"/>
          </a:xfrm>
          <a:prstGeom prst="rect">
            <a:avLst/>
          </a:prstGeom>
          <a:ln>
            <a:noFill/>
          </a:ln>
        </p:spPr>
        <p:txBody>
          <a:bodyPr vert="horz" wrap="square" lIns="0" tIns="0" rIns="0" bIns="0" numCol="1" rtlCol="0" anchor="t" anchorCtr="0" compatLnSpc="1">
            <a:prstTxWarp prst="textNoShape">
              <a:avLst/>
            </a:prstTxWarp>
            <a:noAutofit/>
          </a:bodyPr>
          <a:lstStyle/>
          <a:p>
            <a:pPr fontAlgn="base">
              <a:spcAft>
                <a:spcPts val="300"/>
              </a:spcAft>
              <a:defRPr/>
            </a:pPr>
            <a:r>
              <a:rPr lang="en-US" sz="1400" b="1" dirty="0">
                <a:solidFill>
                  <a:schemeClr val="accent5">
                    <a:lumMod val="75000"/>
                  </a:schemeClr>
                </a:solidFill>
                <a:cs typeface="Arial" panose="020B0604020202020204" pitchFamily="34" charset="0"/>
              </a:rPr>
              <a:t>South Africa</a:t>
            </a:r>
            <a:endParaRPr lang="en-US" sz="1400" dirty="0">
              <a:solidFill>
                <a:schemeClr val="accent5">
                  <a:lumMod val="75000"/>
                </a:schemeClr>
              </a:solidFill>
              <a:cs typeface="Arial" panose="020B0604020202020204" pitchFamily="34" charset="0"/>
            </a:endParaRPr>
          </a:p>
          <a:p>
            <a:pPr lvl="0" fontAlgn="base">
              <a:spcAft>
                <a:spcPct val="0"/>
              </a:spcAft>
              <a:defRPr/>
            </a:pPr>
            <a:r>
              <a:rPr lang="en-US" sz="1400" dirty="0">
                <a:solidFill>
                  <a:schemeClr val="accent6">
                    <a:lumMod val="75000"/>
                  </a:schemeClr>
                </a:solidFill>
                <a:cs typeface="Arial" panose="020B0604020202020204" pitchFamily="34" charset="0"/>
              </a:rPr>
              <a:t>National Dept of Health, South African Health Products Regulatory Authority, nurse clinics, industry experts</a:t>
            </a:r>
            <a:endParaRPr lang="en-US" sz="1400" b="1" dirty="0">
              <a:solidFill>
                <a:schemeClr val="accent6">
                  <a:lumMod val="75000"/>
                </a:schemeClr>
              </a:solidFill>
              <a:cs typeface="Arial" panose="020B0604020202020204" pitchFamily="34" charset="0"/>
            </a:endParaRPr>
          </a:p>
        </p:txBody>
      </p:sp>
      <p:sp>
        <p:nvSpPr>
          <p:cNvPr id="26" name="TextBox 25">
            <a:extLst>
              <a:ext uri="{FF2B5EF4-FFF2-40B4-BE49-F238E27FC236}">
                <a16:creationId xmlns:a16="http://schemas.microsoft.com/office/drawing/2014/main" id="{D709DF57-21BC-4952-9E12-23BF7AFA1EFC}"/>
              </a:ext>
            </a:extLst>
          </p:cNvPr>
          <p:cNvSpPr txBox="1"/>
          <p:nvPr/>
        </p:nvSpPr>
        <p:spPr>
          <a:xfrm>
            <a:off x="9169430" y="2844595"/>
            <a:ext cx="2456614" cy="706333"/>
          </a:xfrm>
          <a:prstGeom prst="rect">
            <a:avLst/>
          </a:prstGeom>
          <a:ln>
            <a:noFill/>
          </a:ln>
        </p:spPr>
        <p:txBody>
          <a:bodyPr vert="horz" wrap="square" lIns="0" tIns="0" rIns="0" bIns="0" numCol="1" rtlCol="0" anchor="t" anchorCtr="0" compatLnSpc="1">
            <a:prstTxWarp prst="textNoShape">
              <a:avLst/>
            </a:prstTxWarp>
            <a:noAutofit/>
          </a:bodyPr>
          <a:lstStyle/>
          <a:p>
            <a:pPr lvl="0" fontAlgn="base">
              <a:spcAft>
                <a:spcPts val="300"/>
              </a:spcAft>
              <a:defRPr/>
            </a:pPr>
            <a:r>
              <a:rPr lang="en-US" sz="1400" b="1" dirty="0">
                <a:solidFill>
                  <a:schemeClr val="accent5">
                    <a:lumMod val="75000"/>
                  </a:schemeClr>
                </a:solidFill>
                <a:cs typeface="Arial" panose="020B0604020202020204" pitchFamily="34" charset="0"/>
              </a:rPr>
              <a:t>Kenya</a:t>
            </a:r>
            <a:endParaRPr lang="en-US" sz="1400" dirty="0">
              <a:solidFill>
                <a:schemeClr val="accent5">
                  <a:lumMod val="75000"/>
                </a:schemeClr>
              </a:solidFill>
              <a:cs typeface="Arial" panose="020B0604020202020204" pitchFamily="34" charset="0"/>
            </a:endParaRPr>
          </a:p>
          <a:p>
            <a:pPr lvl="0" fontAlgn="base">
              <a:spcAft>
                <a:spcPct val="0"/>
              </a:spcAft>
              <a:defRPr/>
            </a:pPr>
            <a:r>
              <a:rPr lang="en-US" sz="1400" dirty="0">
                <a:solidFill>
                  <a:schemeClr val="accent6">
                    <a:lumMod val="75000"/>
                  </a:schemeClr>
                </a:solidFill>
                <a:cs typeface="Arial" panose="020B0604020202020204" pitchFamily="34" charset="0"/>
              </a:rPr>
              <a:t>KEMSA, Pharmacy and Poisons Board, commercial distributor, commercial provider, manufacturer</a:t>
            </a:r>
            <a:endParaRPr lang="en-US" sz="1400" b="1" dirty="0">
              <a:solidFill>
                <a:schemeClr val="accent6">
                  <a:lumMod val="75000"/>
                </a:schemeClr>
              </a:solidFill>
              <a:cs typeface="Arial" panose="020B0604020202020204" pitchFamily="34" charset="0"/>
            </a:endParaRPr>
          </a:p>
        </p:txBody>
      </p:sp>
      <p:pic>
        <p:nvPicPr>
          <p:cNvPr id="46" name="Graphic 45">
            <a:extLst>
              <a:ext uri="{FF2B5EF4-FFF2-40B4-BE49-F238E27FC236}">
                <a16:creationId xmlns:a16="http://schemas.microsoft.com/office/drawing/2014/main" id="{F736639E-D8F3-4972-B733-00185F651E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2839" y="1892916"/>
            <a:ext cx="640080" cy="640080"/>
          </a:xfrm>
          <a:prstGeom prst="rect">
            <a:avLst/>
          </a:prstGeom>
        </p:spPr>
      </p:pic>
      <p:pic>
        <p:nvPicPr>
          <p:cNvPr id="47" name="Graphic 46">
            <a:extLst>
              <a:ext uri="{FF2B5EF4-FFF2-40B4-BE49-F238E27FC236}">
                <a16:creationId xmlns:a16="http://schemas.microsoft.com/office/drawing/2014/main" id="{8503C69B-6660-4FA6-969C-699360442E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033890" y="2983195"/>
            <a:ext cx="640080" cy="640080"/>
          </a:xfrm>
          <a:prstGeom prst="rect">
            <a:avLst/>
          </a:prstGeom>
        </p:spPr>
      </p:pic>
      <p:pic>
        <p:nvPicPr>
          <p:cNvPr id="48" name="Graphic 47">
            <a:extLst>
              <a:ext uri="{FF2B5EF4-FFF2-40B4-BE49-F238E27FC236}">
                <a16:creationId xmlns:a16="http://schemas.microsoft.com/office/drawing/2014/main" id="{A7DF7DE6-9E25-4B44-965E-9D66BC9332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7062" y="4088356"/>
            <a:ext cx="640080" cy="640080"/>
          </a:xfrm>
          <a:prstGeom prst="rect">
            <a:avLst/>
          </a:prstGeom>
        </p:spPr>
      </p:pic>
      <p:sp>
        <p:nvSpPr>
          <p:cNvPr id="34" name="Oval 33">
            <a:extLst>
              <a:ext uri="{FF2B5EF4-FFF2-40B4-BE49-F238E27FC236}">
                <a16:creationId xmlns:a16="http://schemas.microsoft.com/office/drawing/2014/main" id="{C371C294-DB84-4FBD-8367-A8B18B6424D4}"/>
              </a:ext>
            </a:extLst>
          </p:cNvPr>
          <p:cNvSpPr/>
          <p:nvPr/>
        </p:nvSpPr>
        <p:spPr>
          <a:xfrm>
            <a:off x="8336848" y="1909076"/>
            <a:ext cx="706333" cy="683235"/>
          </a:xfrm>
          <a:prstGeom prst="ellipse">
            <a:avLst/>
          </a:prstGeom>
          <a:solidFill>
            <a:srgbClr val="BDA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36" name="Oval 35">
            <a:extLst>
              <a:ext uri="{FF2B5EF4-FFF2-40B4-BE49-F238E27FC236}">
                <a16:creationId xmlns:a16="http://schemas.microsoft.com/office/drawing/2014/main" id="{04EC5DFB-5690-4217-ABC3-3CD1EF507512}"/>
              </a:ext>
            </a:extLst>
          </p:cNvPr>
          <p:cNvSpPr/>
          <p:nvPr/>
        </p:nvSpPr>
        <p:spPr>
          <a:xfrm>
            <a:off x="8353887" y="5163509"/>
            <a:ext cx="706333" cy="706333"/>
          </a:xfrm>
          <a:prstGeom prst="ellipse">
            <a:avLst/>
          </a:prstGeom>
          <a:solidFill>
            <a:srgbClr val="BDA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50" name="Graphic 49">
            <a:extLst>
              <a:ext uri="{FF2B5EF4-FFF2-40B4-BE49-F238E27FC236}">
                <a16:creationId xmlns:a16="http://schemas.microsoft.com/office/drawing/2014/main" id="{4D937151-2418-401C-8CE2-B9AC345DA5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9975" y="1903020"/>
            <a:ext cx="640080" cy="640080"/>
          </a:xfrm>
          <a:prstGeom prst="rect">
            <a:avLst/>
          </a:prstGeom>
        </p:spPr>
      </p:pic>
      <p:pic>
        <p:nvPicPr>
          <p:cNvPr id="52" name="Graphic 51">
            <a:extLst>
              <a:ext uri="{FF2B5EF4-FFF2-40B4-BE49-F238E27FC236}">
                <a16:creationId xmlns:a16="http://schemas.microsoft.com/office/drawing/2014/main" id="{7DD5AE10-1809-4B25-9379-969E5FAC29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7013" y="5202258"/>
            <a:ext cx="640080" cy="640080"/>
          </a:xfrm>
          <a:prstGeom prst="rect">
            <a:avLst/>
          </a:prstGeom>
        </p:spPr>
      </p:pic>
      <p:cxnSp>
        <p:nvCxnSpPr>
          <p:cNvPr id="35" name="Straight Arrow Connector 34">
            <a:extLst>
              <a:ext uri="{FF2B5EF4-FFF2-40B4-BE49-F238E27FC236}">
                <a16:creationId xmlns:a16="http://schemas.microsoft.com/office/drawing/2014/main" id="{B6A702CD-D6B5-47CB-A979-1A0FB2680C02}"/>
              </a:ext>
            </a:extLst>
          </p:cNvPr>
          <p:cNvCxnSpPr>
            <a:cxnSpLocks/>
          </p:cNvCxnSpPr>
          <p:nvPr/>
        </p:nvCxnSpPr>
        <p:spPr>
          <a:xfrm flipV="1">
            <a:off x="7978379" y="3457888"/>
            <a:ext cx="521200" cy="320327"/>
          </a:xfrm>
          <a:prstGeom prst="straightConnector1">
            <a:avLst/>
          </a:prstGeom>
          <a:ln w="19050" cap="rnd">
            <a:solidFill>
              <a:srgbClr val="BDADC7"/>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8101FFA-017F-4BE0-8F9C-9DEC8AE2BB74}"/>
              </a:ext>
            </a:extLst>
          </p:cNvPr>
          <p:cNvGrpSpPr/>
          <p:nvPr/>
        </p:nvGrpSpPr>
        <p:grpSpPr>
          <a:xfrm>
            <a:off x="8361085" y="4076047"/>
            <a:ext cx="706333" cy="683235"/>
            <a:chOff x="8360810" y="3284404"/>
            <a:chExt cx="706333" cy="683235"/>
          </a:xfrm>
        </p:grpSpPr>
        <p:sp>
          <p:nvSpPr>
            <p:cNvPr id="37" name="Oval 36">
              <a:extLst>
                <a:ext uri="{FF2B5EF4-FFF2-40B4-BE49-F238E27FC236}">
                  <a16:creationId xmlns:a16="http://schemas.microsoft.com/office/drawing/2014/main" id="{9740219A-DF10-4475-A7C5-36F4098ACF52}"/>
                </a:ext>
              </a:extLst>
            </p:cNvPr>
            <p:cNvSpPr/>
            <p:nvPr/>
          </p:nvSpPr>
          <p:spPr>
            <a:xfrm>
              <a:off x="8360810" y="3284404"/>
              <a:ext cx="706333" cy="683235"/>
            </a:xfrm>
            <a:prstGeom prst="ellipse">
              <a:avLst/>
            </a:prstGeom>
            <a:solidFill>
              <a:srgbClr val="BDA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39" name="Graphic 38">
              <a:extLst>
                <a:ext uri="{FF2B5EF4-FFF2-40B4-BE49-F238E27FC236}">
                  <a16:creationId xmlns:a16="http://schemas.microsoft.com/office/drawing/2014/main" id="{03FFD98C-4214-467D-A109-CA35DB998B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3040" y="3309550"/>
              <a:ext cx="640080" cy="640080"/>
            </a:xfrm>
            <a:prstGeom prst="rect">
              <a:avLst/>
            </a:prstGeom>
          </p:spPr>
        </p:pic>
      </p:grpSp>
      <p:sp>
        <p:nvSpPr>
          <p:cNvPr id="42" name="TextBox 41">
            <a:extLst>
              <a:ext uri="{FF2B5EF4-FFF2-40B4-BE49-F238E27FC236}">
                <a16:creationId xmlns:a16="http://schemas.microsoft.com/office/drawing/2014/main" id="{A74CA212-92E5-4F40-9B95-5436E2D9E2F9}"/>
              </a:ext>
            </a:extLst>
          </p:cNvPr>
          <p:cNvSpPr txBox="1"/>
          <p:nvPr/>
        </p:nvSpPr>
        <p:spPr>
          <a:xfrm>
            <a:off x="9169430" y="5307930"/>
            <a:ext cx="2456614" cy="706333"/>
          </a:xfrm>
          <a:prstGeom prst="rect">
            <a:avLst/>
          </a:prstGeom>
          <a:ln>
            <a:noFill/>
          </a:ln>
        </p:spPr>
        <p:txBody>
          <a:bodyPr vert="horz" wrap="square" lIns="0" tIns="0" rIns="0" bIns="0" numCol="1" rtlCol="0" anchor="t" anchorCtr="0" compatLnSpc="1">
            <a:prstTxWarp prst="textNoShape">
              <a:avLst/>
            </a:prstTxWarp>
            <a:noAutofit/>
          </a:bodyPr>
          <a:lstStyle/>
          <a:p>
            <a:pPr lvl="0" fontAlgn="base">
              <a:spcAft>
                <a:spcPts val="300"/>
              </a:spcAft>
              <a:defRPr/>
            </a:pPr>
            <a:r>
              <a:rPr lang="en-US" sz="1400" b="1" dirty="0">
                <a:solidFill>
                  <a:schemeClr val="accent5">
                    <a:lumMod val="75000"/>
                  </a:schemeClr>
                </a:solidFill>
                <a:cs typeface="Arial" panose="020B0604020202020204" pitchFamily="34" charset="0"/>
              </a:rPr>
              <a:t>Uganda</a:t>
            </a:r>
            <a:endParaRPr lang="en-US" sz="1400" dirty="0">
              <a:solidFill>
                <a:schemeClr val="accent5">
                  <a:lumMod val="75000"/>
                </a:schemeClr>
              </a:solidFill>
              <a:cs typeface="Arial" panose="020B0604020202020204" pitchFamily="34" charset="0"/>
            </a:endParaRPr>
          </a:p>
          <a:p>
            <a:pPr lvl="0" fontAlgn="base">
              <a:spcAft>
                <a:spcPct val="0"/>
              </a:spcAft>
              <a:defRPr/>
            </a:pPr>
            <a:r>
              <a:rPr lang="en-US" sz="1400" dirty="0">
                <a:solidFill>
                  <a:schemeClr val="accent6">
                    <a:lumMod val="75000"/>
                  </a:schemeClr>
                </a:solidFill>
                <a:cs typeface="Arial" panose="020B0604020202020204" pitchFamily="34" charset="0"/>
              </a:rPr>
              <a:t>Private sector expert</a:t>
            </a:r>
            <a:endParaRPr lang="en-US" sz="1400" b="1" dirty="0">
              <a:solidFill>
                <a:schemeClr val="accent6">
                  <a:lumMod val="75000"/>
                </a:schemeClr>
              </a:solidFill>
              <a:cs typeface="Arial" panose="020B0604020202020204" pitchFamily="34" charset="0"/>
            </a:endParaRPr>
          </a:p>
        </p:txBody>
      </p:sp>
      <p:sp>
        <p:nvSpPr>
          <p:cNvPr id="40" name="TextBox 39">
            <a:extLst>
              <a:ext uri="{FF2B5EF4-FFF2-40B4-BE49-F238E27FC236}">
                <a16:creationId xmlns:a16="http://schemas.microsoft.com/office/drawing/2014/main" id="{02ED9A94-A4C8-48E5-8C34-C76D2E149096}"/>
              </a:ext>
            </a:extLst>
          </p:cNvPr>
          <p:cNvSpPr txBox="1"/>
          <p:nvPr/>
        </p:nvSpPr>
        <p:spPr>
          <a:xfrm>
            <a:off x="9169430" y="4117156"/>
            <a:ext cx="2843667" cy="706333"/>
          </a:xfrm>
          <a:prstGeom prst="rect">
            <a:avLst/>
          </a:prstGeom>
          <a:ln>
            <a:noFill/>
          </a:ln>
        </p:spPr>
        <p:txBody>
          <a:bodyPr vert="horz" wrap="square" lIns="0" tIns="0" rIns="0" bIns="0" numCol="1" rtlCol="0" anchor="t" anchorCtr="0" compatLnSpc="1">
            <a:prstTxWarp prst="textNoShape">
              <a:avLst/>
            </a:prstTxWarp>
            <a:noAutofit/>
          </a:bodyPr>
          <a:lstStyle/>
          <a:p>
            <a:pPr lvl="0" fontAlgn="base">
              <a:spcAft>
                <a:spcPts val="300"/>
              </a:spcAft>
              <a:defRPr/>
            </a:pPr>
            <a:r>
              <a:rPr lang="en-US" sz="1400" b="1" dirty="0">
                <a:solidFill>
                  <a:schemeClr val="accent5">
                    <a:lumMod val="75000"/>
                  </a:schemeClr>
                </a:solidFill>
                <a:cs typeface="Arial" panose="020B0604020202020204" pitchFamily="34" charset="0"/>
              </a:rPr>
              <a:t>Ethiopia</a:t>
            </a:r>
            <a:endParaRPr lang="en-US" sz="1400" dirty="0">
              <a:solidFill>
                <a:schemeClr val="accent5">
                  <a:lumMod val="75000"/>
                </a:schemeClr>
              </a:solidFill>
              <a:cs typeface="Arial" panose="020B0604020202020204" pitchFamily="34" charset="0"/>
            </a:endParaRPr>
          </a:p>
          <a:p>
            <a:pPr lvl="0" fontAlgn="base">
              <a:spcAft>
                <a:spcPct val="0"/>
              </a:spcAft>
              <a:defRPr/>
            </a:pPr>
            <a:r>
              <a:rPr lang="en-US" sz="1400" dirty="0">
                <a:solidFill>
                  <a:schemeClr val="accent6">
                    <a:lumMod val="75000"/>
                  </a:schemeClr>
                </a:solidFill>
                <a:cs typeface="Arial" panose="020B0604020202020204" pitchFamily="34" charset="0"/>
              </a:rPr>
              <a:t>4 manufacturers, </a:t>
            </a:r>
            <a:br>
              <a:rPr lang="en-US" sz="1400" dirty="0">
                <a:solidFill>
                  <a:schemeClr val="accent6">
                    <a:lumMod val="75000"/>
                  </a:schemeClr>
                </a:solidFill>
                <a:cs typeface="Arial" panose="020B0604020202020204" pitchFamily="34" charset="0"/>
              </a:rPr>
            </a:br>
            <a:r>
              <a:rPr lang="en-US" sz="1400" dirty="0">
                <a:solidFill>
                  <a:schemeClr val="accent6">
                    <a:lumMod val="75000"/>
                  </a:schemeClr>
                </a:solidFill>
                <a:cs typeface="Arial" panose="020B0604020202020204" pitchFamily="34" charset="0"/>
              </a:rPr>
              <a:t>procurement agency</a:t>
            </a:r>
            <a:endParaRPr lang="en-US" sz="1400" b="1" dirty="0">
              <a:solidFill>
                <a:schemeClr val="accent6">
                  <a:lumMod val="75000"/>
                </a:schemeClr>
              </a:solidFill>
              <a:cs typeface="Arial" panose="020B0604020202020204" pitchFamily="34" charset="0"/>
            </a:endParaRPr>
          </a:p>
        </p:txBody>
      </p:sp>
      <p:grpSp>
        <p:nvGrpSpPr>
          <p:cNvPr id="41" name="Group 40">
            <a:extLst>
              <a:ext uri="{FF2B5EF4-FFF2-40B4-BE49-F238E27FC236}">
                <a16:creationId xmlns:a16="http://schemas.microsoft.com/office/drawing/2014/main" id="{2AE30C30-6A96-42C0-B1E0-9B7BD497794A}"/>
              </a:ext>
            </a:extLst>
          </p:cNvPr>
          <p:cNvGrpSpPr/>
          <p:nvPr/>
        </p:nvGrpSpPr>
        <p:grpSpPr>
          <a:xfrm>
            <a:off x="8360644" y="2969567"/>
            <a:ext cx="706333" cy="683235"/>
            <a:chOff x="8360810" y="3284404"/>
            <a:chExt cx="706333" cy="683235"/>
          </a:xfrm>
        </p:grpSpPr>
        <p:sp>
          <p:nvSpPr>
            <p:cNvPr id="43" name="Oval 42">
              <a:extLst>
                <a:ext uri="{FF2B5EF4-FFF2-40B4-BE49-F238E27FC236}">
                  <a16:creationId xmlns:a16="http://schemas.microsoft.com/office/drawing/2014/main" id="{D4D88991-8C87-4B47-9471-416183D23BC0}"/>
                </a:ext>
              </a:extLst>
            </p:cNvPr>
            <p:cNvSpPr/>
            <p:nvPr/>
          </p:nvSpPr>
          <p:spPr>
            <a:xfrm>
              <a:off x="8360810" y="3284404"/>
              <a:ext cx="706333" cy="683235"/>
            </a:xfrm>
            <a:prstGeom prst="ellipse">
              <a:avLst/>
            </a:prstGeom>
            <a:solidFill>
              <a:srgbClr val="BDA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44" name="Graphic 43">
              <a:extLst>
                <a:ext uri="{FF2B5EF4-FFF2-40B4-BE49-F238E27FC236}">
                  <a16:creationId xmlns:a16="http://schemas.microsoft.com/office/drawing/2014/main" id="{A2E73EFB-BD66-4738-A3D3-0CB27AF587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13040" y="3309550"/>
              <a:ext cx="640080" cy="640080"/>
            </a:xfrm>
            <a:prstGeom prst="rect">
              <a:avLst/>
            </a:prstGeom>
          </p:spPr>
        </p:pic>
      </p:grpSp>
      <p:cxnSp>
        <p:nvCxnSpPr>
          <p:cNvPr id="55" name="Straight Arrow Connector 54">
            <a:extLst>
              <a:ext uri="{FF2B5EF4-FFF2-40B4-BE49-F238E27FC236}">
                <a16:creationId xmlns:a16="http://schemas.microsoft.com/office/drawing/2014/main" id="{FCB32FF6-84C4-4053-B732-07C31F5463FB}"/>
              </a:ext>
            </a:extLst>
          </p:cNvPr>
          <p:cNvCxnSpPr>
            <a:cxnSpLocks/>
          </p:cNvCxnSpPr>
          <p:nvPr/>
        </p:nvCxnSpPr>
        <p:spPr>
          <a:xfrm>
            <a:off x="7945838" y="4201460"/>
            <a:ext cx="625028" cy="229165"/>
          </a:xfrm>
          <a:prstGeom prst="straightConnector1">
            <a:avLst/>
          </a:prstGeom>
          <a:ln w="19050" cap="rnd">
            <a:solidFill>
              <a:srgbClr val="BDADC7"/>
            </a:solidFill>
            <a:round/>
            <a:headEnd type="oval" w="med" len="med"/>
            <a:tailEnd type="none" w="sm" len="sm"/>
          </a:ln>
          <a:effectLst>
            <a:softEdge rad="0"/>
          </a:effectLst>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F49075A9-EC89-453C-A592-A2082B91F96C}"/>
              </a:ext>
            </a:extLst>
          </p:cNvPr>
          <p:cNvGrpSpPr/>
          <p:nvPr/>
        </p:nvGrpSpPr>
        <p:grpSpPr>
          <a:xfrm>
            <a:off x="3177251" y="5189882"/>
            <a:ext cx="429957" cy="639730"/>
            <a:chOff x="5284493" y="2904468"/>
            <a:chExt cx="1582234" cy="1301069"/>
          </a:xfrm>
        </p:grpSpPr>
        <p:sp>
          <p:nvSpPr>
            <p:cNvPr id="60" name="Freeform 73">
              <a:extLst>
                <a:ext uri="{FF2B5EF4-FFF2-40B4-BE49-F238E27FC236}">
                  <a16:creationId xmlns:a16="http://schemas.microsoft.com/office/drawing/2014/main" id="{C89A3369-0A31-4869-94B3-517CEB963DE8}"/>
                </a:ext>
              </a:extLst>
            </p:cNvPr>
            <p:cNvSpPr>
              <a:spLocks/>
            </p:cNvSpPr>
            <p:nvPr/>
          </p:nvSpPr>
          <p:spPr bwMode="auto">
            <a:xfrm>
              <a:off x="5512383" y="3457254"/>
              <a:ext cx="392810" cy="257012"/>
            </a:xfrm>
            <a:custGeom>
              <a:avLst/>
              <a:gdLst>
                <a:gd name="T0" fmla="*/ 393 w 393"/>
                <a:gd name="T1" fmla="*/ 180 h 305"/>
                <a:gd name="T2" fmla="*/ 0 w 393"/>
                <a:gd name="T3" fmla="*/ 0 h 305"/>
                <a:gd name="T4" fmla="*/ 0 w 393"/>
                <a:gd name="T5" fmla="*/ 125 h 305"/>
                <a:gd name="T6" fmla="*/ 393 w 393"/>
                <a:gd name="T7" fmla="*/ 305 h 305"/>
                <a:gd name="T8" fmla="*/ 393 w 393"/>
                <a:gd name="T9" fmla="*/ 180 h 305"/>
              </a:gdLst>
              <a:ahLst/>
              <a:cxnLst>
                <a:cxn ang="0">
                  <a:pos x="T0" y="T1"/>
                </a:cxn>
                <a:cxn ang="0">
                  <a:pos x="T2" y="T3"/>
                </a:cxn>
                <a:cxn ang="0">
                  <a:pos x="T4" y="T5"/>
                </a:cxn>
                <a:cxn ang="0">
                  <a:pos x="T6" y="T7"/>
                </a:cxn>
                <a:cxn ang="0">
                  <a:pos x="T8" y="T9"/>
                </a:cxn>
              </a:cxnLst>
              <a:rect l="0" t="0" r="r" b="b"/>
              <a:pathLst>
                <a:path w="393" h="305">
                  <a:moveTo>
                    <a:pt x="393" y="180"/>
                  </a:moveTo>
                  <a:lnTo>
                    <a:pt x="0" y="0"/>
                  </a:lnTo>
                  <a:lnTo>
                    <a:pt x="0" y="125"/>
                  </a:lnTo>
                  <a:lnTo>
                    <a:pt x="393" y="305"/>
                  </a:lnTo>
                  <a:lnTo>
                    <a:pt x="393"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74">
              <a:extLst>
                <a:ext uri="{FF2B5EF4-FFF2-40B4-BE49-F238E27FC236}">
                  <a16:creationId xmlns:a16="http://schemas.microsoft.com/office/drawing/2014/main" id="{6395EEC2-6361-4988-9E25-61C1BA59BEB1}"/>
                </a:ext>
              </a:extLst>
            </p:cNvPr>
            <p:cNvSpPr>
              <a:spLocks/>
            </p:cNvSpPr>
            <p:nvPr/>
          </p:nvSpPr>
          <p:spPr bwMode="auto">
            <a:xfrm>
              <a:off x="5512383" y="3661178"/>
              <a:ext cx="392810" cy="255327"/>
            </a:xfrm>
            <a:custGeom>
              <a:avLst/>
              <a:gdLst>
                <a:gd name="T0" fmla="*/ 393 w 393"/>
                <a:gd name="T1" fmla="*/ 177 h 303"/>
                <a:gd name="T2" fmla="*/ 0 w 393"/>
                <a:gd name="T3" fmla="*/ 0 h 303"/>
                <a:gd name="T4" fmla="*/ 0 w 393"/>
                <a:gd name="T5" fmla="*/ 123 h 303"/>
                <a:gd name="T6" fmla="*/ 393 w 393"/>
                <a:gd name="T7" fmla="*/ 303 h 303"/>
                <a:gd name="T8" fmla="*/ 393 w 393"/>
                <a:gd name="T9" fmla="*/ 177 h 303"/>
              </a:gdLst>
              <a:ahLst/>
              <a:cxnLst>
                <a:cxn ang="0">
                  <a:pos x="T0" y="T1"/>
                </a:cxn>
                <a:cxn ang="0">
                  <a:pos x="T2" y="T3"/>
                </a:cxn>
                <a:cxn ang="0">
                  <a:pos x="T4" y="T5"/>
                </a:cxn>
                <a:cxn ang="0">
                  <a:pos x="T6" y="T7"/>
                </a:cxn>
                <a:cxn ang="0">
                  <a:pos x="T8" y="T9"/>
                </a:cxn>
              </a:cxnLst>
              <a:rect l="0" t="0" r="r" b="b"/>
              <a:pathLst>
                <a:path w="393" h="303">
                  <a:moveTo>
                    <a:pt x="393" y="177"/>
                  </a:moveTo>
                  <a:lnTo>
                    <a:pt x="0" y="0"/>
                  </a:lnTo>
                  <a:lnTo>
                    <a:pt x="0" y="123"/>
                  </a:lnTo>
                  <a:lnTo>
                    <a:pt x="393" y="303"/>
                  </a:lnTo>
                  <a:lnTo>
                    <a:pt x="393" y="1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76">
              <a:extLst>
                <a:ext uri="{FF2B5EF4-FFF2-40B4-BE49-F238E27FC236}">
                  <a16:creationId xmlns:a16="http://schemas.microsoft.com/office/drawing/2014/main" id="{3A1BD91B-257C-426C-9BD9-AE16BB628623}"/>
                </a:ext>
              </a:extLst>
            </p:cNvPr>
            <p:cNvSpPr>
              <a:spLocks noEditPoints="1"/>
            </p:cNvSpPr>
            <p:nvPr/>
          </p:nvSpPr>
          <p:spPr bwMode="auto">
            <a:xfrm>
              <a:off x="5284493" y="2904468"/>
              <a:ext cx="1582234" cy="1301069"/>
            </a:xfrm>
            <a:custGeom>
              <a:avLst/>
              <a:gdLst>
                <a:gd name="T0" fmla="*/ 792 w 1583"/>
                <a:gd name="T1" fmla="*/ 0 h 1544"/>
                <a:gd name="T2" fmla="*/ 0 w 1583"/>
                <a:gd name="T3" fmla="*/ 360 h 1544"/>
                <a:gd name="T4" fmla="*/ 0 w 1583"/>
                <a:gd name="T5" fmla="*/ 1184 h 1544"/>
                <a:gd name="T6" fmla="*/ 792 w 1583"/>
                <a:gd name="T7" fmla="*/ 1544 h 1544"/>
                <a:gd name="T8" fmla="*/ 1583 w 1583"/>
                <a:gd name="T9" fmla="*/ 1184 h 1544"/>
                <a:gd name="T10" fmla="*/ 1583 w 1583"/>
                <a:gd name="T11" fmla="*/ 360 h 1544"/>
                <a:gd name="T12" fmla="*/ 792 w 1583"/>
                <a:gd name="T13" fmla="*/ 0 h 1544"/>
                <a:gd name="T14" fmla="*/ 735 w 1583"/>
                <a:gd name="T15" fmla="*/ 1395 h 1544"/>
                <a:gd name="T16" fmla="*/ 114 w 1583"/>
                <a:gd name="T17" fmla="*/ 1111 h 1544"/>
                <a:gd name="T18" fmla="*/ 114 w 1583"/>
                <a:gd name="T19" fmla="*/ 478 h 1544"/>
                <a:gd name="T20" fmla="*/ 735 w 1583"/>
                <a:gd name="T21" fmla="*/ 763 h 1544"/>
                <a:gd name="T22" fmla="*/ 735 w 1583"/>
                <a:gd name="T23" fmla="*/ 1395 h 1544"/>
                <a:gd name="T24" fmla="*/ 199 w 1583"/>
                <a:gd name="T25" fmla="*/ 393 h 1544"/>
                <a:gd name="T26" fmla="*/ 792 w 1583"/>
                <a:gd name="T27" fmla="*/ 126 h 1544"/>
                <a:gd name="T28" fmla="*/ 1382 w 1583"/>
                <a:gd name="T29" fmla="*/ 393 h 1544"/>
                <a:gd name="T30" fmla="*/ 792 w 1583"/>
                <a:gd name="T31" fmla="*/ 663 h 1544"/>
                <a:gd name="T32" fmla="*/ 199 w 1583"/>
                <a:gd name="T33" fmla="*/ 393 h 1544"/>
                <a:gd name="T34" fmla="*/ 1469 w 1583"/>
                <a:gd name="T35" fmla="*/ 1111 h 1544"/>
                <a:gd name="T36" fmla="*/ 849 w 1583"/>
                <a:gd name="T37" fmla="*/ 1395 h 1544"/>
                <a:gd name="T38" fmla="*/ 849 w 1583"/>
                <a:gd name="T39" fmla="*/ 763 h 1544"/>
                <a:gd name="T40" fmla="*/ 1469 w 1583"/>
                <a:gd name="T41" fmla="*/ 478 h 1544"/>
                <a:gd name="T42" fmla="*/ 1469 w 1583"/>
                <a:gd name="T43" fmla="*/ 1111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3" h="1544">
                  <a:moveTo>
                    <a:pt x="792" y="0"/>
                  </a:moveTo>
                  <a:lnTo>
                    <a:pt x="0" y="360"/>
                  </a:lnTo>
                  <a:lnTo>
                    <a:pt x="0" y="1184"/>
                  </a:lnTo>
                  <a:lnTo>
                    <a:pt x="792" y="1544"/>
                  </a:lnTo>
                  <a:lnTo>
                    <a:pt x="1583" y="1184"/>
                  </a:lnTo>
                  <a:lnTo>
                    <a:pt x="1583" y="360"/>
                  </a:lnTo>
                  <a:lnTo>
                    <a:pt x="792" y="0"/>
                  </a:lnTo>
                  <a:close/>
                  <a:moveTo>
                    <a:pt x="735" y="1395"/>
                  </a:moveTo>
                  <a:lnTo>
                    <a:pt x="114" y="1111"/>
                  </a:lnTo>
                  <a:lnTo>
                    <a:pt x="114" y="478"/>
                  </a:lnTo>
                  <a:lnTo>
                    <a:pt x="735" y="763"/>
                  </a:lnTo>
                  <a:lnTo>
                    <a:pt x="735" y="1395"/>
                  </a:lnTo>
                  <a:close/>
                  <a:moveTo>
                    <a:pt x="199" y="393"/>
                  </a:moveTo>
                  <a:lnTo>
                    <a:pt x="792" y="126"/>
                  </a:lnTo>
                  <a:lnTo>
                    <a:pt x="1382" y="393"/>
                  </a:lnTo>
                  <a:lnTo>
                    <a:pt x="792" y="663"/>
                  </a:lnTo>
                  <a:lnTo>
                    <a:pt x="199" y="393"/>
                  </a:lnTo>
                  <a:close/>
                  <a:moveTo>
                    <a:pt x="1469" y="1111"/>
                  </a:moveTo>
                  <a:lnTo>
                    <a:pt x="849" y="1395"/>
                  </a:lnTo>
                  <a:lnTo>
                    <a:pt x="849" y="763"/>
                  </a:lnTo>
                  <a:lnTo>
                    <a:pt x="1469" y="478"/>
                  </a:lnTo>
                  <a:lnTo>
                    <a:pt x="1469" y="1111"/>
                  </a:ln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64" name="Graphic 63">
            <a:extLst>
              <a:ext uri="{FF2B5EF4-FFF2-40B4-BE49-F238E27FC236}">
                <a16:creationId xmlns:a16="http://schemas.microsoft.com/office/drawing/2014/main" id="{35667238-7A82-4215-ACB2-A84FC23A1C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7399" y="5365179"/>
            <a:ext cx="406643" cy="406643"/>
          </a:xfrm>
          <a:prstGeom prst="rect">
            <a:avLst/>
          </a:prstGeom>
        </p:spPr>
      </p:pic>
    </p:spTree>
    <p:extLst>
      <p:ext uri="{BB962C8B-B14F-4D97-AF65-F5344CB8AC3E}">
        <p14:creationId xmlns:p14="http://schemas.microsoft.com/office/powerpoint/2010/main" val="63196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DFA90C9-205E-B886-4506-D381746F8C3F}"/>
              </a:ext>
            </a:extLst>
          </p:cNvPr>
          <p:cNvSpPr>
            <a:spLocks noGrp="1"/>
          </p:cNvSpPr>
          <p:nvPr>
            <p:ph type="title"/>
          </p:nvPr>
        </p:nvSpPr>
        <p:spPr>
          <a:xfrm>
            <a:off x="838200" y="365127"/>
            <a:ext cx="10515600" cy="1325563"/>
          </a:xfrm>
        </p:spPr>
        <p:txBody>
          <a:bodyPr/>
          <a:lstStyle/>
          <a:p>
            <a:r>
              <a:rPr lang="en-US" b="1" dirty="0"/>
              <a:t>Operating Costs: Key Assumptions</a:t>
            </a:r>
          </a:p>
        </p:txBody>
      </p:sp>
      <p:sp>
        <p:nvSpPr>
          <p:cNvPr id="11" name="Content Placeholder 3">
            <a:extLst>
              <a:ext uri="{FF2B5EF4-FFF2-40B4-BE49-F238E27FC236}">
                <a16:creationId xmlns:a16="http://schemas.microsoft.com/office/drawing/2014/main" id="{58740F39-4A3C-DD05-331A-871AC071BCFE}"/>
              </a:ext>
            </a:extLst>
          </p:cNvPr>
          <p:cNvSpPr>
            <a:spLocks noGrp="1"/>
          </p:cNvSpPr>
          <p:nvPr>
            <p:ph sz="half" idx="2"/>
          </p:nvPr>
        </p:nvSpPr>
        <p:spPr>
          <a:xfrm>
            <a:off x="6355080" y="1778083"/>
            <a:ext cx="5836920" cy="4503445"/>
          </a:xfrm>
        </p:spPr>
        <p:txBody>
          <a:bodyPr>
            <a:normAutofit fontScale="55000" lnSpcReduction="20000"/>
          </a:bodyPr>
          <a:lstStyle/>
          <a:p>
            <a:r>
              <a:rPr lang="en-US" dirty="0">
                <a:solidFill>
                  <a:schemeClr val="bg2"/>
                </a:solidFill>
              </a:rPr>
              <a:t>Finance</a:t>
            </a:r>
          </a:p>
          <a:p>
            <a:pPr lvl="1"/>
            <a:r>
              <a:rPr lang="en-US" sz="2500" dirty="0"/>
              <a:t>Commercial bank 16% per annum</a:t>
            </a:r>
          </a:p>
          <a:p>
            <a:pPr lvl="1"/>
            <a:r>
              <a:rPr lang="en-US" sz="2500" dirty="0"/>
              <a:t>Development bank 9.5% per annum</a:t>
            </a:r>
          </a:p>
          <a:p>
            <a:pPr lvl="1"/>
            <a:r>
              <a:rPr lang="en-US" sz="2500" dirty="0"/>
              <a:t>10-year term, time to production &amp; WHO Prequalification = 6 years</a:t>
            </a:r>
          </a:p>
          <a:p>
            <a:r>
              <a:rPr lang="en-US" dirty="0">
                <a:solidFill>
                  <a:schemeClr val="bg2"/>
                </a:solidFill>
              </a:rPr>
              <a:t>Marketing &amp; Distribution</a:t>
            </a:r>
          </a:p>
          <a:p>
            <a:pPr lvl="1"/>
            <a:r>
              <a:rPr lang="en-US" sz="2500" dirty="0"/>
              <a:t>South African private sector ~33% Single Exit Price</a:t>
            </a:r>
          </a:p>
          <a:p>
            <a:pPr lvl="1"/>
            <a:r>
              <a:rPr lang="en-US" sz="2500" dirty="0"/>
              <a:t>Others ~15% sale price</a:t>
            </a:r>
          </a:p>
          <a:p>
            <a:r>
              <a:rPr lang="en-US" dirty="0">
                <a:solidFill>
                  <a:schemeClr val="bg2"/>
                </a:solidFill>
              </a:rPr>
              <a:t>API &amp; Excipients</a:t>
            </a:r>
          </a:p>
          <a:p>
            <a:pPr lvl="1"/>
            <a:r>
              <a:rPr lang="en-US" sz="2500" dirty="0"/>
              <a:t>Import price from Italy to India, 2019, small quantity</a:t>
            </a:r>
          </a:p>
          <a:p>
            <a:r>
              <a:rPr lang="en-US" dirty="0">
                <a:solidFill>
                  <a:schemeClr val="bg2"/>
                </a:solidFill>
              </a:rPr>
              <a:t>Depreciation </a:t>
            </a:r>
          </a:p>
          <a:p>
            <a:pPr lvl="1"/>
            <a:r>
              <a:rPr lang="en-US" sz="2500" dirty="0"/>
              <a:t>13% per annum (industry norm)</a:t>
            </a:r>
          </a:p>
          <a:p>
            <a:r>
              <a:rPr lang="en-US" dirty="0">
                <a:solidFill>
                  <a:schemeClr val="bg2"/>
                </a:solidFill>
              </a:rPr>
              <a:t>Packaging</a:t>
            </a:r>
          </a:p>
          <a:p>
            <a:pPr lvl="1"/>
            <a:r>
              <a:rPr lang="en-US" sz="2500" dirty="0"/>
              <a:t>Sourced direct from manufacturers ~0.09 USD for primary, secondary and tertiary packaging</a:t>
            </a:r>
          </a:p>
          <a:p>
            <a:r>
              <a:rPr lang="en-US" dirty="0">
                <a:solidFill>
                  <a:schemeClr val="bg2"/>
                </a:solidFill>
              </a:rPr>
              <a:t>Salaries</a:t>
            </a:r>
          </a:p>
          <a:p>
            <a:pPr lvl="1"/>
            <a:r>
              <a:rPr lang="en-US" sz="2500" dirty="0"/>
              <a:t>Expatriates in managerial position + production operators</a:t>
            </a:r>
          </a:p>
          <a:p>
            <a:pPr lvl="1"/>
            <a:r>
              <a:rPr lang="en-US" sz="2500" dirty="0"/>
              <a:t>Salaries based on interviews with local manufacturers</a:t>
            </a:r>
          </a:p>
        </p:txBody>
      </p:sp>
      <p:sp>
        <p:nvSpPr>
          <p:cNvPr id="5" name="Rectangle 4">
            <a:extLst>
              <a:ext uri="{FF2B5EF4-FFF2-40B4-BE49-F238E27FC236}">
                <a16:creationId xmlns:a16="http://schemas.microsoft.com/office/drawing/2014/main" id="{300FB21F-5336-4AD9-9052-BDC2E2604160}"/>
              </a:ext>
            </a:extLst>
          </p:cNvPr>
          <p:cNvSpPr/>
          <p:nvPr/>
        </p:nvSpPr>
        <p:spPr>
          <a:xfrm>
            <a:off x="5991726" y="1778084"/>
            <a:ext cx="208550" cy="4503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A288134-98EF-41BE-9C4D-70057D81B520}"/>
              </a:ext>
            </a:extLst>
          </p:cNvPr>
          <p:cNvSpPr txBox="1"/>
          <p:nvPr/>
        </p:nvSpPr>
        <p:spPr>
          <a:xfrm>
            <a:off x="3879119" y="5761465"/>
            <a:ext cx="1875637" cy="415498"/>
          </a:xfrm>
          <a:prstGeom prst="rect">
            <a:avLst/>
          </a:prstGeom>
          <a:noFill/>
        </p:spPr>
        <p:txBody>
          <a:bodyPr wrap="square" rtlCol="0">
            <a:spAutoFit/>
          </a:bodyPr>
          <a:lstStyle/>
          <a:p>
            <a:r>
              <a:rPr lang="en-GB" sz="1050" i="1" dirty="0">
                <a:solidFill>
                  <a:schemeClr val="bg2"/>
                </a:solidFill>
              </a:rPr>
              <a:t>OPEX breakdown for stand-alone facility, development bank loan</a:t>
            </a:r>
          </a:p>
        </p:txBody>
      </p:sp>
      <p:sp>
        <p:nvSpPr>
          <p:cNvPr id="7" name="Oval 6">
            <a:extLst>
              <a:ext uri="{FF2B5EF4-FFF2-40B4-BE49-F238E27FC236}">
                <a16:creationId xmlns:a16="http://schemas.microsoft.com/office/drawing/2014/main" id="{05307F59-480C-4E24-901B-D329512BA719}"/>
              </a:ext>
            </a:extLst>
          </p:cNvPr>
          <p:cNvSpPr/>
          <p:nvPr/>
        </p:nvSpPr>
        <p:spPr>
          <a:xfrm>
            <a:off x="2766963" y="3167494"/>
            <a:ext cx="1296000" cy="12960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120">
            <a:extLst>
              <a:ext uri="{FF2B5EF4-FFF2-40B4-BE49-F238E27FC236}">
                <a16:creationId xmlns:a16="http://schemas.microsoft.com/office/drawing/2014/main" id="{A4A91A8D-81C8-4DFE-B582-647EF1AC47B6}"/>
              </a:ext>
            </a:extLst>
          </p:cNvPr>
          <p:cNvSpPr>
            <a:spLocks noEditPoints="1"/>
          </p:cNvSpPr>
          <p:nvPr/>
        </p:nvSpPr>
        <p:spPr bwMode="auto">
          <a:xfrm>
            <a:off x="3182419" y="3572457"/>
            <a:ext cx="465088" cy="463213"/>
          </a:xfrm>
          <a:custGeom>
            <a:avLst/>
            <a:gdLst>
              <a:gd name="T0" fmla="*/ 1492 w 1736"/>
              <a:gd name="T1" fmla="*/ 0 h 1729"/>
              <a:gd name="T2" fmla="*/ 1411 w 1736"/>
              <a:gd name="T3" fmla="*/ 79 h 1729"/>
              <a:gd name="T4" fmla="*/ 1494 w 1736"/>
              <a:gd name="T5" fmla="*/ 162 h 1729"/>
              <a:gd name="T6" fmla="*/ 1326 w 1736"/>
              <a:gd name="T7" fmla="*/ 328 h 1729"/>
              <a:gd name="T8" fmla="*/ 1127 w 1736"/>
              <a:gd name="T9" fmla="*/ 128 h 1729"/>
              <a:gd name="T10" fmla="*/ 1046 w 1736"/>
              <a:gd name="T11" fmla="*/ 207 h 1729"/>
              <a:gd name="T12" fmla="*/ 1134 w 1736"/>
              <a:gd name="T13" fmla="*/ 297 h 1729"/>
              <a:gd name="T14" fmla="*/ 311 w 1736"/>
              <a:gd name="T15" fmla="*/ 1117 h 1729"/>
              <a:gd name="T16" fmla="*/ 422 w 1736"/>
              <a:gd name="T17" fmla="*/ 1231 h 1729"/>
              <a:gd name="T18" fmla="*/ 0 w 1736"/>
              <a:gd name="T19" fmla="*/ 1648 h 1729"/>
              <a:gd name="T20" fmla="*/ 81 w 1736"/>
              <a:gd name="T21" fmla="*/ 1729 h 1729"/>
              <a:gd name="T22" fmla="*/ 503 w 1736"/>
              <a:gd name="T23" fmla="*/ 1312 h 1729"/>
              <a:gd name="T24" fmla="*/ 614 w 1736"/>
              <a:gd name="T25" fmla="*/ 1423 h 1729"/>
              <a:gd name="T26" fmla="*/ 1437 w 1736"/>
              <a:gd name="T27" fmla="*/ 600 h 1729"/>
              <a:gd name="T28" fmla="*/ 1527 w 1736"/>
              <a:gd name="T29" fmla="*/ 690 h 1729"/>
              <a:gd name="T30" fmla="*/ 1608 w 1736"/>
              <a:gd name="T31" fmla="*/ 610 h 1729"/>
              <a:gd name="T32" fmla="*/ 1406 w 1736"/>
              <a:gd name="T33" fmla="*/ 408 h 1729"/>
              <a:gd name="T34" fmla="*/ 1575 w 1736"/>
              <a:gd name="T35" fmla="*/ 242 h 1729"/>
              <a:gd name="T36" fmla="*/ 1655 w 1736"/>
              <a:gd name="T37" fmla="*/ 325 h 1729"/>
              <a:gd name="T38" fmla="*/ 1736 w 1736"/>
              <a:gd name="T39" fmla="*/ 245 h 1729"/>
              <a:gd name="T40" fmla="*/ 1492 w 1736"/>
              <a:gd name="T41" fmla="*/ 0 h 1729"/>
              <a:gd name="T42" fmla="*/ 472 w 1736"/>
              <a:gd name="T43" fmla="*/ 1119 h 1729"/>
              <a:gd name="T44" fmla="*/ 596 w 1736"/>
              <a:gd name="T45" fmla="*/ 994 h 1729"/>
              <a:gd name="T46" fmla="*/ 660 w 1736"/>
              <a:gd name="T47" fmla="*/ 1055 h 1729"/>
              <a:gd name="T48" fmla="*/ 740 w 1736"/>
              <a:gd name="T49" fmla="*/ 975 h 1729"/>
              <a:gd name="T50" fmla="*/ 676 w 1736"/>
              <a:gd name="T51" fmla="*/ 913 h 1729"/>
              <a:gd name="T52" fmla="*/ 802 w 1736"/>
              <a:gd name="T53" fmla="*/ 788 h 1729"/>
              <a:gd name="T54" fmla="*/ 946 w 1736"/>
              <a:gd name="T55" fmla="*/ 930 h 1729"/>
              <a:gd name="T56" fmla="*/ 614 w 1736"/>
              <a:gd name="T57" fmla="*/ 1262 h 1729"/>
              <a:gd name="T58" fmla="*/ 472 w 1736"/>
              <a:gd name="T59" fmla="*/ 1119 h 1729"/>
              <a:gd name="T60" fmla="*/ 1027 w 1736"/>
              <a:gd name="T61" fmla="*/ 852 h 1729"/>
              <a:gd name="T62" fmla="*/ 882 w 1736"/>
              <a:gd name="T63" fmla="*/ 707 h 1729"/>
              <a:gd name="T64" fmla="*/ 1008 w 1736"/>
              <a:gd name="T65" fmla="*/ 581 h 1729"/>
              <a:gd name="T66" fmla="*/ 1072 w 1736"/>
              <a:gd name="T67" fmla="*/ 645 h 1729"/>
              <a:gd name="T68" fmla="*/ 1153 w 1736"/>
              <a:gd name="T69" fmla="*/ 565 h 1729"/>
              <a:gd name="T70" fmla="*/ 1089 w 1736"/>
              <a:gd name="T71" fmla="*/ 503 h 1729"/>
              <a:gd name="T72" fmla="*/ 1214 w 1736"/>
              <a:gd name="T73" fmla="*/ 377 h 1729"/>
              <a:gd name="T74" fmla="*/ 1357 w 1736"/>
              <a:gd name="T75" fmla="*/ 520 h 1729"/>
              <a:gd name="T76" fmla="*/ 1027 w 1736"/>
              <a:gd name="T77" fmla="*/ 852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36" h="1729">
                <a:moveTo>
                  <a:pt x="1492" y="0"/>
                </a:moveTo>
                <a:lnTo>
                  <a:pt x="1411" y="79"/>
                </a:lnTo>
                <a:lnTo>
                  <a:pt x="1494" y="162"/>
                </a:lnTo>
                <a:lnTo>
                  <a:pt x="1326" y="328"/>
                </a:lnTo>
                <a:lnTo>
                  <a:pt x="1127" y="128"/>
                </a:lnTo>
                <a:lnTo>
                  <a:pt x="1046" y="207"/>
                </a:lnTo>
                <a:lnTo>
                  <a:pt x="1134" y="297"/>
                </a:lnTo>
                <a:lnTo>
                  <a:pt x="311" y="1117"/>
                </a:lnTo>
                <a:lnTo>
                  <a:pt x="422" y="1231"/>
                </a:lnTo>
                <a:lnTo>
                  <a:pt x="0" y="1648"/>
                </a:lnTo>
                <a:lnTo>
                  <a:pt x="81" y="1729"/>
                </a:lnTo>
                <a:lnTo>
                  <a:pt x="503" y="1312"/>
                </a:lnTo>
                <a:lnTo>
                  <a:pt x="614" y="1423"/>
                </a:lnTo>
                <a:lnTo>
                  <a:pt x="1437" y="600"/>
                </a:lnTo>
                <a:lnTo>
                  <a:pt x="1527" y="690"/>
                </a:lnTo>
                <a:lnTo>
                  <a:pt x="1608" y="610"/>
                </a:lnTo>
                <a:lnTo>
                  <a:pt x="1406" y="408"/>
                </a:lnTo>
                <a:lnTo>
                  <a:pt x="1575" y="242"/>
                </a:lnTo>
                <a:lnTo>
                  <a:pt x="1655" y="325"/>
                </a:lnTo>
                <a:lnTo>
                  <a:pt x="1736" y="245"/>
                </a:lnTo>
                <a:lnTo>
                  <a:pt x="1492" y="0"/>
                </a:lnTo>
                <a:close/>
                <a:moveTo>
                  <a:pt x="472" y="1119"/>
                </a:moveTo>
                <a:lnTo>
                  <a:pt x="596" y="994"/>
                </a:lnTo>
                <a:lnTo>
                  <a:pt x="660" y="1055"/>
                </a:lnTo>
                <a:lnTo>
                  <a:pt x="740" y="975"/>
                </a:lnTo>
                <a:lnTo>
                  <a:pt x="676" y="913"/>
                </a:lnTo>
                <a:lnTo>
                  <a:pt x="802" y="788"/>
                </a:lnTo>
                <a:lnTo>
                  <a:pt x="946" y="930"/>
                </a:lnTo>
                <a:lnTo>
                  <a:pt x="614" y="1262"/>
                </a:lnTo>
                <a:lnTo>
                  <a:pt x="472" y="1119"/>
                </a:lnTo>
                <a:close/>
                <a:moveTo>
                  <a:pt x="1027" y="852"/>
                </a:moveTo>
                <a:lnTo>
                  <a:pt x="882" y="707"/>
                </a:lnTo>
                <a:lnTo>
                  <a:pt x="1008" y="581"/>
                </a:lnTo>
                <a:lnTo>
                  <a:pt x="1072" y="645"/>
                </a:lnTo>
                <a:lnTo>
                  <a:pt x="1153" y="565"/>
                </a:lnTo>
                <a:lnTo>
                  <a:pt x="1089" y="503"/>
                </a:lnTo>
                <a:lnTo>
                  <a:pt x="1214" y="377"/>
                </a:lnTo>
                <a:lnTo>
                  <a:pt x="1357" y="520"/>
                </a:lnTo>
                <a:lnTo>
                  <a:pt x="1027" y="8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aphicFrame>
        <p:nvGraphicFramePr>
          <p:cNvPr id="8" name="Chart 7">
            <a:extLst>
              <a:ext uri="{FF2B5EF4-FFF2-40B4-BE49-F238E27FC236}">
                <a16:creationId xmlns:a16="http://schemas.microsoft.com/office/drawing/2014/main" id="{B2A091E5-32AA-448D-8B70-CBD3213E2728}"/>
              </a:ext>
            </a:extLst>
          </p:cNvPr>
          <p:cNvGraphicFramePr/>
          <p:nvPr>
            <p:extLst>
              <p:ext uri="{D42A27DB-BD31-4B8C-83A1-F6EECF244321}">
                <p14:modId xmlns:p14="http://schemas.microsoft.com/office/powerpoint/2010/main" val="1464511421"/>
              </p:ext>
            </p:extLst>
          </p:nvPr>
        </p:nvGraphicFramePr>
        <p:xfrm>
          <a:off x="477520" y="1690373"/>
          <a:ext cx="6129020" cy="3989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112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D19C-468E-41EC-9D3A-D9040263DD95}"/>
              </a:ext>
            </a:extLst>
          </p:cNvPr>
          <p:cNvSpPr>
            <a:spLocks noGrp="1"/>
          </p:cNvSpPr>
          <p:nvPr>
            <p:ph type="title"/>
          </p:nvPr>
        </p:nvSpPr>
        <p:spPr>
          <a:xfrm>
            <a:off x="775219" y="530718"/>
            <a:ext cx="11338560" cy="768263"/>
          </a:xfrm>
        </p:spPr>
        <p:txBody>
          <a:bodyPr/>
          <a:lstStyle/>
          <a:p>
            <a:r>
              <a:rPr lang="en-US" dirty="0"/>
              <a:t> </a:t>
            </a:r>
            <a:r>
              <a:rPr lang="en-US" dirty="0">
                <a:solidFill>
                  <a:schemeClr val="bg2"/>
                </a:solidFill>
              </a:rPr>
              <a:t>Revenue Assumptions (Base Case)</a:t>
            </a:r>
          </a:p>
        </p:txBody>
      </p:sp>
      <p:sp>
        <p:nvSpPr>
          <p:cNvPr id="4" name="Content Placeholder 8">
            <a:extLst>
              <a:ext uri="{FF2B5EF4-FFF2-40B4-BE49-F238E27FC236}">
                <a16:creationId xmlns:a16="http://schemas.microsoft.com/office/drawing/2014/main" id="{B9C20EE1-C2B6-4DA2-9B43-14DB0F44E344}"/>
              </a:ext>
            </a:extLst>
          </p:cNvPr>
          <p:cNvSpPr txBox="1">
            <a:spLocks noChangeAspect="1"/>
          </p:cNvSpPr>
          <p:nvPr/>
        </p:nvSpPr>
        <p:spPr>
          <a:xfrm>
            <a:off x="4586039" y="1828973"/>
            <a:ext cx="3001450" cy="3001450"/>
          </a:xfrm>
          <a:prstGeom prst="ellipse">
            <a:avLst/>
          </a:prstGeom>
          <a:solidFill>
            <a:schemeClr val="accent2"/>
          </a:solidFill>
          <a:ln w="152400">
            <a:noFill/>
          </a:ln>
        </p:spPr>
        <p:txBody>
          <a:bodyPr vert="horz" wrap="square" lIns="0" tIns="0" rIns="0" bIns="0" rtlCol="0" anchor="ctr" anchorCtr="0">
            <a:normAutofit/>
          </a:bodyPr>
          <a:lstStyle>
            <a:lvl1pPr marL="0" indent="0" algn="ctr" rtl="0" eaLnBrk="1" fontAlgn="base" hangingPunct="1">
              <a:spcBef>
                <a:spcPct val="20000"/>
              </a:spcBef>
              <a:spcAft>
                <a:spcPct val="0"/>
              </a:spcAft>
              <a:buFont typeface="Arial" charset="0"/>
              <a:buNone/>
              <a:defRPr kumimoji="0" lang="en-US" sz="1600" b="0" i="0" u="none" strike="noStrike" kern="1200" cap="none" spc="0" normalizeH="0" baseline="0" noProof="0" dirty="0" smtClean="0">
                <a:ln>
                  <a:noFill/>
                </a:ln>
                <a:solidFill>
                  <a:schemeClr val="accent2"/>
                </a:solidFill>
                <a:effectLst/>
                <a:uLnTx/>
                <a:uFillTx/>
                <a:latin typeface="Arial"/>
                <a:ea typeface="+mn-ea"/>
                <a:cs typeface="Arial"/>
              </a:defRPr>
            </a:lvl1pPr>
            <a:lvl2pPr marL="457200" indent="-234950" algn="l" rtl="0" eaLnBrk="1" fontAlgn="base" hangingPunct="1">
              <a:spcBef>
                <a:spcPct val="20000"/>
              </a:spcBef>
              <a:spcAft>
                <a:spcPct val="0"/>
              </a:spcAft>
              <a:buFont typeface="Lucida Grande" charset="0"/>
              <a:buChar char="&gt;"/>
              <a:defRPr sz="1600" kern="1200">
                <a:solidFill>
                  <a:srgbClr val="414343"/>
                </a:solidFill>
                <a:latin typeface="+mn-lt"/>
                <a:ea typeface="ＭＳ Ｐゴシック" charset="-128"/>
                <a:cs typeface="+mn-cs"/>
              </a:defRPr>
            </a:lvl2pPr>
            <a:lvl3pPr marL="679450" indent="-222250" algn="l" rtl="0" eaLnBrk="1" fontAlgn="base" hangingPunct="1">
              <a:spcBef>
                <a:spcPct val="20000"/>
              </a:spcBef>
              <a:spcAft>
                <a:spcPct val="0"/>
              </a:spcAft>
              <a:buFont typeface="Lucida Grande" charset="0"/>
              <a:buChar char="-"/>
              <a:defRPr sz="1600" kern="1200">
                <a:solidFill>
                  <a:srgbClr val="414343"/>
                </a:solidFill>
                <a:latin typeface="+mn-lt"/>
                <a:ea typeface="ＭＳ Ｐゴシック" charset="-128"/>
                <a:cs typeface="+mn-cs"/>
              </a:defRPr>
            </a:lvl3pPr>
            <a:lvl4pPr marL="914400" indent="-2349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4pPr>
            <a:lvl5pPr marL="1144588" indent="-2222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410291">
              <a:spcBef>
                <a:spcPts val="0"/>
              </a:spcBef>
              <a:spcAft>
                <a:spcPts val="0"/>
              </a:spcAft>
              <a:buClr>
                <a:schemeClr val="accent2"/>
              </a:buClr>
              <a:buSzPct val="100000"/>
            </a:pPr>
            <a:endParaRPr lang="en-US" b="1" dirty="0"/>
          </a:p>
        </p:txBody>
      </p:sp>
      <p:sp>
        <p:nvSpPr>
          <p:cNvPr id="6" name="Rectangle 5">
            <a:extLst>
              <a:ext uri="{FF2B5EF4-FFF2-40B4-BE49-F238E27FC236}">
                <a16:creationId xmlns:a16="http://schemas.microsoft.com/office/drawing/2014/main" id="{70FBB4E4-EA44-44C7-BD2B-D4544C25E853}"/>
              </a:ext>
            </a:extLst>
          </p:cNvPr>
          <p:cNvSpPr/>
          <p:nvPr/>
        </p:nvSpPr>
        <p:spPr>
          <a:xfrm>
            <a:off x="523435" y="2587017"/>
            <a:ext cx="3502298" cy="653334"/>
          </a:xfrm>
          <a:prstGeom prst="rect">
            <a:avLst/>
          </a:prstGeom>
        </p:spPr>
        <p:txBody>
          <a:bodyPr wrap="square" anchor="b">
            <a:noAutofit/>
          </a:bodyPr>
          <a:lstStyle/>
          <a:p>
            <a:r>
              <a:rPr lang="en-US" sz="2000" b="1" dirty="0">
                <a:solidFill>
                  <a:schemeClr val="bg2"/>
                </a:solidFill>
              </a:rPr>
              <a:t>Market Share</a:t>
            </a:r>
            <a:endParaRPr lang="en-US" sz="2000" dirty="0">
              <a:solidFill>
                <a:schemeClr val="bg2"/>
              </a:solidFill>
            </a:endParaRPr>
          </a:p>
        </p:txBody>
      </p:sp>
      <p:sp>
        <p:nvSpPr>
          <p:cNvPr id="7" name="TextBox 6">
            <a:extLst>
              <a:ext uri="{FF2B5EF4-FFF2-40B4-BE49-F238E27FC236}">
                <a16:creationId xmlns:a16="http://schemas.microsoft.com/office/drawing/2014/main" id="{1B144D5B-064F-4B48-8272-4E41C6E6E4A6}"/>
              </a:ext>
            </a:extLst>
          </p:cNvPr>
          <p:cNvSpPr txBox="1"/>
          <p:nvPr/>
        </p:nvSpPr>
        <p:spPr>
          <a:xfrm>
            <a:off x="580067" y="3495927"/>
            <a:ext cx="3942696" cy="2313951"/>
          </a:xfrm>
          <a:prstGeom prst="rect">
            <a:avLst/>
          </a:prstGeom>
          <a:ln>
            <a:noFill/>
          </a:ln>
        </p:spPr>
        <p:txBody>
          <a:bodyPr vert="horz" wrap="square" lIns="0" tIns="0" rIns="0" bIns="0" numCol="1" rtlCol="0" anchor="t" anchorCtr="0" compatLnSpc="1">
            <a:prstTxWarp prst="textNoShape">
              <a:avLst/>
            </a:prstTxWarp>
            <a:noAutofit/>
          </a:bodyPr>
          <a:lstStyle/>
          <a:p>
            <a:pPr marL="182880" lvl="0" indent="-182880" fontAlgn="base">
              <a:spcAft>
                <a:spcPts val="6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Subcutaneous form takes 50% of total Medroxyprogesterone Acetate 150 mg/mL, intramuscular injection (MPA-IM) demand; factory only makes vial</a:t>
            </a:r>
          </a:p>
          <a:p>
            <a:pPr marL="182880" lvl="0" indent="-182880" fontAlgn="base">
              <a:spcAft>
                <a:spcPts val="600"/>
              </a:spcAft>
              <a:buFont typeface="Arial" panose="020B0604020202020204" pitchFamily="34" charset="0"/>
              <a:buChar char="•"/>
              <a:defRPr/>
            </a:pPr>
            <a:r>
              <a:rPr lang="en-GB" sz="1400" dirty="0">
                <a:solidFill>
                  <a:schemeClr val="bg2"/>
                </a:solidFill>
                <a:latin typeface="Arial" panose="020B0604020202020204" pitchFamily="34" charset="0"/>
                <a:cs typeface="Arial" panose="020B0604020202020204" pitchFamily="34" charset="0"/>
              </a:rPr>
              <a:t>South Africa</a:t>
            </a:r>
          </a:p>
          <a:p>
            <a:pPr marL="640080" lvl="1" indent="-182880" fontAlgn="base">
              <a:spcAft>
                <a:spcPts val="6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30% tender (National Dept of Health allocation formula)</a:t>
            </a:r>
          </a:p>
          <a:p>
            <a:pPr marL="640080" lvl="1" indent="-182880" fontAlgn="base">
              <a:spcAft>
                <a:spcPts val="6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20% private (historical analogues)</a:t>
            </a:r>
          </a:p>
          <a:p>
            <a:pPr marL="182880" indent="-182880" fontAlgn="base">
              <a:spcAft>
                <a:spcPts val="600"/>
              </a:spcAft>
              <a:buFont typeface="Arial" panose="020B0604020202020204" pitchFamily="34" charset="0"/>
              <a:buChar char="•"/>
              <a:defRPr/>
            </a:pPr>
            <a:r>
              <a:rPr lang="en-GB" sz="1400" dirty="0">
                <a:solidFill>
                  <a:schemeClr val="bg2"/>
                </a:solidFill>
                <a:latin typeface="Arial" panose="020B0604020202020204" pitchFamily="34" charset="0"/>
                <a:cs typeface="Arial" panose="020B0604020202020204" pitchFamily="34" charset="0"/>
              </a:rPr>
              <a:t>FP2020 SSA countries</a:t>
            </a:r>
          </a:p>
          <a:p>
            <a:pPr marL="640080" lvl="1" indent="-182880" fontAlgn="base">
              <a:spcAft>
                <a:spcPts val="6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Donor + Subsidised: 20%</a:t>
            </a:r>
          </a:p>
          <a:p>
            <a:pPr marL="640080" lvl="1" indent="-182880" fontAlgn="base">
              <a:spcAft>
                <a:spcPts val="6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Non-subsidised: 12%</a:t>
            </a:r>
          </a:p>
          <a:p>
            <a:pPr marL="182880" indent="-182880" fontAlgn="base">
              <a:spcAft>
                <a:spcPts val="600"/>
              </a:spcAft>
              <a:buFont typeface="Arial" panose="020B0604020202020204" pitchFamily="34" charset="0"/>
              <a:buChar char="•"/>
              <a:defRPr/>
            </a:pPr>
            <a:endParaRPr lang="en-US" sz="14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B6BFD3E-A8C7-4B4D-90E1-6BD0950C3009}"/>
              </a:ext>
            </a:extLst>
          </p:cNvPr>
          <p:cNvSpPr/>
          <p:nvPr/>
        </p:nvSpPr>
        <p:spPr>
          <a:xfrm>
            <a:off x="8045734" y="2587017"/>
            <a:ext cx="3502298" cy="653334"/>
          </a:xfrm>
          <a:prstGeom prst="rect">
            <a:avLst/>
          </a:prstGeom>
        </p:spPr>
        <p:txBody>
          <a:bodyPr wrap="square" anchor="b">
            <a:noAutofit/>
          </a:bodyPr>
          <a:lstStyle/>
          <a:p>
            <a:r>
              <a:rPr lang="en-US" sz="2000" b="1" dirty="0">
                <a:solidFill>
                  <a:schemeClr val="bg2"/>
                </a:solidFill>
              </a:rPr>
              <a:t>Price</a:t>
            </a:r>
            <a:endParaRPr lang="en-US" sz="2000" dirty="0">
              <a:solidFill>
                <a:schemeClr val="bg2"/>
              </a:solidFill>
            </a:endParaRPr>
          </a:p>
        </p:txBody>
      </p:sp>
      <p:sp>
        <p:nvSpPr>
          <p:cNvPr id="9" name="TextBox 8">
            <a:extLst>
              <a:ext uri="{FF2B5EF4-FFF2-40B4-BE49-F238E27FC236}">
                <a16:creationId xmlns:a16="http://schemas.microsoft.com/office/drawing/2014/main" id="{F733352D-E2D5-43C8-A044-358B43A49AFF}"/>
              </a:ext>
            </a:extLst>
          </p:cNvPr>
          <p:cNvSpPr txBox="1"/>
          <p:nvPr/>
        </p:nvSpPr>
        <p:spPr>
          <a:xfrm>
            <a:off x="8102365" y="3495927"/>
            <a:ext cx="3794773" cy="2557003"/>
          </a:xfrm>
          <a:prstGeom prst="rect">
            <a:avLst/>
          </a:prstGeom>
          <a:ln>
            <a:noFill/>
          </a:ln>
        </p:spPr>
        <p:txBody>
          <a:bodyPr vert="horz" wrap="square" lIns="0" tIns="0" rIns="0" bIns="0" numCol="1" rtlCol="0" anchor="t" anchorCtr="0" compatLnSpc="1">
            <a:prstTxWarp prst="textNoShape">
              <a:avLst/>
            </a:prstTxWarp>
            <a:noAutofit/>
          </a:bodyPr>
          <a:lstStyle/>
          <a:p>
            <a:pPr marL="182880" lvl="0" indent="-182880" fontAlgn="base">
              <a:spcAft>
                <a:spcPts val="600"/>
              </a:spcAft>
              <a:buFont typeface="Arial" panose="020B0604020202020204" pitchFamily="34" charset="0"/>
              <a:buChar char="•"/>
              <a:defRPr/>
            </a:pPr>
            <a:r>
              <a:rPr lang="en-GB" sz="1400" dirty="0">
                <a:solidFill>
                  <a:schemeClr val="bg2"/>
                </a:solidFill>
                <a:latin typeface="Arial" panose="020B0604020202020204" pitchFamily="34" charset="0"/>
                <a:cs typeface="Arial" panose="020B0604020202020204" pitchFamily="34" charset="0"/>
              </a:rPr>
              <a:t>Donor + Subsidised</a:t>
            </a:r>
          </a:p>
          <a:p>
            <a:pPr marL="640080" lvl="1" indent="-182880" fontAlgn="base">
              <a:spcAft>
                <a:spcPts val="6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UNFPA catalogue price</a:t>
            </a:r>
          </a:p>
          <a:p>
            <a:pPr marL="182880" lvl="0" indent="-182880" fontAlgn="base">
              <a:spcAft>
                <a:spcPts val="600"/>
              </a:spcAft>
              <a:buFont typeface="Arial" panose="020B0604020202020204" pitchFamily="34" charset="0"/>
              <a:buChar char="•"/>
              <a:defRPr/>
            </a:pPr>
            <a:r>
              <a:rPr lang="en-GB" sz="1400" dirty="0">
                <a:solidFill>
                  <a:schemeClr val="bg2"/>
                </a:solidFill>
                <a:latin typeface="Arial" panose="020B0604020202020204" pitchFamily="34" charset="0"/>
                <a:cs typeface="Arial" panose="020B0604020202020204" pitchFamily="34" charset="0"/>
              </a:rPr>
              <a:t>South Africa Public Sector</a:t>
            </a:r>
          </a:p>
          <a:p>
            <a:pPr marL="640080" lvl="1" indent="-182880" fontAlgn="base">
              <a:spcAft>
                <a:spcPts val="6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Price to achieve 30% volume versus 2021 tender price</a:t>
            </a:r>
          </a:p>
          <a:p>
            <a:pPr marL="182880" indent="-182880" fontAlgn="base">
              <a:spcAft>
                <a:spcPts val="600"/>
              </a:spcAft>
              <a:buFont typeface="Arial" panose="020B0604020202020204" pitchFamily="34" charset="0"/>
              <a:buChar char="•"/>
              <a:defRPr/>
            </a:pPr>
            <a:r>
              <a:rPr lang="en-GB" sz="1400" dirty="0">
                <a:solidFill>
                  <a:schemeClr val="bg2"/>
                </a:solidFill>
                <a:latin typeface="Arial" panose="020B0604020202020204" pitchFamily="34" charset="0"/>
                <a:cs typeface="Arial" panose="020B0604020202020204" pitchFamily="34" charset="0"/>
              </a:rPr>
              <a:t>South Africa private sector</a:t>
            </a:r>
          </a:p>
          <a:p>
            <a:pPr marL="640080" lvl="1" indent="-182880" fontAlgn="base">
              <a:spcAft>
                <a:spcPts val="6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20% discount to current MPA-IM Single Exit Price</a:t>
            </a:r>
            <a:endParaRPr lang="pt-BR" sz="1400" dirty="0">
              <a:latin typeface="Arial" panose="020B0604020202020204" pitchFamily="34" charset="0"/>
              <a:cs typeface="Arial" panose="020B0604020202020204" pitchFamily="34" charset="0"/>
            </a:endParaRPr>
          </a:p>
          <a:p>
            <a:pPr marL="182880" indent="-182880" fontAlgn="base">
              <a:spcAft>
                <a:spcPts val="600"/>
              </a:spcAft>
              <a:buFont typeface="Arial" panose="020B0604020202020204" pitchFamily="34" charset="0"/>
              <a:buChar char="•"/>
              <a:defRPr/>
            </a:pPr>
            <a:r>
              <a:rPr lang="pt-BR" sz="1400" dirty="0">
                <a:solidFill>
                  <a:schemeClr val="bg2"/>
                </a:solidFill>
                <a:latin typeface="Arial" panose="020B0604020202020204" pitchFamily="34" charset="0"/>
                <a:cs typeface="Arial" panose="020B0604020202020204" pitchFamily="34" charset="0"/>
              </a:rPr>
              <a:t>FP2020 Unsubsidised</a:t>
            </a:r>
          </a:p>
          <a:p>
            <a:pPr marL="640080" lvl="1" indent="-182880" fontAlgn="base">
              <a:spcAft>
                <a:spcPts val="600"/>
              </a:spcAft>
              <a:buFont typeface="Arial" panose="020B0604020202020204" pitchFamily="34" charset="0"/>
              <a:buChar char="•"/>
              <a:defRPr/>
            </a:pPr>
            <a:r>
              <a:rPr lang="pt-BR" sz="1400" dirty="0">
                <a:latin typeface="Arial" panose="020B0604020202020204" pitchFamily="34" charset="0"/>
                <a:cs typeface="Arial" panose="020B0604020202020204" pitchFamily="34" charset="0"/>
              </a:rPr>
              <a:t>Average wholesale sale price for Kenya</a:t>
            </a:r>
            <a:endParaRPr lang="en-GB" sz="1400"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4C3DBA15-84D8-476A-A927-CB6516106A22}"/>
              </a:ext>
            </a:extLst>
          </p:cNvPr>
          <p:cNvCxnSpPr>
            <a:cxnSpLocks/>
          </p:cNvCxnSpPr>
          <p:nvPr/>
        </p:nvCxnSpPr>
        <p:spPr>
          <a:xfrm rot="10800000">
            <a:off x="7338044" y="3345095"/>
            <a:ext cx="4260102" cy="1503"/>
          </a:xfrm>
          <a:prstGeom prst="line">
            <a:avLst/>
          </a:prstGeom>
          <a:ln w="762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14" name="Arc 23">
            <a:extLst>
              <a:ext uri="{FF2B5EF4-FFF2-40B4-BE49-F238E27FC236}">
                <a16:creationId xmlns:a16="http://schemas.microsoft.com/office/drawing/2014/main" id="{C6AE41BB-0612-4DDC-8A40-502E36EE6B5D}"/>
              </a:ext>
            </a:extLst>
          </p:cNvPr>
          <p:cNvSpPr/>
          <p:nvPr/>
        </p:nvSpPr>
        <p:spPr>
          <a:xfrm rot="16200000">
            <a:off x="5489205" y="2745046"/>
            <a:ext cx="1241038" cy="2448507"/>
          </a:xfrm>
          <a:custGeom>
            <a:avLst/>
            <a:gdLst>
              <a:gd name="connsiteX0" fmla="*/ 1240956 w 2699267"/>
              <a:gd name="connsiteY0" fmla="*/ 2500272 h 2504338"/>
              <a:gd name="connsiteX1" fmla="*/ 9702 w 2699267"/>
              <a:gd name="connsiteY1" fmla="*/ 1402047 h 2504338"/>
              <a:gd name="connsiteX2" fmla="*/ 965588 w 2699267"/>
              <a:gd name="connsiteY2" fmla="*/ 51765 h 2504338"/>
              <a:gd name="connsiteX3" fmla="*/ 1349634 w 2699267"/>
              <a:gd name="connsiteY3" fmla="*/ 1252169 h 2504338"/>
              <a:gd name="connsiteX4" fmla="*/ 1240956 w 2699267"/>
              <a:gd name="connsiteY4" fmla="*/ 2500272 h 2504338"/>
              <a:gd name="connsiteX0" fmla="*/ 1240956 w 2699267"/>
              <a:gd name="connsiteY0" fmla="*/ 2500272 h 2504338"/>
              <a:gd name="connsiteX1" fmla="*/ 9702 w 2699267"/>
              <a:gd name="connsiteY1" fmla="*/ 1402047 h 2504338"/>
              <a:gd name="connsiteX2" fmla="*/ 965588 w 2699267"/>
              <a:gd name="connsiteY2" fmla="*/ 51765 h 2504338"/>
              <a:gd name="connsiteX0" fmla="*/ 1349716 w 1441156"/>
              <a:gd name="connsiteY0" fmla="*/ 1200404 h 2448507"/>
              <a:gd name="connsiteX1" fmla="*/ 1241038 w 1441156"/>
              <a:gd name="connsiteY1" fmla="*/ 2448507 h 2448507"/>
              <a:gd name="connsiteX2" fmla="*/ 9784 w 1441156"/>
              <a:gd name="connsiteY2" fmla="*/ 1350282 h 2448507"/>
              <a:gd name="connsiteX3" fmla="*/ 965670 w 1441156"/>
              <a:gd name="connsiteY3" fmla="*/ 0 h 2448507"/>
              <a:gd name="connsiteX4" fmla="*/ 1441156 w 1441156"/>
              <a:gd name="connsiteY4" fmla="*/ 1291844 h 2448507"/>
              <a:gd name="connsiteX0" fmla="*/ 1241038 w 1441156"/>
              <a:gd name="connsiteY0" fmla="*/ 2448507 h 2448507"/>
              <a:gd name="connsiteX1" fmla="*/ 9784 w 1441156"/>
              <a:gd name="connsiteY1" fmla="*/ 1350282 h 2448507"/>
              <a:gd name="connsiteX2" fmla="*/ 965670 w 1441156"/>
              <a:gd name="connsiteY2" fmla="*/ 0 h 2448507"/>
              <a:gd name="connsiteX0" fmla="*/ 1349716 w 1349716"/>
              <a:gd name="connsiteY0" fmla="*/ 1200404 h 2448507"/>
              <a:gd name="connsiteX1" fmla="*/ 1241038 w 1349716"/>
              <a:gd name="connsiteY1" fmla="*/ 2448507 h 2448507"/>
              <a:gd name="connsiteX2" fmla="*/ 9784 w 1349716"/>
              <a:gd name="connsiteY2" fmla="*/ 1350282 h 2448507"/>
              <a:gd name="connsiteX3" fmla="*/ 965670 w 1349716"/>
              <a:gd name="connsiteY3" fmla="*/ 0 h 2448507"/>
              <a:gd name="connsiteX0" fmla="*/ 1241038 w 1349716"/>
              <a:gd name="connsiteY0" fmla="*/ 2448507 h 2448507"/>
              <a:gd name="connsiteX1" fmla="*/ 9784 w 1349716"/>
              <a:gd name="connsiteY1" fmla="*/ 1350282 h 2448507"/>
              <a:gd name="connsiteX2" fmla="*/ 965670 w 1349716"/>
              <a:gd name="connsiteY2" fmla="*/ 0 h 2448507"/>
              <a:gd name="connsiteX0" fmla="*/ 1241038 w 1241038"/>
              <a:gd name="connsiteY0" fmla="*/ 2448507 h 2448507"/>
              <a:gd name="connsiteX1" fmla="*/ 9784 w 1241038"/>
              <a:gd name="connsiteY1" fmla="*/ 1350282 h 2448507"/>
              <a:gd name="connsiteX2" fmla="*/ 965670 w 1241038"/>
              <a:gd name="connsiteY2" fmla="*/ 0 h 2448507"/>
              <a:gd name="connsiteX0" fmla="*/ 1241038 w 1241038"/>
              <a:gd name="connsiteY0" fmla="*/ 2448507 h 2448507"/>
              <a:gd name="connsiteX1" fmla="*/ 9784 w 1241038"/>
              <a:gd name="connsiteY1" fmla="*/ 1350282 h 2448507"/>
              <a:gd name="connsiteX2" fmla="*/ 965670 w 1241038"/>
              <a:gd name="connsiteY2" fmla="*/ 0 h 2448507"/>
            </a:gdLst>
            <a:ahLst/>
            <a:cxnLst>
              <a:cxn ang="0">
                <a:pos x="connsiteX0" y="connsiteY0"/>
              </a:cxn>
              <a:cxn ang="0">
                <a:pos x="connsiteX1" y="connsiteY1"/>
              </a:cxn>
              <a:cxn ang="0">
                <a:pos x="connsiteX2" y="connsiteY2"/>
              </a:cxn>
            </a:cxnLst>
            <a:rect l="l" t="t" r="r" b="b"/>
            <a:pathLst>
              <a:path w="1241038" h="2448507" stroke="0" extrusionOk="0">
                <a:moveTo>
                  <a:pt x="1241038" y="2448507"/>
                </a:moveTo>
                <a:cubicBezTo>
                  <a:pt x="601399" y="2400565"/>
                  <a:pt x="86595" y="1941382"/>
                  <a:pt x="9784" y="1350282"/>
                </a:cubicBezTo>
                <a:cubicBezTo>
                  <a:pt x="-68977" y="744176"/>
                  <a:pt x="334859" y="173719"/>
                  <a:pt x="965670" y="0"/>
                </a:cubicBezTo>
              </a:path>
              <a:path w="1241038" h="2448507" fill="none">
                <a:moveTo>
                  <a:pt x="1241038" y="2448507"/>
                </a:moveTo>
                <a:cubicBezTo>
                  <a:pt x="601399" y="2400565"/>
                  <a:pt x="86595" y="1941382"/>
                  <a:pt x="9784" y="1350282"/>
                </a:cubicBezTo>
                <a:cubicBezTo>
                  <a:pt x="-68977" y="744176"/>
                  <a:pt x="334859" y="173719"/>
                  <a:pt x="965670" y="0"/>
                </a:cubicBezTo>
              </a:path>
            </a:pathLst>
          </a:custGeom>
          <a:noFill/>
          <a:ln w="76200" cap="rnd">
            <a:solidFill>
              <a:schemeClr val="accent5">
                <a:lumMod val="20000"/>
                <a:lumOff val="80000"/>
              </a:schemeClr>
            </a:solidFill>
            <a:roun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grpSp>
        <p:nvGrpSpPr>
          <p:cNvPr id="26" name="Group 25">
            <a:extLst>
              <a:ext uri="{FF2B5EF4-FFF2-40B4-BE49-F238E27FC236}">
                <a16:creationId xmlns:a16="http://schemas.microsoft.com/office/drawing/2014/main" id="{AE80F8BE-8196-4112-841E-574DE8631A32}"/>
              </a:ext>
            </a:extLst>
          </p:cNvPr>
          <p:cNvGrpSpPr/>
          <p:nvPr/>
        </p:nvGrpSpPr>
        <p:grpSpPr>
          <a:xfrm>
            <a:off x="4887496" y="3583114"/>
            <a:ext cx="279828" cy="321674"/>
            <a:chOff x="4887496" y="3583114"/>
            <a:chExt cx="279828" cy="321674"/>
          </a:xfrm>
        </p:grpSpPr>
        <p:sp>
          <p:nvSpPr>
            <p:cNvPr id="11" name="Isosceles Triangle 10">
              <a:extLst>
                <a:ext uri="{FF2B5EF4-FFF2-40B4-BE49-F238E27FC236}">
                  <a16:creationId xmlns:a16="http://schemas.microsoft.com/office/drawing/2014/main" id="{BD1C1E2C-E5A1-4A6B-82ED-BFCC146DDBE7}"/>
                </a:ext>
              </a:extLst>
            </p:cNvPr>
            <p:cNvSpPr/>
            <p:nvPr/>
          </p:nvSpPr>
          <p:spPr>
            <a:xfrm rot="19309940">
              <a:off x="4928247" y="3583114"/>
              <a:ext cx="163009" cy="302585"/>
            </a:xfrm>
            <a:prstGeom prst="triangle">
              <a:avLst>
                <a:gd name="adj" fmla="val 2457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cxnSp>
          <p:nvCxnSpPr>
            <p:cNvPr id="15" name="Straight Connector 14">
              <a:extLst>
                <a:ext uri="{FF2B5EF4-FFF2-40B4-BE49-F238E27FC236}">
                  <a16:creationId xmlns:a16="http://schemas.microsoft.com/office/drawing/2014/main" id="{73FFC41E-4513-4670-BE71-43ADF5BCAF09}"/>
                </a:ext>
              </a:extLst>
            </p:cNvPr>
            <p:cNvCxnSpPr>
              <a:cxnSpLocks/>
              <a:endCxn id="11" idx="4"/>
            </p:cNvCxnSpPr>
            <p:nvPr/>
          </p:nvCxnSpPr>
          <p:spPr>
            <a:xfrm rot="10800000" flipH="1" flipV="1">
              <a:off x="4887496" y="3617099"/>
              <a:ext cx="279828" cy="185888"/>
            </a:xfrm>
            <a:prstGeom prst="line">
              <a:avLst/>
            </a:prstGeom>
            <a:noFill/>
            <a:ln w="76200" cap="rnd">
              <a:solidFill>
                <a:schemeClr val="accent5">
                  <a:lumMod val="20000"/>
                  <a:lumOff val="80000"/>
                </a:schemeClr>
              </a:solidFill>
              <a:roun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A8B390B5-5E35-492D-94EA-8676E95251C5}"/>
                </a:ext>
              </a:extLst>
            </p:cNvPr>
            <p:cNvCxnSpPr>
              <a:cxnSpLocks/>
              <a:endCxn id="11" idx="4"/>
            </p:cNvCxnSpPr>
            <p:nvPr/>
          </p:nvCxnSpPr>
          <p:spPr>
            <a:xfrm rot="10800000" flipH="1">
              <a:off x="5024946" y="3802987"/>
              <a:ext cx="142378" cy="101801"/>
            </a:xfrm>
            <a:prstGeom prst="line">
              <a:avLst/>
            </a:prstGeom>
            <a:noFill/>
            <a:ln w="76200" cap="rnd">
              <a:solidFill>
                <a:schemeClr val="accent5">
                  <a:lumMod val="20000"/>
                  <a:lumOff val="80000"/>
                </a:schemeClr>
              </a:solidFill>
              <a:round/>
              <a:tailEnd type="non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18" name="Isosceles Triangle 17">
            <a:extLst>
              <a:ext uri="{FF2B5EF4-FFF2-40B4-BE49-F238E27FC236}">
                <a16:creationId xmlns:a16="http://schemas.microsoft.com/office/drawing/2014/main" id="{5B18617B-A533-4C08-88F1-D47E8F376400}"/>
              </a:ext>
            </a:extLst>
          </p:cNvPr>
          <p:cNvSpPr/>
          <p:nvPr/>
        </p:nvSpPr>
        <p:spPr>
          <a:xfrm rot="8509940">
            <a:off x="7082272" y="2764171"/>
            <a:ext cx="163009" cy="302585"/>
          </a:xfrm>
          <a:prstGeom prst="triangle">
            <a:avLst>
              <a:gd name="adj" fmla="val 2457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solidFill>
                <a:schemeClr val="accent5">
                  <a:lumMod val="20000"/>
                  <a:lumOff val="80000"/>
                </a:schemeClr>
              </a:solidFill>
            </a:endParaRPr>
          </a:p>
        </p:txBody>
      </p:sp>
      <p:grpSp>
        <p:nvGrpSpPr>
          <p:cNvPr id="25" name="Group 24">
            <a:extLst>
              <a:ext uri="{FF2B5EF4-FFF2-40B4-BE49-F238E27FC236}">
                <a16:creationId xmlns:a16="http://schemas.microsoft.com/office/drawing/2014/main" id="{C51973A9-2CA9-480D-BC24-CD7F17828308}"/>
              </a:ext>
            </a:extLst>
          </p:cNvPr>
          <p:cNvGrpSpPr/>
          <p:nvPr/>
        </p:nvGrpSpPr>
        <p:grpSpPr>
          <a:xfrm>
            <a:off x="575382" y="2060052"/>
            <a:ext cx="6712675" cy="1244723"/>
            <a:chOff x="575382" y="2060052"/>
            <a:chExt cx="6712675" cy="1244723"/>
          </a:xfrm>
        </p:grpSpPr>
        <p:cxnSp>
          <p:nvCxnSpPr>
            <p:cNvPr id="20" name="Straight Connector 19">
              <a:extLst>
                <a:ext uri="{FF2B5EF4-FFF2-40B4-BE49-F238E27FC236}">
                  <a16:creationId xmlns:a16="http://schemas.microsoft.com/office/drawing/2014/main" id="{E4269361-F5F6-42E9-B8F9-A2692DF7A848}"/>
                </a:ext>
              </a:extLst>
            </p:cNvPr>
            <p:cNvCxnSpPr>
              <a:cxnSpLocks/>
            </p:cNvCxnSpPr>
            <p:nvPr/>
          </p:nvCxnSpPr>
          <p:spPr>
            <a:xfrm>
              <a:off x="575382" y="3303272"/>
              <a:ext cx="4260102" cy="1503"/>
            </a:xfrm>
            <a:prstGeom prst="line">
              <a:avLst/>
            </a:prstGeom>
            <a:ln w="76200" cap="rnd">
              <a:solidFill>
                <a:schemeClr val="accent5">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21" name="Arc 23">
              <a:extLst>
                <a:ext uri="{FF2B5EF4-FFF2-40B4-BE49-F238E27FC236}">
                  <a16:creationId xmlns:a16="http://schemas.microsoft.com/office/drawing/2014/main" id="{06B43335-D26B-4AFC-9D78-3C23D32D4F3D}"/>
                </a:ext>
              </a:extLst>
            </p:cNvPr>
            <p:cNvSpPr/>
            <p:nvPr/>
          </p:nvSpPr>
          <p:spPr>
            <a:xfrm rot="5400000">
              <a:off x="5443285" y="1456317"/>
              <a:ext cx="1241038" cy="2448507"/>
            </a:xfrm>
            <a:custGeom>
              <a:avLst/>
              <a:gdLst>
                <a:gd name="connsiteX0" fmla="*/ 1240956 w 2699267"/>
                <a:gd name="connsiteY0" fmla="*/ 2500272 h 2504338"/>
                <a:gd name="connsiteX1" fmla="*/ 9702 w 2699267"/>
                <a:gd name="connsiteY1" fmla="*/ 1402047 h 2504338"/>
                <a:gd name="connsiteX2" fmla="*/ 965588 w 2699267"/>
                <a:gd name="connsiteY2" fmla="*/ 51765 h 2504338"/>
                <a:gd name="connsiteX3" fmla="*/ 1349634 w 2699267"/>
                <a:gd name="connsiteY3" fmla="*/ 1252169 h 2504338"/>
                <a:gd name="connsiteX4" fmla="*/ 1240956 w 2699267"/>
                <a:gd name="connsiteY4" fmla="*/ 2500272 h 2504338"/>
                <a:gd name="connsiteX0" fmla="*/ 1240956 w 2699267"/>
                <a:gd name="connsiteY0" fmla="*/ 2500272 h 2504338"/>
                <a:gd name="connsiteX1" fmla="*/ 9702 w 2699267"/>
                <a:gd name="connsiteY1" fmla="*/ 1402047 h 2504338"/>
                <a:gd name="connsiteX2" fmla="*/ 965588 w 2699267"/>
                <a:gd name="connsiteY2" fmla="*/ 51765 h 2504338"/>
                <a:gd name="connsiteX0" fmla="*/ 1349716 w 1441156"/>
                <a:gd name="connsiteY0" fmla="*/ 1200404 h 2448507"/>
                <a:gd name="connsiteX1" fmla="*/ 1241038 w 1441156"/>
                <a:gd name="connsiteY1" fmla="*/ 2448507 h 2448507"/>
                <a:gd name="connsiteX2" fmla="*/ 9784 w 1441156"/>
                <a:gd name="connsiteY2" fmla="*/ 1350282 h 2448507"/>
                <a:gd name="connsiteX3" fmla="*/ 965670 w 1441156"/>
                <a:gd name="connsiteY3" fmla="*/ 0 h 2448507"/>
                <a:gd name="connsiteX4" fmla="*/ 1441156 w 1441156"/>
                <a:gd name="connsiteY4" fmla="*/ 1291844 h 2448507"/>
                <a:gd name="connsiteX0" fmla="*/ 1241038 w 1441156"/>
                <a:gd name="connsiteY0" fmla="*/ 2448507 h 2448507"/>
                <a:gd name="connsiteX1" fmla="*/ 9784 w 1441156"/>
                <a:gd name="connsiteY1" fmla="*/ 1350282 h 2448507"/>
                <a:gd name="connsiteX2" fmla="*/ 965670 w 1441156"/>
                <a:gd name="connsiteY2" fmla="*/ 0 h 2448507"/>
                <a:gd name="connsiteX0" fmla="*/ 1349716 w 1349716"/>
                <a:gd name="connsiteY0" fmla="*/ 1200404 h 2448507"/>
                <a:gd name="connsiteX1" fmla="*/ 1241038 w 1349716"/>
                <a:gd name="connsiteY1" fmla="*/ 2448507 h 2448507"/>
                <a:gd name="connsiteX2" fmla="*/ 9784 w 1349716"/>
                <a:gd name="connsiteY2" fmla="*/ 1350282 h 2448507"/>
                <a:gd name="connsiteX3" fmla="*/ 965670 w 1349716"/>
                <a:gd name="connsiteY3" fmla="*/ 0 h 2448507"/>
                <a:gd name="connsiteX0" fmla="*/ 1241038 w 1349716"/>
                <a:gd name="connsiteY0" fmla="*/ 2448507 h 2448507"/>
                <a:gd name="connsiteX1" fmla="*/ 9784 w 1349716"/>
                <a:gd name="connsiteY1" fmla="*/ 1350282 h 2448507"/>
                <a:gd name="connsiteX2" fmla="*/ 965670 w 1349716"/>
                <a:gd name="connsiteY2" fmla="*/ 0 h 2448507"/>
                <a:gd name="connsiteX0" fmla="*/ 1241038 w 1241038"/>
                <a:gd name="connsiteY0" fmla="*/ 2448507 h 2448507"/>
                <a:gd name="connsiteX1" fmla="*/ 9784 w 1241038"/>
                <a:gd name="connsiteY1" fmla="*/ 1350282 h 2448507"/>
                <a:gd name="connsiteX2" fmla="*/ 965670 w 1241038"/>
                <a:gd name="connsiteY2" fmla="*/ 0 h 2448507"/>
                <a:gd name="connsiteX0" fmla="*/ 1241038 w 1241038"/>
                <a:gd name="connsiteY0" fmla="*/ 2448507 h 2448507"/>
                <a:gd name="connsiteX1" fmla="*/ 9784 w 1241038"/>
                <a:gd name="connsiteY1" fmla="*/ 1350282 h 2448507"/>
                <a:gd name="connsiteX2" fmla="*/ 965670 w 1241038"/>
                <a:gd name="connsiteY2" fmla="*/ 0 h 2448507"/>
              </a:gdLst>
              <a:ahLst/>
              <a:cxnLst>
                <a:cxn ang="0">
                  <a:pos x="connsiteX0" y="connsiteY0"/>
                </a:cxn>
                <a:cxn ang="0">
                  <a:pos x="connsiteX1" y="connsiteY1"/>
                </a:cxn>
                <a:cxn ang="0">
                  <a:pos x="connsiteX2" y="connsiteY2"/>
                </a:cxn>
              </a:cxnLst>
              <a:rect l="l" t="t" r="r" b="b"/>
              <a:pathLst>
                <a:path w="1241038" h="2448507" stroke="0" extrusionOk="0">
                  <a:moveTo>
                    <a:pt x="1241038" y="2448507"/>
                  </a:moveTo>
                  <a:cubicBezTo>
                    <a:pt x="601399" y="2400565"/>
                    <a:pt x="86595" y="1941382"/>
                    <a:pt x="9784" y="1350282"/>
                  </a:cubicBezTo>
                  <a:cubicBezTo>
                    <a:pt x="-68977" y="744176"/>
                    <a:pt x="334859" y="173719"/>
                    <a:pt x="965670" y="0"/>
                  </a:cubicBezTo>
                </a:path>
                <a:path w="1241038" h="2448507" fill="none">
                  <a:moveTo>
                    <a:pt x="1241038" y="2448507"/>
                  </a:moveTo>
                  <a:cubicBezTo>
                    <a:pt x="601399" y="2400565"/>
                    <a:pt x="86595" y="1941382"/>
                    <a:pt x="9784" y="1350282"/>
                  </a:cubicBezTo>
                  <a:cubicBezTo>
                    <a:pt x="-68977" y="744176"/>
                    <a:pt x="334859" y="173719"/>
                    <a:pt x="965670" y="0"/>
                  </a:cubicBezTo>
                </a:path>
              </a:pathLst>
            </a:custGeom>
            <a:noFill/>
            <a:ln w="76200" cap="rnd">
              <a:solidFill>
                <a:schemeClr val="accent5">
                  <a:lumMod val="20000"/>
                  <a:lumOff val="80000"/>
                </a:schemeClr>
              </a:solidFill>
              <a:roun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latin typeface="Arial"/>
              </a:endParaRPr>
            </a:p>
          </p:txBody>
        </p:sp>
        <p:cxnSp>
          <p:nvCxnSpPr>
            <p:cNvPr id="22" name="Straight Connector 21">
              <a:extLst>
                <a:ext uri="{FF2B5EF4-FFF2-40B4-BE49-F238E27FC236}">
                  <a16:creationId xmlns:a16="http://schemas.microsoft.com/office/drawing/2014/main" id="{61319966-B3DB-4D95-8CD4-96EE2EC18505}"/>
                </a:ext>
              </a:extLst>
            </p:cNvPr>
            <p:cNvCxnSpPr>
              <a:cxnSpLocks/>
              <a:endCxn id="18" idx="4"/>
            </p:cNvCxnSpPr>
            <p:nvPr/>
          </p:nvCxnSpPr>
          <p:spPr>
            <a:xfrm flipH="1" flipV="1">
              <a:off x="7006204" y="2846883"/>
              <a:ext cx="279828" cy="185888"/>
            </a:xfrm>
            <a:prstGeom prst="line">
              <a:avLst/>
            </a:prstGeom>
            <a:noFill/>
            <a:ln w="76200" cap="rnd">
              <a:solidFill>
                <a:schemeClr val="accent5">
                  <a:lumMod val="20000"/>
                  <a:lumOff val="80000"/>
                </a:schemeClr>
              </a:solidFill>
              <a:roun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A1D2C51C-D526-46CF-89B9-B3497DC24E15}"/>
                </a:ext>
              </a:extLst>
            </p:cNvPr>
            <p:cNvCxnSpPr>
              <a:cxnSpLocks/>
              <a:endCxn id="18" idx="4"/>
            </p:cNvCxnSpPr>
            <p:nvPr/>
          </p:nvCxnSpPr>
          <p:spPr>
            <a:xfrm flipH="1">
              <a:off x="7006204" y="2745082"/>
              <a:ext cx="142378" cy="101801"/>
            </a:xfrm>
            <a:prstGeom prst="line">
              <a:avLst/>
            </a:prstGeom>
            <a:noFill/>
            <a:ln w="76200" cap="rnd">
              <a:solidFill>
                <a:schemeClr val="accent5">
                  <a:lumMod val="20000"/>
                  <a:lumOff val="80000"/>
                </a:schemeClr>
              </a:solidFill>
              <a:round/>
              <a:tailEnd type="non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24" name="Freeform 120">
            <a:extLst>
              <a:ext uri="{FF2B5EF4-FFF2-40B4-BE49-F238E27FC236}">
                <a16:creationId xmlns:a16="http://schemas.microsoft.com/office/drawing/2014/main" id="{6C7A1EC0-0D6D-4C86-ADB1-1ABDA38D0012}"/>
              </a:ext>
            </a:extLst>
          </p:cNvPr>
          <p:cNvSpPr>
            <a:spLocks noChangeAspect="1" noEditPoints="1"/>
          </p:cNvSpPr>
          <p:nvPr/>
        </p:nvSpPr>
        <p:spPr bwMode="auto">
          <a:xfrm>
            <a:off x="5712120" y="2852430"/>
            <a:ext cx="795208" cy="792000"/>
          </a:xfrm>
          <a:custGeom>
            <a:avLst/>
            <a:gdLst>
              <a:gd name="T0" fmla="*/ 1492 w 1736"/>
              <a:gd name="T1" fmla="*/ 0 h 1729"/>
              <a:gd name="T2" fmla="*/ 1411 w 1736"/>
              <a:gd name="T3" fmla="*/ 79 h 1729"/>
              <a:gd name="T4" fmla="*/ 1494 w 1736"/>
              <a:gd name="T5" fmla="*/ 162 h 1729"/>
              <a:gd name="T6" fmla="*/ 1326 w 1736"/>
              <a:gd name="T7" fmla="*/ 328 h 1729"/>
              <a:gd name="T8" fmla="*/ 1127 w 1736"/>
              <a:gd name="T9" fmla="*/ 128 h 1729"/>
              <a:gd name="T10" fmla="*/ 1046 w 1736"/>
              <a:gd name="T11" fmla="*/ 207 h 1729"/>
              <a:gd name="T12" fmla="*/ 1134 w 1736"/>
              <a:gd name="T13" fmla="*/ 297 h 1729"/>
              <a:gd name="T14" fmla="*/ 311 w 1736"/>
              <a:gd name="T15" fmla="*/ 1117 h 1729"/>
              <a:gd name="T16" fmla="*/ 422 w 1736"/>
              <a:gd name="T17" fmla="*/ 1231 h 1729"/>
              <a:gd name="T18" fmla="*/ 0 w 1736"/>
              <a:gd name="T19" fmla="*/ 1648 h 1729"/>
              <a:gd name="T20" fmla="*/ 81 w 1736"/>
              <a:gd name="T21" fmla="*/ 1729 h 1729"/>
              <a:gd name="T22" fmla="*/ 503 w 1736"/>
              <a:gd name="T23" fmla="*/ 1312 h 1729"/>
              <a:gd name="T24" fmla="*/ 614 w 1736"/>
              <a:gd name="T25" fmla="*/ 1423 h 1729"/>
              <a:gd name="T26" fmla="*/ 1437 w 1736"/>
              <a:gd name="T27" fmla="*/ 600 h 1729"/>
              <a:gd name="T28" fmla="*/ 1527 w 1736"/>
              <a:gd name="T29" fmla="*/ 690 h 1729"/>
              <a:gd name="T30" fmla="*/ 1608 w 1736"/>
              <a:gd name="T31" fmla="*/ 610 h 1729"/>
              <a:gd name="T32" fmla="*/ 1406 w 1736"/>
              <a:gd name="T33" fmla="*/ 408 h 1729"/>
              <a:gd name="T34" fmla="*/ 1575 w 1736"/>
              <a:gd name="T35" fmla="*/ 242 h 1729"/>
              <a:gd name="T36" fmla="*/ 1655 w 1736"/>
              <a:gd name="T37" fmla="*/ 325 h 1729"/>
              <a:gd name="T38" fmla="*/ 1736 w 1736"/>
              <a:gd name="T39" fmla="*/ 245 h 1729"/>
              <a:gd name="T40" fmla="*/ 1492 w 1736"/>
              <a:gd name="T41" fmla="*/ 0 h 1729"/>
              <a:gd name="T42" fmla="*/ 472 w 1736"/>
              <a:gd name="T43" fmla="*/ 1119 h 1729"/>
              <a:gd name="T44" fmla="*/ 596 w 1736"/>
              <a:gd name="T45" fmla="*/ 994 h 1729"/>
              <a:gd name="T46" fmla="*/ 660 w 1736"/>
              <a:gd name="T47" fmla="*/ 1055 h 1729"/>
              <a:gd name="T48" fmla="*/ 740 w 1736"/>
              <a:gd name="T49" fmla="*/ 975 h 1729"/>
              <a:gd name="T50" fmla="*/ 676 w 1736"/>
              <a:gd name="T51" fmla="*/ 913 h 1729"/>
              <a:gd name="T52" fmla="*/ 802 w 1736"/>
              <a:gd name="T53" fmla="*/ 788 h 1729"/>
              <a:gd name="T54" fmla="*/ 946 w 1736"/>
              <a:gd name="T55" fmla="*/ 930 h 1729"/>
              <a:gd name="T56" fmla="*/ 614 w 1736"/>
              <a:gd name="T57" fmla="*/ 1262 h 1729"/>
              <a:gd name="T58" fmla="*/ 472 w 1736"/>
              <a:gd name="T59" fmla="*/ 1119 h 1729"/>
              <a:gd name="T60" fmla="*/ 1027 w 1736"/>
              <a:gd name="T61" fmla="*/ 852 h 1729"/>
              <a:gd name="T62" fmla="*/ 882 w 1736"/>
              <a:gd name="T63" fmla="*/ 707 h 1729"/>
              <a:gd name="T64" fmla="*/ 1008 w 1736"/>
              <a:gd name="T65" fmla="*/ 581 h 1729"/>
              <a:gd name="T66" fmla="*/ 1072 w 1736"/>
              <a:gd name="T67" fmla="*/ 645 h 1729"/>
              <a:gd name="T68" fmla="*/ 1153 w 1736"/>
              <a:gd name="T69" fmla="*/ 565 h 1729"/>
              <a:gd name="T70" fmla="*/ 1089 w 1736"/>
              <a:gd name="T71" fmla="*/ 503 h 1729"/>
              <a:gd name="T72" fmla="*/ 1214 w 1736"/>
              <a:gd name="T73" fmla="*/ 377 h 1729"/>
              <a:gd name="T74" fmla="*/ 1357 w 1736"/>
              <a:gd name="T75" fmla="*/ 520 h 1729"/>
              <a:gd name="T76" fmla="*/ 1027 w 1736"/>
              <a:gd name="T77" fmla="*/ 852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36" h="1729">
                <a:moveTo>
                  <a:pt x="1492" y="0"/>
                </a:moveTo>
                <a:lnTo>
                  <a:pt x="1411" y="79"/>
                </a:lnTo>
                <a:lnTo>
                  <a:pt x="1494" y="162"/>
                </a:lnTo>
                <a:lnTo>
                  <a:pt x="1326" y="328"/>
                </a:lnTo>
                <a:lnTo>
                  <a:pt x="1127" y="128"/>
                </a:lnTo>
                <a:lnTo>
                  <a:pt x="1046" y="207"/>
                </a:lnTo>
                <a:lnTo>
                  <a:pt x="1134" y="297"/>
                </a:lnTo>
                <a:lnTo>
                  <a:pt x="311" y="1117"/>
                </a:lnTo>
                <a:lnTo>
                  <a:pt x="422" y="1231"/>
                </a:lnTo>
                <a:lnTo>
                  <a:pt x="0" y="1648"/>
                </a:lnTo>
                <a:lnTo>
                  <a:pt x="81" y="1729"/>
                </a:lnTo>
                <a:lnTo>
                  <a:pt x="503" y="1312"/>
                </a:lnTo>
                <a:lnTo>
                  <a:pt x="614" y="1423"/>
                </a:lnTo>
                <a:lnTo>
                  <a:pt x="1437" y="600"/>
                </a:lnTo>
                <a:lnTo>
                  <a:pt x="1527" y="690"/>
                </a:lnTo>
                <a:lnTo>
                  <a:pt x="1608" y="610"/>
                </a:lnTo>
                <a:lnTo>
                  <a:pt x="1406" y="408"/>
                </a:lnTo>
                <a:lnTo>
                  <a:pt x="1575" y="242"/>
                </a:lnTo>
                <a:lnTo>
                  <a:pt x="1655" y="325"/>
                </a:lnTo>
                <a:lnTo>
                  <a:pt x="1736" y="245"/>
                </a:lnTo>
                <a:lnTo>
                  <a:pt x="1492" y="0"/>
                </a:lnTo>
                <a:close/>
                <a:moveTo>
                  <a:pt x="472" y="1119"/>
                </a:moveTo>
                <a:lnTo>
                  <a:pt x="596" y="994"/>
                </a:lnTo>
                <a:lnTo>
                  <a:pt x="660" y="1055"/>
                </a:lnTo>
                <a:lnTo>
                  <a:pt x="740" y="975"/>
                </a:lnTo>
                <a:lnTo>
                  <a:pt x="676" y="913"/>
                </a:lnTo>
                <a:lnTo>
                  <a:pt x="802" y="788"/>
                </a:lnTo>
                <a:lnTo>
                  <a:pt x="946" y="930"/>
                </a:lnTo>
                <a:lnTo>
                  <a:pt x="614" y="1262"/>
                </a:lnTo>
                <a:lnTo>
                  <a:pt x="472" y="1119"/>
                </a:lnTo>
                <a:close/>
                <a:moveTo>
                  <a:pt x="1027" y="852"/>
                </a:moveTo>
                <a:lnTo>
                  <a:pt x="882" y="707"/>
                </a:lnTo>
                <a:lnTo>
                  <a:pt x="1008" y="581"/>
                </a:lnTo>
                <a:lnTo>
                  <a:pt x="1072" y="645"/>
                </a:lnTo>
                <a:lnTo>
                  <a:pt x="1153" y="565"/>
                </a:lnTo>
                <a:lnTo>
                  <a:pt x="1089" y="503"/>
                </a:lnTo>
                <a:lnTo>
                  <a:pt x="1214" y="377"/>
                </a:lnTo>
                <a:lnTo>
                  <a:pt x="1357" y="520"/>
                </a:lnTo>
                <a:lnTo>
                  <a:pt x="1027" y="8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232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5B1F83-B8BE-4DC8-97B3-2CF7158E7E12}"/>
              </a:ext>
            </a:extLst>
          </p:cNvPr>
          <p:cNvSpPr/>
          <p:nvPr/>
        </p:nvSpPr>
        <p:spPr>
          <a:xfrm>
            <a:off x="2477725" y="1547000"/>
            <a:ext cx="9129558" cy="304639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1D14BAD-0F5C-4037-8F07-BCA859CD3D3D}"/>
              </a:ext>
            </a:extLst>
          </p:cNvPr>
          <p:cNvSpPr>
            <a:spLocks noGrp="1"/>
          </p:cNvSpPr>
          <p:nvPr>
            <p:ph type="title"/>
          </p:nvPr>
        </p:nvSpPr>
        <p:spPr>
          <a:xfrm>
            <a:off x="782259" y="355901"/>
            <a:ext cx="11338560" cy="768263"/>
          </a:xfrm>
        </p:spPr>
        <p:txBody>
          <a:bodyPr>
            <a:normAutofit/>
          </a:bodyPr>
          <a:lstStyle/>
          <a:p>
            <a:r>
              <a:rPr lang="en-US" dirty="0">
                <a:solidFill>
                  <a:schemeClr val="bg2"/>
                </a:solidFill>
              </a:rPr>
              <a:t>Stand Alone Facility – Profitability</a:t>
            </a:r>
          </a:p>
        </p:txBody>
      </p:sp>
      <p:sp>
        <p:nvSpPr>
          <p:cNvPr id="39" name="Oval 38">
            <a:extLst>
              <a:ext uri="{FF2B5EF4-FFF2-40B4-BE49-F238E27FC236}">
                <a16:creationId xmlns:a16="http://schemas.microsoft.com/office/drawing/2014/main" id="{CCC6B717-203F-43A1-A1F7-EAC57D30F0DD}"/>
              </a:ext>
            </a:extLst>
          </p:cNvPr>
          <p:cNvSpPr/>
          <p:nvPr/>
        </p:nvSpPr>
        <p:spPr>
          <a:xfrm>
            <a:off x="1054906" y="1547000"/>
            <a:ext cx="2885619" cy="3046397"/>
          </a:xfrm>
          <a:prstGeom prst="ellipse">
            <a:avLst/>
          </a:prstGeom>
          <a:solidFill>
            <a:schemeClr val="bg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bg1"/>
                </a:solidFill>
              </a:rPr>
              <a:t>Stand-alone facility</a:t>
            </a:r>
            <a:endParaRPr lang="en-US" sz="1600" dirty="0">
              <a:solidFill>
                <a:schemeClr val="bg1"/>
              </a:solidFill>
            </a:endParaRPr>
          </a:p>
        </p:txBody>
      </p:sp>
      <p:sp>
        <p:nvSpPr>
          <p:cNvPr id="43" name="Oval 42">
            <a:extLst>
              <a:ext uri="{FF2B5EF4-FFF2-40B4-BE49-F238E27FC236}">
                <a16:creationId xmlns:a16="http://schemas.microsoft.com/office/drawing/2014/main" id="{8ED8952A-BC82-4208-AFAB-89B1AF0080FD}"/>
              </a:ext>
            </a:extLst>
          </p:cNvPr>
          <p:cNvSpPr/>
          <p:nvPr/>
        </p:nvSpPr>
        <p:spPr>
          <a:xfrm>
            <a:off x="686957" y="2768091"/>
            <a:ext cx="980149" cy="1034760"/>
          </a:xfrm>
          <a:prstGeom prst="ellipse">
            <a:avLst/>
          </a:prstGeom>
          <a:solidFill>
            <a:schemeClr val="bg2"/>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l"/>
            <a:r>
              <a:rPr lang="en-US" sz="1300" b="1" dirty="0"/>
              <a:t>-27.4%</a:t>
            </a:r>
          </a:p>
        </p:txBody>
      </p:sp>
      <p:sp>
        <p:nvSpPr>
          <p:cNvPr id="44" name="Oval 43">
            <a:extLst>
              <a:ext uri="{FF2B5EF4-FFF2-40B4-BE49-F238E27FC236}">
                <a16:creationId xmlns:a16="http://schemas.microsoft.com/office/drawing/2014/main" id="{52363BFE-9153-4140-8BF7-ABD5077D590B}"/>
              </a:ext>
            </a:extLst>
          </p:cNvPr>
          <p:cNvSpPr/>
          <p:nvPr/>
        </p:nvSpPr>
        <p:spPr>
          <a:xfrm>
            <a:off x="2007473" y="3994293"/>
            <a:ext cx="980149" cy="1034760"/>
          </a:xfrm>
          <a:prstGeom prst="ellipse">
            <a:avLst/>
          </a:prstGeom>
          <a:solidFill>
            <a:schemeClr val="accent2"/>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l"/>
            <a:r>
              <a:rPr lang="en-US" sz="1300" b="1" dirty="0"/>
              <a:t>-15.4%</a:t>
            </a:r>
          </a:p>
        </p:txBody>
      </p:sp>
      <p:sp>
        <p:nvSpPr>
          <p:cNvPr id="45" name="Rectangle 44">
            <a:extLst>
              <a:ext uri="{FF2B5EF4-FFF2-40B4-BE49-F238E27FC236}">
                <a16:creationId xmlns:a16="http://schemas.microsoft.com/office/drawing/2014/main" id="{C2EB3F5F-35DF-49D9-9F51-499F9D07F513}"/>
              </a:ext>
            </a:extLst>
          </p:cNvPr>
          <p:cNvSpPr/>
          <p:nvPr/>
        </p:nvSpPr>
        <p:spPr>
          <a:xfrm>
            <a:off x="1225385" y="4944720"/>
            <a:ext cx="2544323" cy="561692"/>
          </a:xfrm>
          <a:prstGeom prst="rect">
            <a:avLst/>
          </a:prstGeom>
        </p:spPr>
        <p:txBody>
          <a:bodyPr wrap="square">
            <a:spAutoFit/>
          </a:bodyPr>
          <a:lstStyle/>
          <a:p>
            <a:pPr algn="ctr">
              <a:spcAft>
                <a:spcPts val="300"/>
              </a:spcAft>
              <a:tabLst>
                <a:tab pos="4283075" algn="l"/>
              </a:tabLst>
            </a:pPr>
            <a:r>
              <a:rPr lang="en-US" sz="1400" b="1" dirty="0">
                <a:ea typeface="Noto Sans" panose="020B0502040504020204" pitchFamily="34"/>
                <a:cs typeface="Noto Sans" panose="020B0502040504020204" pitchFamily="34"/>
              </a:rPr>
              <a:t>Development bank loan*</a:t>
            </a:r>
          </a:p>
          <a:p>
            <a:pPr algn="ctr">
              <a:spcAft>
                <a:spcPts val="300"/>
              </a:spcAft>
              <a:tabLst>
                <a:tab pos="4283075" algn="l"/>
              </a:tabLst>
            </a:pPr>
            <a:r>
              <a:rPr lang="en-US" sz="1400" b="1" dirty="0">
                <a:ea typeface="Noto Sans" panose="020B0502040504020204" pitchFamily="34"/>
                <a:cs typeface="Noto Sans" panose="020B0502040504020204" pitchFamily="34"/>
              </a:rPr>
              <a:t>(Year 7)</a:t>
            </a:r>
          </a:p>
        </p:txBody>
      </p:sp>
      <p:sp>
        <p:nvSpPr>
          <p:cNvPr id="46" name="Oval 45">
            <a:extLst>
              <a:ext uri="{FF2B5EF4-FFF2-40B4-BE49-F238E27FC236}">
                <a16:creationId xmlns:a16="http://schemas.microsoft.com/office/drawing/2014/main" id="{F290E7CC-B89E-4B03-9D95-893BD6A14CDA}"/>
              </a:ext>
            </a:extLst>
          </p:cNvPr>
          <p:cNvSpPr/>
          <p:nvPr/>
        </p:nvSpPr>
        <p:spPr>
          <a:xfrm>
            <a:off x="3452656" y="2749480"/>
            <a:ext cx="980149" cy="1034760"/>
          </a:xfrm>
          <a:prstGeom prst="ellipse">
            <a:avLst/>
          </a:prstGeom>
          <a:solidFill>
            <a:srgbClr val="00B050"/>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l"/>
            <a:r>
              <a:rPr lang="en-US" sz="1400" b="1" dirty="0"/>
              <a:t>17.3%</a:t>
            </a:r>
          </a:p>
        </p:txBody>
      </p:sp>
      <p:sp>
        <p:nvSpPr>
          <p:cNvPr id="47" name="Rectangle 46">
            <a:extLst>
              <a:ext uri="{FF2B5EF4-FFF2-40B4-BE49-F238E27FC236}">
                <a16:creationId xmlns:a16="http://schemas.microsoft.com/office/drawing/2014/main" id="{A663EE23-9510-4DDE-A73C-B3F6FAD4A7A1}"/>
              </a:ext>
            </a:extLst>
          </p:cNvPr>
          <p:cNvSpPr/>
          <p:nvPr/>
        </p:nvSpPr>
        <p:spPr>
          <a:xfrm>
            <a:off x="3419942" y="3855702"/>
            <a:ext cx="1854922" cy="523220"/>
          </a:xfrm>
          <a:prstGeom prst="rect">
            <a:avLst/>
          </a:prstGeom>
        </p:spPr>
        <p:txBody>
          <a:bodyPr wrap="square">
            <a:spAutoFit/>
          </a:bodyPr>
          <a:lstStyle/>
          <a:p>
            <a:pPr algn="ctr">
              <a:tabLst>
                <a:tab pos="4283075" algn="l"/>
              </a:tabLst>
            </a:pPr>
            <a:r>
              <a:rPr lang="en-US" sz="1400" b="1" dirty="0">
                <a:ea typeface="Noto Sans" panose="020B0502040504020204" pitchFamily="34"/>
                <a:cs typeface="Noto Sans" panose="020B0502040504020204" pitchFamily="34"/>
              </a:rPr>
              <a:t>Loan repaid</a:t>
            </a:r>
          </a:p>
          <a:p>
            <a:pPr algn="ctr">
              <a:tabLst>
                <a:tab pos="4283075" algn="l"/>
              </a:tabLst>
            </a:pPr>
            <a:r>
              <a:rPr lang="en-US" sz="1400" b="1" dirty="0">
                <a:ea typeface="Noto Sans" panose="020B0502040504020204" pitchFamily="34"/>
                <a:cs typeface="Noto Sans" panose="020B0502040504020204" pitchFamily="34"/>
              </a:rPr>
              <a:t>(Year 10+)</a:t>
            </a:r>
          </a:p>
        </p:txBody>
      </p:sp>
      <p:sp>
        <p:nvSpPr>
          <p:cNvPr id="48" name="Rectangle 47">
            <a:extLst>
              <a:ext uri="{FF2B5EF4-FFF2-40B4-BE49-F238E27FC236}">
                <a16:creationId xmlns:a16="http://schemas.microsoft.com/office/drawing/2014/main" id="{D4C4C0B1-0B85-4496-B01D-88E3223B69DA}"/>
              </a:ext>
            </a:extLst>
          </p:cNvPr>
          <p:cNvSpPr/>
          <p:nvPr/>
        </p:nvSpPr>
        <p:spPr>
          <a:xfrm>
            <a:off x="-188672" y="3855683"/>
            <a:ext cx="1884308" cy="523220"/>
          </a:xfrm>
          <a:prstGeom prst="rect">
            <a:avLst/>
          </a:prstGeom>
        </p:spPr>
        <p:txBody>
          <a:bodyPr wrap="square">
            <a:spAutoFit/>
          </a:bodyPr>
          <a:lstStyle/>
          <a:p>
            <a:pPr algn="ctr">
              <a:spcAft>
                <a:spcPts val="300"/>
              </a:spcAft>
              <a:tabLst>
                <a:tab pos="4283075" algn="l"/>
              </a:tabLst>
            </a:pPr>
            <a:r>
              <a:rPr lang="en-US" sz="1400" b="1" dirty="0">
                <a:ea typeface="Noto Sans" panose="020B0502040504020204" pitchFamily="34"/>
                <a:cs typeface="Noto Sans" panose="020B0502040504020204" pitchFamily="34"/>
              </a:rPr>
              <a:t>Commercial </a:t>
            </a:r>
            <a:br>
              <a:rPr lang="en-US" sz="1400" b="1" dirty="0">
                <a:ea typeface="Noto Sans" panose="020B0502040504020204" pitchFamily="34"/>
                <a:cs typeface="Noto Sans" panose="020B0502040504020204" pitchFamily="34"/>
              </a:rPr>
            </a:br>
            <a:r>
              <a:rPr lang="en-US" sz="1400" b="1" dirty="0">
                <a:ea typeface="Noto Sans" panose="020B0502040504020204" pitchFamily="34"/>
                <a:cs typeface="Noto Sans" panose="020B0502040504020204" pitchFamily="34"/>
              </a:rPr>
              <a:t>loan (Year 7)</a:t>
            </a:r>
          </a:p>
        </p:txBody>
      </p:sp>
      <p:sp>
        <p:nvSpPr>
          <p:cNvPr id="51" name="TextBox 50">
            <a:extLst>
              <a:ext uri="{FF2B5EF4-FFF2-40B4-BE49-F238E27FC236}">
                <a16:creationId xmlns:a16="http://schemas.microsoft.com/office/drawing/2014/main" id="{0F40323F-28AF-45CB-81AD-0E0FB3BC57CD}"/>
              </a:ext>
            </a:extLst>
          </p:cNvPr>
          <p:cNvSpPr txBox="1"/>
          <p:nvPr/>
        </p:nvSpPr>
        <p:spPr>
          <a:xfrm>
            <a:off x="4041274" y="2666559"/>
            <a:ext cx="330806" cy="369332"/>
          </a:xfrm>
          <a:prstGeom prst="rect">
            <a:avLst/>
          </a:prstGeom>
          <a:solidFill>
            <a:schemeClr val="bg1"/>
          </a:solidFill>
          <a:ln w="28575">
            <a:solidFill>
              <a:srgbClr val="00B050"/>
            </a:solidFill>
          </a:ln>
        </p:spPr>
        <p:txBody>
          <a:bodyPr wrap="square" rtlCol="0">
            <a:spAutoFit/>
          </a:bodyPr>
          <a:lstStyle/>
          <a:p>
            <a:r>
              <a:rPr lang="en-GB" dirty="0">
                <a:solidFill>
                  <a:srgbClr val="00B050"/>
                </a:solidFill>
                <a:sym typeface="Wingdings" panose="05000000000000000000" pitchFamily="2" charset="2"/>
              </a:rPr>
              <a:t></a:t>
            </a:r>
            <a:endParaRPr lang="en-GB" dirty="0">
              <a:solidFill>
                <a:srgbClr val="00B050"/>
              </a:solidFill>
            </a:endParaRPr>
          </a:p>
        </p:txBody>
      </p:sp>
      <p:sp>
        <p:nvSpPr>
          <p:cNvPr id="52" name="TextBox 51">
            <a:extLst>
              <a:ext uri="{FF2B5EF4-FFF2-40B4-BE49-F238E27FC236}">
                <a16:creationId xmlns:a16="http://schemas.microsoft.com/office/drawing/2014/main" id="{F773ECFC-F2EC-4354-970A-2E3AA2E1DE68}"/>
              </a:ext>
            </a:extLst>
          </p:cNvPr>
          <p:cNvSpPr txBox="1"/>
          <p:nvPr/>
        </p:nvSpPr>
        <p:spPr>
          <a:xfrm>
            <a:off x="2361764" y="3823996"/>
            <a:ext cx="330806" cy="369332"/>
          </a:xfrm>
          <a:prstGeom prst="rect">
            <a:avLst/>
          </a:prstGeom>
          <a:solidFill>
            <a:schemeClr val="bg1"/>
          </a:solidFill>
          <a:ln w="28575">
            <a:solidFill>
              <a:srgbClr val="00B050"/>
            </a:solidFill>
          </a:ln>
        </p:spPr>
        <p:txBody>
          <a:bodyPr wrap="square" rtlCol="0">
            <a:spAutoFit/>
          </a:bodyPr>
          <a:lstStyle/>
          <a:p>
            <a:pPr algn="ctr"/>
            <a:r>
              <a:rPr lang="en-GB" dirty="0">
                <a:solidFill>
                  <a:srgbClr val="00B050"/>
                </a:solidFill>
                <a:sym typeface="Wingdings" panose="05000000000000000000" pitchFamily="2" charset="2"/>
              </a:rPr>
              <a:t>?</a:t>
            </a:r>
            <a:endParaRPr lang="en-GB" dirty="0">
              <a:solidFill>
                <a:srgbClr val="00B050"/>
              </a:solidFill>
            </a:endParaRPr>
          </a:p>
        </p:txBody>
      </p:sp>
      <p:sp>
        <p:nvSpPr>
          <p:cNvPr id="23" name="Rectangle 22">
            <a:extLst>
              <a:ext uri="{FF2B5EF4-FFF2-40B4-BE49-F238E27FC236}">
                <a16:creationId xmlns:a16="http://schemas.microsoft.com/office/drawing/2014/main" id="{380E5CE4-8FC9-4390-9842-B3B465B5D664}"/>
              </a:ext>
            </a:extLst>
          </p:cNvPr>
          <p:cNvSpPr/>
          <p:nvPr/>
        </p:nvSpPr>
        <p:spPr>
          <a:xfrm>
            <a:off x="443488" y="5969298"/>
            <a:ext cx="5853327" cy="215444"/>
          </a:xfrm>
          <a:prstGeom prst="rect">
            <a:avLst/>
          </a:prstGeom>
        </p:spPr>
        <p:txBody>
          <a:bodyPr wrap="square">
            <a:spAutoFit/>
          </a:bodyPr>
          <a:lstStyle/>
          <a:p>
            <a:pPr>
              <a:spcAft>
                <a:spcPts val="300"/>
              </a:spcAft>
              <a:tabLst>
                <a:tab pos="4283075" algn="l"/>
              </a:tabLst>
            </a:pPr>
            <a:r>
              <a:rPr lang="en-US" sz="800" b="1" dirty="0">
                <a:ea typeface="Noto Sans" panose="020B0502040504020204" pitchFamily="34"/>
                <a:cs typeface="Noto Sans" panose="020B0502040504020204" pitchFamily="34"/>
              </a:rPr>
              <a:t>*Assumed 10-year term; Ethiopian Development Bank (DB) will offer up to 20 years</a:t>
            </a:r>
          </a:p>
        </p:txBody>
      </p:sp>
      <p:sp>
        <p:nvSpPr>
          <p:cNvPr id="25" name="Content Placeholder 6">
            <a:extLst>
              <a:ext uri="{FF2B5EF4-FFF2-40B4-BE49-F238E27FC236}">
                <a16:creationId xmlns:a16="http://schemas.microsoft.com/office/drawing/2014/main" id="{560E8E1F-BAFC-4F8A-A995-5D8FAA8547B1}"/>
              </a:ext>
            </a:extLst>
          </p:cNvPr>
          <p:cNvSpPr txBox="1">
            <a:spLocks/>
          </p:cNvSpPr>
          <p:nvPr/>
        </p:nvSpPr>
        <p:spPr>
          <a:xfrm>
            <a:off x="4915457" y="1949221"/>
            <a:ext cx="6672039" cy="2173340"/>
          </a:xfrm>
          <a:prstGeom prst="rect">
            <a:avLst/>
          </a:prstGeom>
        </p:spPr>
        <p:txBody>
          <a:bodyPr/>
          <a:lstStyle>
            <a:lvl1pPr marL="228600" indent="-228600" algn="l" defTabSz="914400" rtl="0" eaLnBrk="1" latinLnBrk="0" hangingPunct="1">
              <a:lnSpc>
                <a:spcPct val="100000"/>
              </a:lnSpc>
              <a:spcBef>
                <a:spcPts val="1200"/>
              </a:spcBef>
              <a:buClr>
                <a:srgbClr val="6C6463"/>
              </a:buClr>
              <a:buFont typeface="Arial" panose="020B0604020202020204" pitchFamily="34" charset="0"/>
              <a:buChar char="•"/>
              <a:defRPr sz="2800" kern="1200">
                <a:solidFill>
                  <a:srgbClr val="6C6463"/>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300"/>
              </a:spcBef>
              <a:buClr>
                <a:srgbClr val="6C6463"/>
              </a:buClr>
              <a:buFont typeface="Courier New" panose="02070309020205020404" pitchFamily="49" charset="0"/>
              <a:buChar char="o"/>
              <a:defRPr sz="2400" kern="1200">
                <a:solidFill>
                  <a:schemeClr val="accent6"/>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chemeClr val="accent6"/>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chemeClr val="accent6"/>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bg2"/>
                </a:solidFill>
              </a:rPr>
              <a:t>Stand-alone facility would </a:t>
            </a:r>
            <a:r>
              <a:rPr lang="en-GB" sz="1600" b="1" u="sng" dirty="0">
                <a:solidFill>
                  <a:schemeClr val="bg2"/>
                </a:solidFill>
              </a:rPr>
              <a:t>not</a:t>
            </a:r>
            <a:r>
              <a:rPr lang="en-GB" sz="1600" b="1" dirty="0">
                <a:solidFill>
                  <a:schemeClr val="bg2"/>
                </a:solidFill>
              </a:rPr>
              <a:t> pay off a commercial or</a:t>
            </a:r>
            <a:br>
              <a:rPr lang="en-GB" sz="1600" b="1" dirty="0">
                <a:solidFill>
                  <a:schemeClr val="bg2"/>
                </a:solidFill>
              </a:rPr>
            </a:br>
            <a:r>
              <a:rPr lang="en-GB" sz="1600" b="1" dirty="0">
                <a:solidFill>
                  <a:schemeClr val="bg2"/>
                </a:solidFill>
              </a:rPr>
              <a:t>development bank loan over a 10-year term</a:t>
            </a:r>
            <a:endParaRPr lang="en-GB" sz="1600" dirty="0"/>
          </a:p>
        </p:txBody>
      </p:sp>
      <p:grpSp>
        <p:nvGrpSpPr>
          <p:cNvPr id="15" name="Group 14">
            <a:extLst>
              <a:ext uri="{FF2B5EF4-FFF2-40B4-BE49-F238E27FC236}">
                <a16:creationId xmlns:a16="http://schemas.microsoft.com/office/drawing/2014/main" id="{0CD20E63-7015-4BDA-BE6C-6DE3F65EDC4A}"/>
              </a:ext>
            </a:extLst>
          </p:cNvPr>
          <p:cNvGrpSpPr>
            <a:grpSpLocks noChangeAspect="1"/>
          </p:cNvGrpSpPr>
          <p:nvPr/>
        </p:nvGrpSpPr>
        <p:grpSpPr>
          <a:xfrm>
            <a:off x="2184278" y="2885309"/>
            <a:ext cx="586892" cy="475801"/>
            <a:chOff x="-3494088" y="347663"/>
            <a:chExt cx="3497263" cy="2835275"/>
          </a:xfrm>
          <a:solidFill>
            <a:schemeClr val="bg1"/>
          </a:solidFill>
        </p:grpSpPr>
        <p:sp>
          <p:nvSpPr>
            <p:cNvPr id="16" name="Rectangle 11">
              <a:extLst>
                <a:ext uri="{FF2B5EF4-FFF2-40B4-BE49-F238E27FC236}">
                  <a16:creationId xmlns:a16="http://schemas.microsoft.com/office/drawing/2014/main" id="{0FFE09D0-147A-489D-AF91-DBC7FBC71D18}"/>
                </a:ext>
              </a:extLst>
            </p:cNvPr>
            <p:cNvSpPr>
              <a:spLocks noChangeArrowheads="1"/>
            </p:cNvSpPr>
            <p:nvPr/>
          </p:nvSpPr>
          <p:spPr bwMode="auto">
            <a:xfrm>
              <a:off x="-2252663" y="1708151"/>
              <a:ext cx="180975" cy="192088"/>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Rectangle 12">
              <a:extLst>
                <a:ext uri="{FF2B5EF4-FFF2-40B4-BE49-F238E27FC236}">
                  <a16:creationId xmlns:a16="http://schemas.microsoft.com/office/drawing/2014/main" id="{14D25B1E-DDAE-4DEF-ADC9-5AF085DE23C4}"/>
                </a:ext>
              </a:extLst>
            </p:cNvPr>
            <p:cNvSpPr>
              <a:spLocks noChangeArrowheads="1"/>
            </p:cNvSpPr>
            <p:nvPr/>
          </p:nvSpPr>
          <p:spPr bwMode="auto">
            <a:xfrm>
              <a:off x="-2252663" y="2089151"/>
              <a:ext cx="180975" cy="192088"/>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13">
              <a:extLst>
                <a:ext uri="{FF2B5EF4-FFF2-40B4-BE49-F238E27FC236}">
                  <a16:creationId xmlns:a16="http://schemas.microsoft.com/office/drawing/2014/main" id="{B386D7F9-2AB8-4E08-9A8D-B1DB310E12A1}"/>
                </a:ext>
              </a:extLst>
            </p:cNvPr>
            <p:cNvSpPr>
              <a:spLocks noChangeArrowheads="1"/>
            </p:cNvSpPr>
            <p:nvPr/>
          </p:nvSpPr>
          <p:spPr bwMode="auto">
            <a:xfrm>
              <a:off x="-2252663" y="1328738"/>
              <a:ext cx="180975" cy="188913"/>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Rectangle 14">
              <a:extLst>
                <a:ext uri="{FF2B5EF4-FFF2-40B4-BE49-F238E27FC236}">
                  <a16:creationId xmlns:a16="http://schemas.microsoft.com/office/drawing/2014/main" id="{0F875744-DB58-46AE-B5EB-66C0300B11DB}"/>
                </a:ext>
              </a:extLst>
            </p:cNvPr>
            <p:cNvSpPr>
              <a:spLocks noChangeArrowheads="1"/>
            </p:cNvSpPr>
            <p:nvPr/>
          </p:nvSpPr>
          <p:spPr bwMode="auto">
            <a:xfrm>
              <a:off x="-2252663" y="949326"/>
              <a:ext cx="180975" cy="187325"/>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Rectangle 15">
              <a:extLst>
                <a:ext uri="{FF2B5EF4-FFF2-40B4-BE49-F238E27FC236}">
                  <a16:creationId xmlns:a16="http://schemas.microsoft.com/office/drawing/2014/main" id="{4E16FA11-AB00-458F-8D01-E19A33A0B382}"/>
                </a:ext>
              </a:extLst>
            </p:cNvPr>
            <p:cNvSpPr>
              <a:spLocks noChangeArrowheads="1"/>
            </p:cNvSpPr>
            <p:nvPr/>
          </p:nvSpPr>
          <p:spPr bwMode="auto">
            <a:xfrm>
              <a:off x="-1444625" y="1328738"/>
              <a:ext cx="180975" cy="188913"/>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16">
              <a:extLst>
                <a:ext uri="{FF2B5EF4-FFF2-40B4-BE49-F238E27FC236}">
                  <a16:creationId xmlns:a16="http://schemas.microsoft.com/office/drawing/2014/main" id="{ABE6EAC4-BB85-4253-8861-75DE8F2568B5}"/>
                </a:ext>
              </a:extLst>
            </p:cNvPr>
            <p:cNvSpPr>
              <a:spLocks noChangeArrowheads="1"/>
            </p:cNvSpPr>
            <p:nvPr/>
          </p:nvSpPr>
          <p:spPr bwMode="auto">
            <a:xfrm>
              <a:off x="-1444625" y="2089151"/>
              <a:ext cx="180975" cy="192088"/>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Rectangle 17">
              <a:extLst>
                <a:ext uri="{FF2B5EF4-FFF2-40B4-BE49-F238E27FC236}">
                  <a16:creationId xmlns:a16="http://schemas.microsoft.com/office/drawing/2014/main" id="{FDC04EC2-CEDA-44A3-AEEB-147C7F3CDDE4}"/>
                </a:ext>
              </a:extLst>
            </p:cNvPr>
            <p:cNvSpPr>
              <a:spLocks noChangeArrowheads="1"/>
            </p:cNvSpPr>
            <p:nvPr/>
          </p:nvSpPr>
          <p:spPr bwMode="auto">
            <a:xfrm>
              <a:off x="-1444625" y="949326"/>
              <a:ext cx="180975" cy="187325"/>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Rectangle 18">
              <a:extLst>
                <a:ext uri="{FF2B5EF4-FFF2-40B4-BE49-F238E27FC236}">
                  <a16:creationId xmlns:a16="http://schemas.microsoft.com/office/drawing/2014/main" id="{1001FFC9-0DDA-4EAB-89EB-E701AA12D49C}"/>
                </a:ext>
              </a:extLst>
            </p:cNvPr>
            <p:cNvSpPr>
              <a:spLocks noChangeArrowheads="1"/>
            </p:cNvSpPr>
            <p:nvPr/>
          </p:nvSpPr>
          <p:spPr bwMode="auto">
            <a:xfrm>
              <a:off x="-1444625" y="1708151"/>
              <a:ext cx="180975" cy="192088"/>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Rectangle 19">
              <a:extLst>
                <a:ext uri="{FF2B5EF4-FFF2-40B4-BE49-F238E27FC236}">
                  <a16:creationId xmlns:a16="http://schemas.microsoft.com/office/drawing/2014/main" id="{81293C65-0252-47FD-889E-6742EF49C214}"/>
                </a:ext>
              </a:extLst>
            </p:cNvPr>
            <p:cNvSpPr>
              <a:spLocks noChangeArrowheads="1"/>
            </p:cNvSpPr>
            <p:nvPr/>
          </p:nvSpPr>
          <p:spPr bwMode="auto">
            <a:xfrm>
              <a:off x="-1846263" y="1328738"/>
              <a:ext cx="180975" cy="188913"/>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20">
              <a:extLst>
                <a:ext uri="{FF2B5EF4-FFF2-40B4-BE49-F238E27FC236}">
                  <a16:creationId xmlns:a16="http://schemas.microsoft.com/office/drawing/2014/main" id="{5787DA36-642F-40BD-8931-54E42E0FCF97}"/>
                </a:ext>
              </a:extLst>
            </p:cNvPr>
            <p:cNvSpPr>
              <a:spLocks noChangeArrowheads="1"/>
            </p:cNvSpPr>
            <p:nvPr/>
          </p:nvSpPr>
          <p:spPr bwMode="auto">
            <a:xfrm>
              <a:off x="-1846263" y="2089151"/>
              <a:ext cx="180975" cy="192088"/>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Rectangle 21">
              <a:extLst>
                <a:ext uri="{FF2B5EF4-FFF2-40B4-BE49-F238E27FC236}">
                  <a16:creationId xmlns:a16="http://schemas.microsoft.com/office/drawing/2014/main" id="{38DFA065-4F4C-4AE8-9CC2-1F377FBD8992}"/>
                </a:ext>
              </a:extLst>
            </p:cNvPr>
            <p:cNvSpPr>
              <a:spLocks noChangeArrowheads="1"/>
            </p:cNvSpPr>
            <p:nvPr/>
          </p:nvSpPr>
          <p:spPr bwMode="auto">
            <a:xfrm>
              <a:off x="-1846263" y="1708151"/>
              <a:ext cx="180975" cy="192088"/>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Rectangle 22">
              <a:extLst>
                <a:ext uri="{FF2B5EF4-FFF2-40B4-BE49-F238E27FC236}">
                  <a16:creationId xmlns:a16="http://schemas.microsoft.com/office/drawing/2014/main" id="{69A06083-720A-4A74-BF4E-BF859AB8EC5C}"/>
                </a:ext>
              </a:extLst>
            </p:cNvPr>
            <p:cNvSpPr>
              <a:spLocks noChangeArrowheads="1"/>
            </p:cNvSpPr>
            <p:nvPr/>
          </p:nvSpPr>
          <p:spPr bwMode="auto">
            <a:xfrm>
              <a:off x="-1846263" y="949326"/>
              <a:ext cx="180975" cy="187325"/>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3">
              <a:extLst>
                <a:ext uri="{FF2B5EF4-FFF2-40B4-BE49-F238E27FC236}">
                  <a16:creationId xmlns:a16="http://schemas.microsoft.com/office/drawing/2014/main" id="{8AE96B53-51BB-46E6-BF59-AA36C278DAF7}"/>
                </a:ext>
              </a:extLst>
            </p:cNvPr>
            <p:cNvSpPr>
              <a:spLocks noEditPoints="1"/>
            </p:cNvSpPr>
            <p:nvPr/>
          </p:nvSpPr>
          <p:spPr bwMode="auto">
            <a:xfrm>
              <a:off x="-3494088" y="347663"/>
              <a:ext cx="3497263" cy="2835275"/>
            </a:xfrm>
            <a:custGeom>
              <a:avLst/>
              <a:gdLst>
                <a:gd name="T0" fmla="*/ 906 w 930"/>
                <a:gd name="T1" fmla="*/ 706 h 754"/>
                <a:gd name="T2" fmla="*/ 835 w 930"/>
                <a:gd name="T3" fmla="*/ 706 h 754"/>
                <a:gd name="T4" fmla="*/ 835 w 930"/>
                <a:gd name="T5" fmla="*/ 206 h 754"/>
                <a:gd name="T6" fmla="*/ 733 w 930"/>
                <a:gd name="T7" fmla="*/ 206 h 754"/>
                <a:gd name="T8" fmla="*/ 733 w 930"/>
                <a:gd name="T9" fmla="*/ 0 h 754"/>
                <a:gd name="T10" fmla="*/ 198 w 930"/>
                <a:gd name="T11" fmla="*/ 0 h 754"/>
                <a:gd name="T12" fmla="*/ 198 w 930"/>
                <a:gd name="T13" fmla="*/ 206 h 754"/>
                <a:gd name="T14" fmla="*/ 95 w 930"/>
                <a:gd name="T15" fmla="*/ 206 h 754"/>
                <a:gd name="T16" fmla="*/ 95 w 930"/>
                <a:gd name="T17" fmla="*/ 706 h 754"/>
                <a:gd name="T18" fmla="*/ 24 w 930"/>
                <a:gd name="T19" fmla="*/ 706 h 754"/>
                <a:gd name="T20" fmla="*/ 0 w 930"/>
                <a:gd name="T21" fmla="*/ 730 h 754"/>
                <a:gd name="T22" fmla="*/ 24 w 930"/>
                <a:gd name="T23" fmla="*/ 754 h 754"/>
                <a:gd name="T24" fmla="*/ 906 w 930"/>
                <a:gd name="T25" fmla="*/ 754 h 754"/>
                <a:gd name="T26" fmla="*/ 930 w 930"/>
                <a:gd name="T27" fmla="*/ 730 h 754"/>
                <a:gd name="T28" fmla="*/ 906 w 930"/>
                <a:gd name="T29" fmla="*/ 706 h 754"/>
                <a:gd name="T30" fmla="*/ 787 w 930"/>
                <a:gd name="T31" fmla="*/ 254 h 754"/>
                <a:gd name="T32" fmla="*/ 787 w 930"/>
                <a:gd name="T33" fmla="*/ 704 h 754"/>
                <a:gd name="T34" fmla="*/ 733 w 930"/>
                <a:gd name="T35" fmla="*/ 704 h 754"/>
                <a:gd name="T36" fmla="*/ 733 w 930"/>
                <a:gd name="T37" fmla="*/ 254 h 754"/>
                <a:gd name="T38" fmla="*/ 787 w 930"/>
                <a:gd name="T39" fmla="*/ 254 h 754"/>
                <a:gd name="T40" fmla="*/ 246 w 930"/>
                <a:gd name="T41" fmla="*/ 48 h 754"/>
                <a:gd name="T42" fmla="*/ 685 w 930"/>
                <a:gd name="T43" fmla="*/ 48 h 754"/>
                <a:gd name="T44" fmla="*/ 685 w 930"/>
                <a:gd name="T45" fmla="*/ 704 h 754"/>
                <a:gd name="T46" fmla="*/ 486 w 930"/>
                <a:gd name="T47" fmla="*/ 704 h 754"/>
                <a:gd name="T48" fmla="*/ 486 w 930"/>
                <a:gd name="T49" fmla="*/ 606 h 754"/>
                <a:gd name="T50" fmla="*/ 438 w 930"/>
                <a:gd name="T51" fmla="*/ 606 h 754"/>
                <a:gd name="T52" fmla="*/ 438 w 930"/>
                <a:gd name="T53" fmla="*/ 704 h 754"/>
                <a:gd name="T54" fmla="*/ 246 w 930"/>
                <a:gd name="T55" fmla="*/ 704 h 754"/>
                <a:gd name="T56" fmla="*/ 246 w 930"/>
                <a:gd name="T57" fmla="*/ 48 h 754"/>
                <a:gd name="T58" fmla="*/ 143 w 930"/>
                <a:gd name="T59" fmla="*/ 254 h 754"/>
                <a:gd name="T60" fmla="*/ 198 w 930"/>
                <a:gd name="T61" fmla="*/ 254 h 754"/>
                <a:gd name="T62" fmla="*/ 198 w 930"/>
                <a:gd name="T63" fmla="*/ 704 h 754"/>
                <a:gd name="T64" fmla="*/ 143 w 930"/>
                <a:gd name="T65" fmla="*/ 704 h 754"/>
                <a:gd name="T66" fmla="*/ 143 w 930"/>
                <a:gd name="T67" fmla="*/ 2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0" h="754">
                  <a:moveTo>
                    <a:pt x="906" y="706"/>
                  </a:moveTo>
                  <a:cubicBezTo>
                    <a:pt x="835" y="706"/>
                    <a:pt x="835" y="706"/>
                    <a:pt x="835" y="706"/>
                  </a:cubicBezTo>
                  <a:cubicBezTo>
                    <a:pt x="835" y="206"/>
                    <a:pt x="835" y="206"/>
                    <a:pt x="835" y="206"/>
                  </a:cubicBezTo>
                  <a:cubicBezTo>
                    <a:pt x="733" y="206"/>
                    <a:pt x="733" y="206"/>
                    <a:pt x="733" y="206"/>
                  </a:cubicBezTo>
                  <a:cubicBezTo>
                    <a:pt x="733" y="0"/>
                    <a:pt x="733" y="0"/>
                    <a:pt x="733" y="0"/>
                  </a:cubicBezTo>
                  <a:cubicBezTo>
                    <a:pt x="198" y="0"/>
                    <a:pt x="198" y="0"/>
                    <a:pt x="198" y="0"/>
                  </a:cubicBezTo>
                  <a:cubicBezTo>
                    <a:pt x="198" y="206"/>
                    <a:pt x="198" y="206"/>
                    <a:pt x="198" y="206"/>
                  </a:cubicBezTo>
                  <a:cubicBezTo>
                    <a:pt x="95" y="206"/>
                    <a:pt x="95" y="206"/>
                    <a:pt x="95" y="206"/>
                  </a:cubicBezTo>
                  <a:cubicBezTo>
                    <a:pt x="95" y="706"/>
                    <a:pt x="95" y="706"/>
                    <a:pt x="95" y="706"/>
                  </a:cubicBezTo>
                  <a:cubicBezTo>
                    <a:pt x="24" y="706"/>
                    <a:pt x="24" y="706"/>
                    <a:pt x="24" y="706"/>
                  </a:cubicBezTo>
                  <a:cubicBezTo>
                    <a:pt x="11" y="706"/>
                    <a:pt x="0" y="717"/>
                    <a:pt x="0" y="730"/>
                  </a:cubicBezTo>
                  <a:cubicBezTo>
                    <a:pt x="0" y="743"/>
                    <a:pt x="11" y="754"/>
                    <a:pt x="24" y="754"/>
                  </a:cubicBezTo>
                  <a:cubicBezTo>
                    <a:pt x="906" y="754"/>
                    <a:pt x="906" y="754"/>
                    <a:pt x="906" y="754"/>
                  </a:cubicBezTo>
                  <a:cubicBezTo>
                    <a:pt x="919" y="754"/>
                    <a:pt x="930" y="743"/>
                    <a:pt x="930" y="730"/>
                  </a:cubicBezTo>
                  <a:cubicBezTo>
                    <a:pt x="930" y="717"/>
                    <a:pt x="919" y="706"/>
                    <a:pt x="906" y="706"/>
                  </a:cubicBezTo>
                  <a:close/>
                  <a:moveTo>
                    <a:pt x="787" y="254"/>
                  </a:moveTo>
                  <a:cubicBezTo>
                    <a:pt x="787" y="704"/>
                    <a:pt x="787" y="704"/>
                    <a:pt x="787" y="704"/>
                  </a:cubicBezTo>
                  <a:cubicBezTo>
                    <a:pt x="733" y="704"/>
                    <a:pt x="733" y="704"/>
                    <a:pt x="733" y="704"/>
                  </a:cubicBezTo>
                  <a:cubicBezTo>
                    <a:pt x="733" y="254"/>
                    <a:pt x="733" y="254"/>
                    <a:pt x="733" y="254"/>
                  </a:cubicBezTo>
                  <a:lnTo>
                    <a:pt x="787" y="254"/>
                  </a:lnTo>
                  <a:close/>
                  <a:moveTo>
                    <a:pt x="246" y="48"/>
                  </a:moveTo>
                  <a:cubicBezTo>
                    <a:pt x="685" y="48"/>
                    <a:pt x="685" y="48"/>
                    <a:pt x="685" y="48"/>
                  </a:cubicBezTo>
                  <a:cubicBezTo>
                    <a:pt x="685" y="704"/>
                    <a:pt x="685" y="704"/>
                    <a:pt x="685" y="704"/>
                  </a:cubicBezTo>
                  <a:cubicBezTo>
                    <a:pt x="486" y="704"/>
                    <a:pt x="486" y="704"/>
                    <a:pt x="486" y="704"/>
                  </a:cubicBezTo>
                  <a:cubicBezTo>
                    <a:pt x="486" y="606"/>
                    <a:pt x="486" y="606"/>
                    <a:pt x="486" y="606"/>
                  </a:cubicBezTo>
                  <a:cubicBezTo>
                    <a:pt x="438" y="606"/>
                    <a:pt x="438" y="606"/>
                    <a:pt x="438" y="606"/>
                  </a:cubicBezTo>
                  <a:cubicBezTo>
                    <a:pt x="438" y="704"/>
                    <a:pt x="438" y="704"/>
                    <a:pt x="438" y="704"/>
                  </a:cubicBezTo>
                  <a:cubicBezTo>
                    <a:pt x="246" y="704"/>
                    <a:pt x="246" y="704"/>
                    <a:pt x="246" y="704"/>
                  </a:cubicBezTo>
                  <a:lnTo>
                    <a:pt x="246" y="48"/>
                  </a:lnTo>
                  <a:close/>
                  <a:moveTo>
                    <a:pt x="143" y="254"/>
                  </a:moveTo>
                  <a:cubicBezTo>
                    <a:pt x="198" y="254"/>
                    <a:pt x="198" y="254"/>
                    <a:pt x="198" y="254"/>
                  </a:cubicBezTo>
                  <a:cubicBezTo>
                    <a:pt x="198" y="704"/>
                    <a:pt x="198" y="704"/>
                    <a:pt x="198" y="704"/>
                  </a:cubicBezTo>
                  <a:cubicBezTo>
                    <a:pt x="143" y="704"/>
                    <a:pt x="143" y="704"/>
                    <a:pt x="143" y="704"/>
                  </a:cubicBezTo>
                  <a:lnTo>
                    <a:pt x="143" y="2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8446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6970265-0044-4C6C-B447-9F441EC949D2}"/>
              </a:ext>
            </a:extLst>
          </p:cNvPr>
          <p:cNvSpPr/>
          <p:nvPr/>
        </p:nvSpPr>
        <p:spPr>
          <a:xfrm>
            <a:off x="2949907" y="1601634"/>
            <a:ext cx="8700358" cy="289159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1D14BAD-0F5C-4037-8F07-BCA859CD3D3D}"/>
              </a:ext>
            </a:extLst>
          </p:cNvPr>
          <p:cNvSpPr>
            <a:spLocks noGrp="1"/>
          </p:cNvSpPr>
          <p:nvPr>
            <p:ph type="title"/>
          </p:nvPr>
        </p:nvSpPr>
        <p:spPr>
          <a:xfrm>
            <a:off x="782259" y="355901"/>
            <a:ext cx="11338560" cy="768263"/>
          </a:xfrm>
        </p:spPr>
        <p:txBody>
          <a:bodyPr/>
          <a:lstStyle/>
          <a:p>
            <a:r>
              <a:rPr lang="en-US" dirty="0">
                <a:solidFill>
                  <a:schemeClr val="bg2"/>
                </a:solidFill>
              </a:rPr>
              <a:t>Shared Facility - Profitability</a:t>
            </a:r>
          </a:p>
        </p:txBody>
      </p:sp>
      <p:sp>
        <p:nvSpPr>
          <p:cNvPr id="32" name="Oval 31">
            <a:extLst>
              <a:ext uri="{FF2B5EF4-FFF2-40B4-BE49-F238E27FC236}">
                <a16:creationId xmlns:a16="http://schemas.microsoft.com/office/drawing/2014/main" id="{2AE84325-C8B6-4E94-8C48-6D9AF04D2510}"/>
              </a:ext>
            </a:extLst>
          </p:cNvPr>
          <p:cNvSpPr/>
          <p:nvPr/>
        </p:nvSpPr>
        <p:spPr>
          <a:xfrm>
            <a:off x="1656475" y="1567143"/>
            <a:ext cx="2885619" cy="3046397"/>
          </a:xfrm>
          <a:prstGeom prst="ellipse">
            <a:avLst/>
          </a:prstGeom>
          <a:solidFill>
            <a:schemeClr val="bg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bg1"/>
                </a:solidFill>
              </a:rPr>
              <a:t>Shared </a:t>
            </a:r>
          </a:p>
          <a:p>
            <a:pPr algn="ctr"/>
            <a:r>
              <a:rPr lang="en-US" sz="2000" b="1" dirty="0">
                <a:solidFill>
                  <a:schemeClr val="bg1"/>
                </a:solidFill>
              </a:rPr>
              <a:t>facility</a:t>
            </a:r>
            <a:endParaRPr lang="en-US" sz="1600" dirty="0">
              <a:solidFill>
                <a:schemeClr val="bg1"/>
              </a:solidFill>
            </a:endParaRPr>
          </a:p>
        </p:txBody>
      </p:sp>
      <p:sp>
        <p:nvSpPr>
          <p:cNvPr id="33" name="Oval 32">
            <a:extLst>
              <a:ext uri="{FF2B5EF4-FFF2-40B4-BE49-F238E27FC236}">
                <a16:creationId xmlns:a16="http://schemas.microsoft.com/office/drawing/2014/main" id="{F14E0247-A285-48A8-A16B-5A0D2ADB3347}"/>
              </a:ext>
            </a:extLst>
          </p:cNvPr>
          <p:cNvSpPr/>
          <p:nvPr/>
        </p:nvSpPr>
        <p:spPr>
          <a:xfrm>
            <a:off x="1273926" y="2803900"/>
            <a:ext cx="980149" cy="1034760"/>
          </a:xfrm>
          <a:prstGeom prst="ellipse">
            <a:avLst/>
          </a:prstGeom>
          <a:solidFill>
            <a:srgbClr val="FF9900"/>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l"/>
            <a:r>
              <a:rPr lang="en-US" sz="1400" b="1" dirty="0"/>
              <a:t>1.3%</a:t>
            </a:r>
          </a:p>
        </p:txBody>
      </p:sp>
      <p:sp>
        <p:nvSpPr>
          <p:cNvPr id="34" name="Oval 33">
            <a:extLst>
              <a:ext uri="{FF2B5EF4-FFF2-40B4-BE49-F238E27FC236}">
                <a16:creationId xmlns:a16="http://schemas.microsoft.com/office/drawing/2014/main" id="{2F887D87-2B3E-425B-9047-973DEEEBF048}"/>
              </a:ext>
            </a:extLst>
          </p:cNvPr>
          <p:cNvSpPr/>
          <p:nvPr/>
        </p:nvSpPr>
        <p:spPr>
          <a:xfrm>
            <a:off x="2604382" y="4020163"/>
            <a:ext cx="980149" cy="1034760"/>
          </a:xfrm>
          <a:prstGeom prst="ellipse">
            <a:avLst/>
          </a:prstGeom>
          <a:gradFill>
            <a:gsLst>
              <a:gs pos="0">
                <a:srgbClr val="00B050"/>
              </a:gs>
              <a:gs pos="74000">
                <a:srgbClr val="FF9900"/>
              </a:gs>
              <a:gs pos="83000">
                <a:srgbClr val="FF9900"/>
              </a:gs>
              <a:gs pos="100000">
                <a:srgbClr val="FF9900"/>
              </a:gs>
            </a:gsLst>
            <a:lin ang="5400000" scaled="1"/>
          </a:gra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l"/>
            <a:r>
              <a:rPr lang="en-US" sz="1400" b="1" dirty="0"/>
              <a:t>6.1%</a:t>
            </a:r>
          </a:p>
        </p:txBody>
      </p:sp>
      <p:sp>
        <p:nvSpPr>
          <p:cNvPr id="35" name="Rectangle 34">
            <a:extLst>
              <a:ext uri="{FF2B5EF4-FFF2-40B4-BE49-F238E27FC236}">
                <a16:creationId xmlns:a16="http://schemas.microsoft.com/office/drawing/2014/main" id="{46EE22EF-7695-4C94-9FF3-6827FB4B4F93}"/>
              </a:ext>
            </a:extLst>
          </p:cNvPr>
          <p:cNvSpPr/>
          <p:nvPr/>
        </p:nvSpPr>
        <p:spPr>
          <a:xfrm>
            <a:off x="1796220" y="4958899"/>
            <a:ext cx="2544323" cy="561692"/>
          </a:xfrm>
          <a:prstGeom prst="rect">
            <a:avLst/>
          </a:prstGeom>
        </p:spPr>
        <p:txBody>
          <a:bodyPr wrap="square">
            <a:spAutoFit/>
          </a:bodyPr>
          <a:lstStyle/>
          <a:p>
            <a:pPr algn="ctr">
              <a:spcAft>
                <a:spcPts val="300"/>
              </a:spcAft>
              <a:tabLst>
                <a:tab pos="4283075" algn="l"/>
              </a:tabLst>
            </a:pPr>
            <a:r>
              <a:rPr lang="en-US" sz="1400" b="1" dirty="0">
                <a:ea typeface="Noto Sans" panose="020B0502040504020204" pitchFamily="34"/>
                <a:cs typeface="Noto Sans" panose="020B0502040504020204" pitchFamily="34"/>
              </a:rPr>
              <a:t>Development Bank Loan*</a:t>
            </a:r>
          </a:p>
          <a:p>
            <a:pPr algn="ctr">
              <a:spcAft>
                <a:spcPts val="300"/>
              </a:spcAft>
              <a:tabLst>
                <a:tab pos="4283075" algn="l"/>
              </a:tabLst>
            </a:pPr>
            <a:r>
              <a:rPr lang="en-US" sz="1400" b="1" dirty="0">
                <a:ea typeface="Noto Sans" panose="020B0502040504020204" pitchFamily="34"/>
                <a:cs typeface="Noto Sans" panose="020B0502040504020204" pitchFamily="34"/>
              </a:rPr>
              <a:t>(Year 7)</a:t>
            </a:r>
          </a:p>
        </p:txBody>
      </p:sp>
      <p:sp>
        <p:nvSpPr>
          <p:cNvPr id="36" name="Oval 35">
            <a:extLst>
              <a:ext uri="{FF2B5EF4-FFF2-40B4-BE49-F238E27FC236}">
                <a16:creationId xmlns:a16="http://schemas.microsoft.com/office/drawing/2014/main" id="{E5DA5CB2-A7A0-4B30-BE1C-8D61146F1C16}"/>
              </a:ext>
            </a:extLst>
          </p:cNvPr>
          <p:cNvSpPr/>
          <p:nvPr/>
        </p:nvSpPr>
        <p:spPr>
          <a:xfrm>
            <a:off x="4039625" y="2815106"/>
            <a:ext cx="980149" cy="1034760"/>
          </a:xfrm>
          <a:prstGeom prst="ellipse">
            <a:avLst/>
          </a:prstGeom>
          <a:solidFill>
            <a:srgbClr val="00B050"/>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l"/>
            <a:r>
              <a:rPr lang="en-US" sz="1400" dirty="0"/>
              <a:t>21.8%</a:t>
            </a:r>
          </a:p>
        </p:txBody>
      </p:sp>
      <p:sp>
        <p:nvSpPr>
          <p:cNvPr id="37" name="Rectangle 36">
            <a:extLst>
              <a:ext uri="{FF2B5EF4-FFF2-40B4-BE49-F238E27FC236}">
                <a16:creationId xmlns:a16="http://schemas.microsoft.com/office/drawing/2014/main" id="{571D4F3B-566C-4B20-9B33-B2C03428D500}"/>
              </a:ext>
            </a:extLst>
          </p:cNvPr>
          <p:cNvSpPr/>
          <p:nvPr/>
        </p:nvSpPr>
        <p:spPr>
          <a:xfrm>
            <a:off x="443488" y="3881553"/>
            <a:ext cx="1884308" cy="523220"/>
          </a:xfrm>
          <a:prstGeom prst="rect">
            <a:avLst/>
          </a:prstGeom>
        </p:spPr>
        <p:txBody>
          <a:bodyPr wrap="square">
            <a:spAutoFit/>
          </a:bodyPr>
          <a:lstStyle/>
          <a:p>
            <a:pPr algn="ctr">
              <a:spcAft>
                <a:spcPts val="300"/>
              </a:spcAft>
              <a:tabLst>
                <a:tab pos="4283075" algn="l"/>
              </a:tabLst>
            </a:pPr>
            <a:r>
              <a:rPr lang="en-US" sz="1400" b="1" dirty="0">
                <a:ea typeface="Noto Sans" panose="020B0502040504020204" pitchFamily="34"/>
                <a:cs typeface="Noto Sans" panose="020B0502040504020204" pitchFamily="34"/>
              </a:rPr>
              <a:t>Commercial </a:t>
            </a:r>
            <a:br>
              <a:rPr lang="en-US" sz="1400" b="1" dirty="0">
                <a:ea typeface="Noto Sans" panose="020B0502040504020204" pitchFamily="34"/>
                <a:cs typeface="Noto Sans" panose="020B0502040504020204" pitchFamily="34"/>
              </a:rPr>
            </a:br>
            <a:r>
              <a:rPr lang="en-US" sz="1400" b="1" dirty="0">
                <a:ea typeface="Noto Sans" panose="020B0502040504020204" pitchFamily="34"/>
                <a:cs typeface="Noto Sans" panose="020B0502040504020204" pitchFamily="34"/>
              </a:rPr>
              <a:t>Loan (Year 7)</a:t>
            </a:r>
          </a:p>
        </p:txBody>
      </p:sp>
      <p:sp>
        <p:nvSpPr>
          <p:cNvPr id="38" name="Rectangle 37">
            <a:extLst>
              <a:ext uri="{FF2B5EF4-FFF2-40B4-BE49-F238E27FC236}">
                <a16:creationId xmlns:a16="http://schemas.microsoft.com/office/drawing/2014/main" id="{D87D77A5-A000-404D-9762-8706AA2FCED3}"/>
              </a:ext>
            </a:extLst>
          </p:cNvPr>
          <p:cNvSpPr/>
          <p:nvPr/>
        </p:nvSpPr>
        <p:spPr>
          <a:xfrm>
            <a:off x="3965102" y="3876774"/>
            <a:ext cx="1854922" cy="523220"/>
          </a:xfrm>
          <a:prstGeom prst="rect">
            <a:avLst/>
          </a:prstGeom>
        </p:spPr>
        <p:txBody>
          <a:bodyPr wrap="square">
            <a:spAutoFit/>
          </a:bodyPr>
          <a:lstStyle/>
          <a:p>
            <a:pPr algn="ctr">
              <a:tabLst>
                <a:tab pos="4283075" algn="l"/>
              </a:tabLst>
            </a:pPr>
            <a:r>
              <a:rPr lang="en-US" sz="1400" b="1" dirty="0">
                <a:ea typeface="Noto Sans" panose="020B0502040504020204" pitchFamily="34"/>
                <a:cs typeface="Noto Sans" panose="020B0502040504020204" pitchFamily="34"/>
              </a:rPr>
              <a:t>Loan repaid</a:t>
            </a:r>
          </a:p>
          <a:p>
            <a:pPr algn="ctr">
              <a:tabLst>
                <a:tab pos="4283075" algn="l"/>
              </a:tabLst>
            </a:pPr>
            <a:r>
              <a:rPr lang="en-US" sz="1400" b="1" dirty="0">
                <a:ea typeface="Noto Sans" panose="020B0502040504020204" pitchFamily="34"/>
                <a:cs typeface="Noto Sans" panose="020B0502040504020204" pitchFamily="34"/>
              </a:rPr>
              <a:t>(Year 10+)</a:t>
            </a:r>
          </a:p>
        </p:txBody>
      </p:sp>
      <p:sp>
        <p:nvSpPr>
          <p:cNvPr id="53" name="TextBox 52">
            <a:extLst>
              <a:ext uri="{FF2B5EF4-FFF2-40B4-BE49-F238E27FC236}">
                <a16:creationId xmlns:a16="http://schemas.microsoft.com/office/drawing/2014/main" id="{D4F4EAE4-22DB-42AB-9B8E-40A2BE88F48C}"/>
              </a:ext>
            </a:extLst>
          </p:cNvPr>
          <p:cNvSpPr txBox="1"/>
          <p:nvPr/>
        </p:nvSpPr>
        <p:spPr>
          <a:xfrm>
            <a:off x="1269083" y="2722227"/>
            <a:ext cx="330806" cy="369332"/>
          </a:xfrm>
          <a:prstGeom prst="rect">
            <a:avLst/>
          </a:prstGeom>
          <a:solidFill>
            <a:schemeClr val="bg1"/>
          </a:solidFill>
          <a:ln w="28575">
            <a:solidFill>
              <a:srgbClr val="FF9900"/>
            </a:solidFill>
          </a:ln>
        </p:spPr>
        <p:txBody>
          <a:bodyPr wrap="square" rtlCol="0">
            <a:spAutoFit/>
          </a:bodyPr>
          <a:lstStyle/>
          <a:p>
            <a:r>
              <a:rPr lang="en-GB" dirty="0">
                <a:solidFill>
                  <a:srgbClr val="FF9900"/>
                </a:solidFill>
                <a:sym typeface="Wingdings" panose="05000000000000000000" pitchFamily="2" charset="2"/>
              </a:rPr>
              <a:t>?</a:t>
            </a:r>
            <a:endParaRPr lang="en-GB" dirty="0">
              <a:solidFill>
                <a:srgbClr val="FF9900"/>
              </a:solidFill>
            </a:endParaRPr>
          </a:p>
        </p:txBody>
      </p:sp>
      <p:sp>
        <p:nvSpPr>
          <p:cNvPr id="54" name="TextBox 53">
            <a:extLst>
              <a:ext uri="{FF2B5EF4-FFF2-40B4-BE49-F238E27FC236}">
                <a16:creationId xmlns:a16="http://schemas.microsoft.com/office/drawing/2014/main" id="{48C24DFD-6FB7-4397-A2CC-CBAA238C7E8E}"/>
              </a:ext>
            </a:extLst>
          </p:cNvPr>
          <p:cNvSpPr txBox="1"/>
          <p:nvPr/>
        </p:nvSpPr>
        <p:spPr>
          <a:xfrm>
            <a:off x="4660632" y="2692429"/>
            <a:ext cx="330806" cy="369332"/>
          </a:xfrm>
          <a:prstGeom prst="rect">
            <a:avLst/>
          </a:prstGeom>
          <a:solidFill>
            <a:schemeClr val="bg1"/>
          </a:solidFill>
          <a:ln w="28575">
            <a:solidFill>
              <a:srgbClr val="00B050"/>
            </a:solidFill>
          </a:ln>
        </p:spPr>
        <p:txBody>
          <a:bodyPr wrap="square" rtlCol="0">
            <a:spAutoFit/>
          </a:bodyPr>
          <a:lstStyle/>
          <a:p>
            <a:r>
              <a:rPr lang="en-GB" dirty="0">
                <a:solidFill>
                  <a:srgbClr val="00B050"/>
                </a:solidFill>
                <a:sym typeface="Wingdings" panose="05000000000000000000" pitchFamily="2" charset="2"/>
              </a:rPr>
              <a:t></a:t>
            </a:r>
            <a:endParaRPr lang="en-GB" dirty="0">
              <a:solidFill>
                <a:srgbClr val="00B050"/>
              </a:solidFill>
            </a:endParaRPr>
          </a:p>
        </p:txBody>
      </p:sp>
      <p:sp>
        <p:nvSpPr>
          <p:cNvPr id="55" name="TextBox 54">
            <a:extLst>
              <a:ext uri="{FF2B5EF4-FFF2-40B4-BE49-F238E27FC236}">
                <a16:creationId xmlns:a16="http://schemas.microsoft.com/office/drawing/2014/main" id="{B9677465-B850-44CC-8B74-34FD30517C70}"/>
              </a:ext>
            </a:extLst>
          </p:cNvPr>
          <p:cNvSpPr txBox="1"/>
          <p:nvPr/>
        </p:nvSpPr>
        <p:spPr>
          <a:xfrm>
            <a:off x="2949907" y="3818072"/>
            <a:ext cx="330806" cy="369332"/>
          </a:xfrm>
          <a:prstGeom prst="rect">
            <a:avLst/>
          </a:prstGeom>
          <a:solidFill>
            <a:schemeClr val="bg1"/>
          </a:solidFill>
          <a:ln w="28575">
            <a:solidFill>
              <a:srgbClr val="FF9900"/>
            </a:solidFill>
          </a:ln>
        </p:spPr>
        <p:txBody>
          <a:bodyPr wrap="square" rtlCol="0">
            <a:spAutoFit/>
          </a:bodyPr>
          <a:lstStyle/>
          <a:p>
            <a:r>
              <a:rPr lang="en-GB" dirty="0">
                <a:solidFill>
                  <a:srgbClr val="FF9900"/>
                </a:solidFill>
                <a:sym typeface="Wingdings" panose="05000000000000000000" pitchFamily="2" charset="2"/>
              </a:rPr>
              <a:t></a:t>
            </a:r>
            <a:endParaRPr lang="en-GB" dirty="0">
              <a:solidFill>
                <a:srgbClr val="FF9900"/>
              </a:solidFill>
            </a:endParaRPr>
          </a:p>
        </p:txBody>
      </p:sp>
      <p:sp>
        <p:nvSpPr>
          <p:cNvPr id="23" name="Rectangle 22">
            <a:extLst>
              <a:ext uri="{FF2B5EF4-FFF2-40B4-BE49-F238E27FC236}">
                <a16:creationId xmlns:a16="http://schemas.microsoft.com/office/drawing/2014/main" id="{380E5CE4-8FC9-4390-9842-B3B465B5D664}"/>
              </a:ext>
            </a:extLst>
          </p:cNvPr>
          <p:cNvSpPr/>
          <p:nvPr/>
        </p:nvSpPr>
        <p:spPr>
          <a:xfrm>
            <a:off x="443488" y="5969298"/>
            <a:ext cx="5853327" cy="215444"/>
          </a:xfrm>
          <a:prstGeom prst="rect">
            <a:avLst/>
          </a:prstGeom>
        </p:spPr>
        <p:txBody>
          <a:bodyPr wrap="square">
            <a:spAutoFit/>
          </a:bodyPr>
          <a:lstStyle/>
          <a:p>
            <a:pPr>
              <a:spcAft>
                <a:spcPts val="300"/>
              </a:spcAft>
              <a:tabLst>
                <a:tab pos="4283075" algn="l"/>
              </a:tabLst>
            </a:pPr>
            <a:r>
              <a:rPr lang="en-US" sz="800" b="1" dirty="0">
                <a:ea typeface="Noto Sans" panose="020B0502040504020204" pitchFamily="34"/>
                <a:cs typeface="Noto Sans" panose="020B0502040504020204" pitchFamily="34"/>
              </a:rPr>
              <a:t>*Assumed 10-year term; Ethiopian DB will offer up to 20 years</a:t>
            </a:r>
          </a:p>
        </p:txBody>
      </p:sp>
      <p:sp>
        <p:nvSpPr>
          <p:cNvPr id="24" name="Content Placeholder 6">
            <a:extLst>
              <a:ext uri="{FF2B5EF4-FFF2-40B4-BE49-F238E27FC236}">
                <a16:creationId xmlns:a16="http://schemas.microsoft.com/office/drawing/2014/main" id="{E0782F47-193E-4F97-88BA-39705530517F}"/>
              </a:ext>
            </a:extLst>
          </p:cNvPr>
          <p:cNvSpPr txBox="1">
            <a:spLocks/>
          </p:cNvSpPr>
          <p:nvPr/>
        </p:nvSpPr>
        <p:spPr>
          <a:xfrm>
            <a:off x="5286407" y="2170230"/>
            <a:ext cx="6462106" cy="2173340"/>
          </a:xfrm>
          <a:prstGeom prst="rect">
            <a:avLst/>
          </a:prstGeom>
        </p:spPr>
        <p:txBody>
          <a:bodyPr/>
          <a:lstStyle>
            <a:lvl1pPr marL="228600" indent="-228600" algn="l" defTabSz="914400" rtl="0" eaLnBrk="1" latinLnBrk="0" hangingPunct="1">
              <a:lnSpc>
                <a:spcPct val="100000"/>
              </a:lnSpc>
              <a:spcBef>
                <a:spcPts val="1200"/>
              </a:spcBef>
              <a:buClr>
                <a:srgbClr val="6C6463"/>
              </a:buClr>
              <a:buFont typeface="Arial" panose="020B0604020202020204" pitchFamily="34" charset="0"/>
              <a:buChar char="•"/>
              <a:defRPr sz="2800" kern="1200">
                <a:solidFill>
                  <a:srgbClr val="6C6463"/>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300"/>
              </a:spcBef>
              <a:buClr>
                <a:srgbClr val="6C6463"/>
              </a:buClr>
              <a:buFont typeface="Courier New" panose="02070309020205020404" pitchFamily="49" charset="0"/>
              <a:buChar char="o"/>
              <a:defRPr sz="2400" kern="1200">
                <a:solidFill>
                  <a:schemeClr val="accent6"/>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chemeClr val="accent6"/>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chemeClr val="accent6"/>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600" b="1" dirty="0">
                <a:solidFill>
                  <a:schemeClr val="bg2"/>
                </a:solidFill>
              </a:rPr>
              <a:t>Shared facility </a:t>
            </a:r>
            <a:r>
              <a:rPr lang="en-GB" sz="1600" b="1" u="sng" dirty="0">
                <a:solidFill>
                  <a:schemeClr val="bg2"/>
                </a:solidFill>
              </a:rPr>
              <a:t>would</a:t>
            </a:r>
            <a:r>
              <a:rPr lang="en-GB" sz="1600" b="1" dirty="0">
                <a:solidFill>
                  <a:schemeClr val="bg2"/>
                </a:solidFill>
              </a:rPr>
              <a:t> pay off </a:t>
            </a:r>
            <a:br>
              <a:rPr lang="en-GB" sz="1600" b="1" dirty="0">
                <a:solidFill>
                  <a:schemeClr val="bg2"/>
                </a:solidFill>
              </a:rPr>
            </a:br>
            <a:r>
              <a:rPr lang="en-GB" sz="1600" b="1" dirty="0">
                <a:solidFill>
                  <a:schemeClr val="bg2"/>
                </a:solidFill>
              </a:rPr>
              <a:t>Development bank loan in 10-year term even if: </a:t>
            </a:r>
          </a:p>
          <a:p>
            <a:pPr lvl="1">
              <a:spcBef>
                <a:spcPts val="600"/>
              </a:spcBef>
              <a:spcAft>
                <a:spcPts val="600"/>
              </a:spcAft>
            </a:pPr>
            <a:r>
              <a:rPr lang="en-GB" sz="1600" dirty="0"/>
              <a:t>Interest rate increased by 2% (from 9.5% to 11.5%); or</a:t>
            </a:r>
          </a:p>
          <a:p>
            <a:pPr lvl="1">
              <a:spcAft>
                <a:spcPts val="600"/>
              </a:spcAft>
            </a:pPr>
            <a:r>
              <a:rPr lang="en-GB" sz="1600" dirty="0"/>
              <a:t>Donor price fell by 15% from current UNFPA catalogue price; or</a:t>
            </a:r>
          </a:p>
          <a:p>
            <a:pPr lvl="1">
              <a:spcAft>
                <a:spcPts val="600"/>
              </a:spcAft>
            </a:pPr>
            <a:r>
              <a:rPr lang="en-GB" sz="1600" dirty="0"/>
              <a:t>Share of South African public sector fell to 20%; or</a:t>
            </a:r>
          </a:p>
          <a:p>
            <a:pPr lvl="1">
              <a:spcAft>
                <a:spcPts val="600"/>
              </a:spcAft>
            </a:pPr>
            <a:r>
              <a:rPr lang="en-GB" sz="1600" dirty="0"/>
              <a:t>WHO Prequalification, registration or peak market shares delayed by one year</a:t>
            </a:r>
          </a:p>
          <a:p>
            <a:pPr lvl="1"/>
            <a:endParaRPr lang="en-GB" sz="1600" dirty="0"/>
          </a:p>
        </p:txBody>
      </p:sp>
      <p:sp>
        <p:nvSpPr>
          <p:cNvPr id="3" name="Oval 2">
            <a:extLst>
              <a:ext uri="{FF2B5EF4-FFF2-40B4-BE49-F238E27FC236}">
                <a16:creationId xmlns:a16="http://schemas.microsoft.com/office/drawing/2014/main" id="{D0082800-32F1-41DE-B98B-4D4ED7D701EF}"/>
              </a:ext>
            </a:extLst>
          </p:cNvPr>
          <p:cNvSpPr>
            <a:spLocks noChangeAspect="1"/>
          </p:cNvSpPr>
          <p:nvPr/>
        </p:nvSpPr>
        <p:spPr>
          <a:xfrm>
            <a:off x="7238243" y="14594"/>
            <a:ext cx="435154" cy="430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486F797-8C29-4E19-A637-47C3179936CA}"/>
              </a:ext>
            </a:extLst>
          </p:cNvPr>
          <p:cNvSpPr>
            <a:spLocks noChangeAspect="1"/>
          </p:cNvSpPr>
          <p:nvPr/>
        </p:nvSpPr>
        <p:spPr>
          <a:xfrm>
            <a:off x="7540322" y="14594"/>
            <a:ext cx="435154" cy="430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12674F63-A532-4055-BA7C-D7FCE75E615A}"/>
              </a:ext>
            </a:extLst>
          </p:cNvPr>
          <p:cNvGrpSpPr>
            <a:grpSpLocks noChangeAspect="1"/>
          </p:cNvGrpSpPr>
          <p:nvPr/>
        </p:nvGrpSpPr>
        <p:grpSpPr>
          <a:xfrm>
            <a:off x="2740530" y="2803900"/>
            <a:ext cx="586892" cy="598958"/>
            <a:chOff x="-3494088" y="347663"/>
            <a:chExt cx="3497263" cy="2835275"/>
          </a:xfrm>
          <a:solidFill>
            <a:schemeClr val="bg1"/>
          </a:solidFill>
        </p:grpSpPr>
        <p:sp>
          <p:nvSpPr>
            <p:cNvPr id="28" name="Rectangle 11">
              <a:extLst>
                <a:ext uri="{FF2B5EF4-FFF2-40B4-BE49-F238E27FC236}">
                  <a16:creationId xmlns:a16="http://schemas.microsoft.com/office/drawing/2014/main" id="{D24043C2-9F47-4450-8AB6-21E432557AA9}"/>
                </a:ext>
              </a:extLst>
            </p:cNvPr>
            <p:cNvSpPr>
              <a:spLocks noChangeArrowheads="1"/>
            </p:cNvSpPr>
            <p:nvPr/>
          </p:nvSpPr>
          <p:spPr bwMode="auto">
            <a:xfrm>
              <a:off x="-2252663" y="1708151"/>
              <a:ext cx="180975" cy="192088"/>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Rectangle 12">
              <a:extLst>
                <a:ext uri="{FF2B5EF4-FFF2-40B4-BE49-F238E27FC236}">
                  <a16:creationId xmlns:a16="http://schemas.microsoft.com/office/drawing/2014/main" id="{AEAFD74B-2A7D-48BC-BD34-0068345CA3FB}"/>
                </a:ext>
              </a:extLst>
            </p:cNvPr>
            <p:cNvSpPr>
              <a:spLocks noChangeArrowheads="1"/>
            </p:cNvSpPr>
            <p:nvPr/>
          </p:nvSpPr>
          <p:spPr bwMode="auto">
            <a:xfrm>
              <a:off x="-2252663" y="2089151"/>
              <a:ext cx="180975" cy="192088"/>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Rectangle 13">
              <a:extLst>
                <a:ext uri="{FF2B5EF4-FFF2-40B4-BE49-F238E27FC236}">
                  <a16:creationId xmlns:a16="http://schemas.microsoft.com/office/drawing/2014/main" id="{D013762D-A9B9-48D7-B7DE-B873DD9864FD}"/>
                </a:ext>
              </a:extLst>
            </p:cNvPr>
            <p:cNvSpPr>
              <a:spLocks noChangeArrowheads="1"/>
            </p:cNvSpPr>
            <p:nvPr/>
          </p:nvSpPr>
          <p:spPr bwMode="auto">
            <a:xfrm>
              <a:off x="-2252663" y="1328738"/>
              <a:ext cx="180975" cy="188913"/>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Rectangle 14">
              <a:extLst>
                <a:ext uri="{FF2B5EF4-FFF2-40B4-BE49-F238E27FC236}">
                  <a16:creationId xmlns:a16="http://schemas.microsoft.com/office/drawing/2014/main" id="{96C2DDCF-730D-40A2-A02D-35F3C2F308B8}"/>
                </a:ext>
              </a:extLst>
            </p:cNvPr>
            <p:cNvSpPr>
              <a:spLocks noChangeArrowheads="1"/>
            </p:cNvSpPr>
            <p:nvPr/>
          </p:nvSpPr>
          <p:spPr bwMode="auto">
            <a:xfrm>
              <a:off x="-2252663" y="949326"/>
              <a:ext cx="180975" cy="187325"/>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Rectangle 15">
              <a:extLst>
                <a:ext uri="{FF2B5EF4-FFF2-40B4-BE49-F238E27FC236}">
                  <a16:creationId xmlns:a16="http://schemas.microsoft.com/office/drawing/2014/main" id="{711F0000-7D26-4C7D-BB2A-3E06253B53AF}"/>
                </a:ext>
              </a:extLst>
            </p:cNvPr>
            <p:cNvSpPr>
              <a:spLocks noChangeArrowheads="1"/>
            </p:cNvSpPr>
            <p:nvPr/>
          </p:nvSpPr>
          <p:spPr bwMode="auto">
            <a:xfrm>
              <a:off x="-1444625" y="1328738"/>
              <a:ext cx="180975" cy="188913"/>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Rectangle 16">
              <a:extLst>
                <a:ext uri="{FF2B5EF4-FFF2-40B4-BE49-F238E27FC236}">
                  <a16:creationId xmlns:a16="http://schemas.microsoft.com/office/drawing/2014/main" id="{FBA1F42D-A63A-4044-9C0B-074EF1DD1AA8}"/>
                </a:ext>
              </a:extLst>
            </p:cNvPr>
            <p:cNvSpPr>
              <a:spLocks noChangeArrowheads="1"/>
            </p:cNvSpPr>
            <p:nvPr/>
          </p:nvSpPr>
          <p:spPr bwMode="auto">
            <a:xfrm>
              <a:off x="-1444625" y="2089151"/>
              <a:ext cx="180975" cy="192088"/>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Rectangle 17">
              <a:extLst>
                <a:ext uri="{FF2B5EF4-FFF2-40B4-BE49-F238E27FC236}">
                  <a16:creationId xmlns:a16="http://schemas.microsoft.com/office/drawing/2014/main" id="{9DB09253-46DD-4BBC-9884-59E6F5B94DD0}"/>
                </a:ext>
              </a:extLst>
            </p:cNvPr>
            <p:cNvSpPr>
              <a:spLocks noChangeArrowheads="1"/>
            </p:cNvSpPr>
            <p:nvPr/>
          </p:nvSpPr>
          <p:spPr bwMode="auto">
            <a:xfrm>
              <a:off x="-1444625" y="949326"/>
              <a:ext cx="180975" cy="187325"/>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Rectangle 18">
              <a:extLst>
                <a:ext uri="{FF2B5EF4-FFF2-40B4-BE49-F238E27FC236}">
                  <a16:creationId xmlns:a16="http://schemas.microsoft.com/office/drawing/2014/main" id="{4C25D108-872C-44CE-8744-001D039AD6AC}"/>
                </a:ext>
              </a:extLst>
            </p:cNvPr>
            <p:cNvSpPr>
              <a:spLocks noChangeArrowheads="1"/>
            </p:cNvSpPr>
            <p:nvPr/>
          </p:nvSpPr>
          <p:spPr bwMode="auto">
            <a:xfrm>
              <a:off x="-1444625" y="1708151"/>
              <a:ext cx="180975" cy="192088"/>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Rectangle 19">
              <a:extLst>
                <a:ext uri="{FF2B5EF4-FFF2-40B4-BE49-F238E27FC236}">
                  <a16:creationId xmlns:a16="http://schemas.microsoft.com/office/drawing/2014/main" id="{58AAB60B-23E2-46DA-9037-E1F5AC15AFB6}"/>
                </a:ext>
              </a:extLst>
            </p:cNvPr>
            <p:cNvSpPr>
              <a:spLocks noChangeArrowheads="1"/>
            </p:cNvSpPr>
            <p:nvPr/>
          </p:nvSpPr>
          <p:spPr bwMode="auto">
            <a:xfrm>
              <a:off x="-1846263" y="1328738"/>
              <a:ext cx="180975" cy="188913"/>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Rectangle 20">
              <a:extLst>
                <a:ext uri="{FF2B5EF4-FFF2-40B4-BE49-F238E27FC236}">
                  <a16:creationId xmlns:a16="http://schemas.microsoft.com/office/drawing/2014/main" id="{C2621B31-E844-42FB-9EE8-BC01FE0B3E6A}"/>
                </a:ext>
              </a:extLst>
            </p:cNvPr>
            <p:cNvSpPr>
              <a:spLocks noChangeArrowheads="1"/>
            </p:cNvSpPr>
            <p:nvPr/>
          </p:nvSpPr>
          <p:spPr bwMode="auto">
            <a:xfrm>
              <a:off x="-1846263" y="2089151"/>
              <a:ext cx="180975" cy="192088"/>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Rectangle 21">
              <a:extLst>
                <a:ext uri="{FF2B5EF4-FFF2-40B4-BE49-F238E27FC236}">
                  <a16:creationId xmlns:a16="http://schemas.microsoft.com/office/drawing/2014/main" id="{F0F0173A-1145-4458-8440-A7DC48680152}"/>
                </a:ext>
              </a:extLst>
            </p:cNvPr>
            <p:cNvSpPr>
              <a:spLocks noChangeArrowheads="1"/>
            </p:cNvSpPr>
            <p:nvPr/>
          </p:nvSpPr>
          <p:spPr bwMode="auto">
            <a:xfrm>
              <a:off x="-1846263" y="1708151"/>
              <a:ext cx="180975" cy="192088"/>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Rectangle 22">
              <a:extLst>
                <a:ext uri="{FF2B5EF4-FFF2-40B4-BE49-F238E27FC236}">
                  <a16:creationId xmlns:a16="http://schemas.microsoft.com/office/drawing/2014/main" id="{8C6D7822-B17D-4817-A4FD-7CE5D3F4A2CC}"/>
                </a:ext>
              </a:extLst>
            </p:cNvPr>
            <p:cNvSpPr>
              <a:spLocks noChangeArrowheads="1"/>
            </p:cNvSpPr>
            <p:nvPr/>
          </p:nvSpPr>
          <p:spPr bwMode="auto">
            <a:xfrm>
              <a:off x="-1846263" y="949326"/>
              <a:ext cx="180975" cy="187325"/>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23">
              <a:extLst>
                <a:ext uri="{FF2B5EF4-FFF2-40B4-BE49-F238E27FC236}">
                  <a16:creationId xmlns:a16="http://schemas.microsoft.com/office/drawing/2014/main" id="{E1B1F541-5125-484F-BBCA-B87F69B5FD4B}"/>
                </a:ext>
              </a:extLst>
            </p:cNvPr>
            <p:cNvSpPr>
              <a:spLocks noEditPoints="1"/>
            </p:cNvSpPr>
            <p:nvPr/>
          </p:nvSpPr>
          <p:spPr bwMode="auto">
            <a:xfrm>
              <a:off x="-3494088" y="347663"/>
              <a:ext cx="3497263" cy="2835275"/>
            </a:xfrm>
            <a:custGeom>
              <a:avLst/>
              <a:gdLst>
                <a:gd name="T0" fmla="*/ 906 w 930"/>
                <a:gd name="T1" fmla="*/ 706 h 754"/>
                <a:gd name="T2" fmla="*/ 835 w 930"/>
                <a:gd name="T3" fmla="*/ 706 h 754"/>
                <a:gd name="T4" fmla="*/ 835 w 930"/>
                <a:gd name="T5" fmla="*/ 206 h 754"/>
                <a:gd name="T6" fmla="*/ 733 w 930"/>
                <a:gd name="T7" fmla="*/ 206 h 754"/>
                <a:gd name="T8" fmla="*/ 733 w 930"/>
                <a:gd name="T9" fmla="*/ 0 h 754"/>
                <a:gd name="T10" fmla="*/ 198 w 930"/>
                <a:gd name="T11" fmla="*/ 0 h 754"/>
                <a:gd name="T12" fmla="*/ 198 w 930"/>
                <a:gd name="T13" fmla="*/ 206 h 754"/>
                <a:gd name="T14" fmla="*/ 95 w 930"/>
                <a:gd name="T15" fmla="*/ 206 h 754"/>
                <a:gd name="T16" fmla="*/ 95 w 930"/>
                <a:gd name="T17" fmla="*/ 706 h 754"/>
                <a:gd name="T18" fmla="*/ 24 w 930"/>
                <a:gd name="T19" fmla="*/ 706 h 754"/>
                <a:gd name="T20" fmla="*/ 0 w 930"/>
                <a:gd name="T21" fmla="*/ 730 h 754"/>
                <a:gd name="T22" fmla="*/ 24 w 930"/>
                <a:gd name="T23" fmla="*/ 754 h 754"/>
                <a:gd name="T24" fmla="*/ 906 w 930"/>
                <a:gd name="T25" fmla="*/ 754 h 754"/>
                <a:gd name="T26" fmla="*/ 930 w 930"/>
                <a:gd name="T27" fmla="*/ 730 h 754"/>
                <a:gd name="T28" fmla="*/ 906 w 930"/>
                <a:gd name="T29" fmla="*/ 706 h 754"/>
                <a:gd name="T30" fmla="*/ 787 w 930"/>
                <a:gd name="T31" fmla="*/ 254 h 754"/>
                <a:gd name="T32" fmla="*/ 787 w 930"/>
                <a:gd name="T33" fmla="*/ 704 h 754"/>
                <a:gd name="T34" fmla="*/ 733 w 930"/>
                <a:gd name="T35" fmla="*/ 704 h 754"/>
                <a:gd name="T36" fmla="*/ 733 w 930"/>
                <a:gd name="T37" fmla="*/ 254 h 754"/>
                <a:gd name="T38" fmla="*/ 787 w 930"/>
                <a:gd name="T39" fmla="*/ 254 h 754"/>
                <a:gd name="T40" fmla="*/ 246 w 930"/>
                <a:gd name="T41" fmla="*/ 48 h 754"/>
                <a:gd name="T42" fmla="*/ 685 w 930"/>
                <a:gd name="T43" fmla="*/ 48 h 754"/>
                <a:gd name="T44" fmla="*/ 685 w 930"/>
                <a:gd name="T45" fmla="*/ 704 h 754"/>
                <a:gd name="T46" fmla="*/ 486 w 930"/>
                <a:gd name="T47" fmla="*/ 704 h 754"/>
                <a:gd name="T48" fmla="*/ 486 w 930"/>
                <a:gd name="T49" fmla="*/ 606 h 754"/>
                <a:gd name="T50" fmla="*/ 438 w 930"/>
                <a:gd name="T51" fmla="*/ 606 h 754"/>
                <a:gd name="T52" fmla="*/ 438 w 930"/>
                <a:gd name="T53" fmla="*/ 704 h 754"/>
                <a:gd name="T54" fmla="*/ 246 w 930"/>
                <a:gd name="T55" fmla="*/ 704 h 754"/>
                <a:gd name="T56" fmla="*/ 246 w 930"/>
                <a:gd name="T57" fmla="*/ 48 h 754"/>
                <a:gd name="T58" fmla="*/ 143 w 930"/>
                <a:gd name="T59" fmla="*/ 254 h 754"/>
                <a:gd name="T60" fmla="*/ 198 w 930"/>
                <a:gd name="T61" fmla="*/ 254 h 754"/>
                <a:gd name="T62" fmla="*/ 198 w 930"/>
                <a:gd name="T63" fmla="*/ 704 h 754"/>
                <a:gd name="T64" fmla="*/ 143 w 930"/>
                <a:gd name="T65" fmla="*/ 704 h 754"/>
                <a:gd name="T66" fmla="*/ 143 w 930"/>
                <a:gd name="T67" fmla="*/ 2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0" h="754">
                  <a:moveTo>
                    <a:pt x="906" y="706"/>
                  </a:moveTo>
                  <a:cubicBezTo>
                    <a:pt x="835" y="706"/>
                    <a:pt x="835" y="706"/>
                    <a:pt x="835" y="706"/>
                  </a:cubicBezTo>
                  <a:cubicBezTo>
                    <a:pt x="835" y="206"/>
                    <a:pt x="835" y="206"/>
                    <a:pt x="835" y="206"/>
                  </a:cubicBezTo>
                  <a:cubicBezTo>
                    <a:pt x="733" y="206"/>
                    <a:pt x="733" y="206"/>
                    <a:pt x="733" y="206"/>
                  </a:cubicBezTo>
                  <a:cubicBezTo>
                    <a:pt x="733" y="0"/>
                    <a:pt x="733" y="0"/>
                    <a:pt x="733" y="0"/>
                  </a:cubicBezTo>
                  <a:cubicBezTo>
                    <a:pt x="198" y="0"/>
                    <a:pt x="198" y="0"/>
                    <a:pt x="198" y="0"/>
                  </a:cubicBezTo>
                  <a:cubicBezTo>
                    <a:pt x="198" y="206"/>
                    <a:pt x="198" y="206"/>
                    <a:pt x="198" y="206"/>
                  </a:cubicBezTo>
                  <a:cubicBezTo>
                    <a:pt x="95" y="206"/>
                    <a:pt x="95" y="206"/>
                    <a:pt x="95" y="206"/>
                  </a:cubicBezTo>
                  <a:cubicBezTo>
                    <a:pt x="95" y="706"/>
                    <a:pt x="95" y="706"/>
                    <a:pt x="95" y="706"/>
                  </a:cubicBezTo>
                  <a:cubicBezTo>
                    <a:pt x="24" y="706"/>
                    <a:pt x="24" y="706"/>
                    <a:pt x="24" y="706"/>
                  </a:cubicBezTo>
                  <a:cubicBezTo>
                    <a:pt x="11" y="706"/>
                    <a:pt x="0" y="717"/>
                    <a:pt x="0" y="730"/>
                  </a:cubicBezTo>
                  <a:cubicBezTo>
                    <a:pt x="0" y="743"/>
                    <a:pt x="11" y="754"/>
                    <a:pt x="24" y="754"/>
                  </a:cubicBezTo>
                  <a:cubicBezTo>
                    <a:pt x="906" y="754"/>
                    <a:pt x="906" y="754"/>
                    <a:pt x="906" y="754"/>
                  </a:cubicBezTo>
                  <a:cubicBezTo>
                    <a:pt x="919" y="754"/>
                    <a:pt x="930" y="743"/>
                    <a:pt x="930" y="730"/>
                  </a:cubicBezTo>
                  <a:cubicBezTo>
                    <a:pt x="930" y="717"/>
                    <a:pt x="919" y="706"/>
                    <a:pt x="906" y="706"/>
                  </a:cubicBezTo>
                  <a:close/>
                  <a:moveTo>
                    <a:pt x="787" y="254"/>
                  </a:moveTo>
                  <a:cubicBezTo>
                    <a:pt x="787" y="704"/>
                    <a:pt x="787" y="704"/>
                    <a:pt x="787" y="704"/>
                  </a:cubicBezTo>
                  <a:cubicBezTo>
                    <a:pt x="733" y="704"/>
                    <a:pt x="733" y="704"/>
                    <a:pt x="733" y="704"/>
                  </a:cubicBezTo>
                  <a:cubicBezTo>
                    <a:pt x="733" y="254"/>
                    <a:pt x="733" y="254"/>
                    <a:pt x="733" y="254"/>
                  </a:cubicBezTo>
                  <a:lnTo>
                    <a:pt x="787" y="254"/>
                  </a:lnTo>
                  <a:close/>
                  <a:moveTo>
                    <a:pt x="246" y="48"/>
                  </a:moveTo>
                  <a:cubicBezTo>
                    <a:pt x="685" y="48"/>
                    <a:pt x="685" y="48"/>
                    <a:pt x="685" y="48"/>
                  </a:cubicBezTo>
                  <a:cubicBezTo>
                    <a:pt x="685" y="704"/>
                    <a:pt x="685" y="704"/>
                    <a:pt x="685" y="704"/>
                  </a:cubicBezTo>
                  <a:cubicBezTo>
                    <a:pt x="486" y="704"/>
                    <a:pt x="486" y="704"/>
                    <a:pt x="486" y="704"/>
                  </a:cubicBezTo>
                  <a:cubicBezTo>
                    <a:pt x="486" y="606"/>
                    <a:pt x="486" y="606"/>
                    <a:pt x="486" y="606"/>
                  </a:cubicBezTo>
                  <a:cubicBezTo>
                    <a:pt x="438" y="606"/>
                    <a:pt x="438" y="606"/>
                    <a:pt x="438" y="606"/>
                  </a:cubicBezTo>
                  <a:cubicBezTo>
                    <a:pt x="438" y="704"/>
                    <a:pt x="438" y="704"/>
                    <a:pt x="438" y="704"/>
                  </a:cubicBezTo>
                  <a:cubicBezTo>
                    <a:pt x="246" y="704"/>
                    <a:pt x="246" y="704"/>
                    <a:pt x="246" y="704"/>
                  </a:cubicBezTo>
                  <a:lnTo>
                    <a:pt x="246" y="48"/>
                  </a:lnTo>
                  <a:close/>
                  <a:moveTo>
                    <a:pt x="143" y="254"/>
                  </a:moveTo>
                  <a:cubicBezTo>
                    <a:pt x="198" y="254"/>
                    <a:pt x="198" y="254"/>
                    <a:pt x="198" y="254"/>
                  </a:cubicBezTo>
                  <a:cubicBezTo>
                    <a:pt x="198" y="704"/>
                    <a:pt x="198" y="704"/>
                    <a:pt x="198" y="704"/>
                  </a:cubicBezTo>
                  <a:cubicBezTo>
                    <a:pt x="143" y="704"/>
                    <a:pt x="143" y="704"/>
                    <a:pt x="143" y="704"/>
                  </a:cubicBezTo>
                  <a:lnTo>
                    <a:pt x="143" y="2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4" name="Freeform 23">
            <a:extLst>
              <a:ext uri="{FF2B5EF4-FFF2-40B4-BE49-F238E27FC236}">
                <a16:creationId xmlns:a16="http://schemas.microsoft.com/office/drawing/2014/main" id="{D6D47A86-19D1-46FC-BC95-2A23296597E4}"/>
              </a:ext>
            </a:extLst>
          </p:cNvPr>
          <p:cNvSpPr>
            <a:spLocks noEditPoints="1"/>
          </p:cNvSpPr>
          <p:nvPr/>
        </p:nvSpPr>
        <p:spPr bwMode="auto">
          <a:xfrm>
            <a:off x="2989257" y="3090342"/>
            <a:ext cx="517950" cy="425024"/>
          </a:xfrm>
          <a:custGeom>
            <a:avLst/>
            <a:gdLst>
              <a:gd name="T0" fmla="*/ 906 w 930"/>
              <a:gd name="T1" fmla="*/ 706 h 754"/>
              <a:gd name="T2" fmla="*/ 835 w 930"/>
              <a:gd name="T3" fmla="*/ 706 h 754"/>
              <a:gd name="T4" fmla="*/ 835 w 930"/>
              <a:gd name="T5" fmla="*/ 206 h 754"/>
              <a:gd name="T6" fmla="*/ 733 w 930"/>
              <a:gd name="T7" fmla="*/ 206 h 754"/>
              <a:gd name="T8" fmla="*/ 733 w 930"/>
              <a:gd name="T9" fmla="*/ 0 h 754"/>
              <a:gd name="T10" fmla="*/ 198 w 930"/>
              <a:gd name="T11" fmla="*/ 0 h 754"/>
              <a:gd name="T12" fmla="*/ 198 w 930"/>
              <a:gd name="T13" fmla="*/ 206 h 754"/>
              <a:gd name="T14" fmla="*/ 95 w 930"/>
              <a:gd name="T15" fmla="*/ 206 h 754"/>
              <a:gd name="T16" fmla="*/ 95 w 930"/>
              <a:gd name="T17" fmla="*/ 706 h 754"/>
              <a:gd name="T18" fmla="*/ 24 w 930"/>
              <a:gd name="T19" fmla="*/ 706 h 754"/>
              <a:gd name="T20" fmla="*/ 0 w 930"/>
              <a:gd name="T21" fmla="*/ 730 h 754"/>
              <a:gd name="T22" fmla="*/ 24 w 930"/>
              <a:gd name="T23" fmla="*/ 754 h 754"/>
              <a:gd name="T24" fmla="*/ 906 w 930"/>
              <a:gd name="T25" fmla="*/ 754 h 754"/>
              <a:gd name="T26" fmla="*/ 930 w 930"/>
              <a:gd name="T27" fmla="*/ 730 h 754"/>
              <a:gd name="T28" fmla="*/ 906 w 930"/>
              <a:gd name="T29" fmla="*/ 706 h 754"/>
              <a:gd name="T30" fmla="*/ 787 w 930"/>
              <a:gd name="T31" fmla="*/ 254 h 754"/>
              <a:gd name="T32" fmla="*/ 787 w 930"/>
              <a:gd name="T33" fmla="*/ 704 h 754"/>
              <a:gd name="T34" fmla="*/ 733 w 930"/>
              <a:gd name="T35" fmla="*/ 704 h 754"/>
              <a:gd name="T36" fmla="*/ 733 w 930"/>
              <a:gd name="T37" fmla="*/ 254 h 754"/>
              <a:gd name="T38" fmla="*/ 787 w 930"/>
              <a:gd name="T39" fmla="*/ 254 h 754"/>
              <a:gd name="T40" fmla="*/ 246 w 930"/>
              <a:gd name="T41" fmla="*/ 48 h 754"/>
              <a:gd name="T42" fmla="*/ 685 w 930"/>
              <a:gd name="T43" fmla="*/ 48 h 754"/>
              <a:gd name="T44" fmla="*/ 685 w 930"/>
              <a:gd name="T45" fmla="*/ 704 h 754"/>
              <a:gd name="T46" fmla="*/ 486 w 930"/>
              <a:gd name="T47" fmla="*/ 704 h 754"/>
              <a:gd name="T48" fmla="*/ 486 w 930"/>
              <a:gd name="T49" fmla="*/ 606 h 754"/>
              <a:gd name="T50" fmla="*/ 438 w 930"/>
              <a:gd name="T51" fmla="*/ 606 h 754"/>
              <a:gd name="T52" fmla="*/ 438 w 930"/>
              <a:gd name="T53" fmla="*/ 704 h 754"/>
              <a:gd name="T54" fmla="*/ 246 w 930"/>
              <a:gd name="T55" fmla="*/ 704 h 754"/>
              <a:gd name="T56" fmla="*/ 246 w 930"/>
              <a:gd name="T57" fmla="*/ 48 h 754"/>
              <a:gd name="T58" fmla="*/ 143 w 930"/>
              <a:gd name="T59" fmla="*/ 254 h 754"/>
              <a:gd name="T60" fmla="*/ 198 w 930"/>
              <a:gd name="T61" fmla="*/ 254 h 754"/>
              <a:gd name="T62" fmla="*/ 198 w 930"/>
              <a:gd name="T63" fmla="*/ 704 h 754"/>
              <a:gd name="T64" fmla="*/ 143 w 930"/>
              <a:gd name="T65" fmla="*/ 704 h 754"/>
              <a:gd name="T66" fmla="*/ 143 w 930"/>
              <a:gd name="T67" fmla="*/ 2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0" h="754">
                <a:moveTo>
                  <a:pt x="906" y="706"/>
                </a:moveTo>
                <a:cubicBezTo>
                  <a:pt x="835" y="706"/>
                  <a:pt x="835" y="706"/>
                  <a:pt x="835" y="706"/>
                </a:cubicBezTo>
                <a:cubicBezTo>
                  <a:pt x="835" y="206"/>
                  <a:pt x="835" y="206"/>
                  <a:pt x="835" y="206"/>
                </a:cubicBezTo>
                <a:cubicBezTo>
                  <a:pt x="733" y="206"/>
                  <a:pt x="733" y="206"/>
                  <a:pt x="733" y="206"/>
                </a:cubicBezTo>
                <a:cubicBezTo>
                  <a:pt x="733" y="0"/>
                  <a:pt x="733" y="0"/>
                  <a:pt x="733" y="0"/>
                </a:cubicBezTo>
                <a:cubicBezTo>
                  <a:pt x="198" y="0"/>
                  <a:pt x="198" y="0"/>
                  <a:pt x="198" y="0"/>
                </a:cubicBezTo>
                <a:cubicBezTo>
                  <a:pt x="198" y="206"/>
                  <a:pt x="198" y="206"/>
                  <a:pt x="198" y="206"/>
                </a:cubicBezTo>
                <a:cubicBezTo>
                  <a:pt x="95" y="206"/>
                  <a:pt x="95" y="206"/>
                  <a:pt x="95" y="206"/>
                </a:cubicBezTo>
                <a:cubicBezTo>
                  <a:pt x="95" y="706"/>
                  <a:pt x="95" y="706"/>
                  <a:pt x="95" y="706"/>
                </a:cubicBezTo>
                <a:cubicBezTo>
                  <a:pt x="24" y="706"/>
                  <a:pt x="24" y="706"/>
                  <a:pt x="24" y="706"/>
                </a:cubicBezTo>
                <a:cubicBezTo>
                  <a:pt x="11" y="706"/>
                  <a:pt x="0" y="717"/>
                  <a:pt x="0" y="730"/>
                </a:cubicBezTo>
                <a:cubicBezTo>
                  <a:pt x="0" y="743"/>
                  <a:pt x="11" y="754"/>
                  <a:pt x="24" y="754"/>
                </a:cubicBezTo>
                <a:cubicBezTo>
                  <a:pt x="906" y="754"/>
                  <a:pt x="906" y="754"/>
                  <a:pt x="906" y="754"/>
                </a:cubicBezTo>
                <a:cubicBezTo>
                  <a:pt x="919" y="754"/>
                  <a:pt x="930" y="743"/>
                  <a:pt x="930" y="730"/>
                </a:cubicBezTo>
                <a:cubicBezTo>
                  <a:pt x="930" y="717"/>
                  <a:pt x="919" y="706"/>
                  <a:pt x="906" y="706"/>
                </a:cubicBezTo>
                <a:close/>
                <a:moveTo>
                  <a:pt x="787" y="254"/>
                </a:moveTo>
                <a:cubicBezTo>
                  <a:pt x="787" y="704"/>
                  <a:pt x="787" y="704"/>
                  <a:pt x="787" y="704"/>
                </a:cubicBezTo>
                <a:cubicBezTo>
                  <a:pt x="733" y="704"/>
                  <a:pt x="733" y="704"/>
                  <a:pt x="733" y="704"/>
                </a:cubicBezTo>
                <a:cubicBezTo>
                  <a:pt x="733" y="254"/>
                  <a:pt x="733" y="254"/>
                  <a:pt x="733" y="254"/>
                </a:cubicBezTo>
                <a:lnTo>
                  <a:pt x="787" y="254"/>
                </a:lnTo>
                <a:close/>
                <a:moveTo>
                  <a:pt x="246" y="48"/>
                </a:moveTo>
                <a:cubicBezTo>
                  <a:pt x="685" y="48"/>
                  <a:pt x="685" y="48"/>
                  <a:pt x="685" y="48"/>
                </a:cubicBezTo>
                <a:cubicBezTo>
                  <a:pt x="685" y="704"/>
                  <a:pt x="685" y="704"/>
                  <a:pt x="685" y="704"/>
                </a:cubicBezTo>
                <a:cubicBezTo>
                  <a:pt x="486" y="704"/>
                  <a:pt x="486" y="704"/>
                  <a:pt x="486" y="704"/>
                </a:cubicBezTo>
                <a:cubicBezTo>
                  <a:pt x="486" y="606"/>
                  <a:pt x="486" y="606"/>
                  <a:pt x="486" y="606"/>
                </a:cubicBezTo>
                <a:cubicBezTo>
                  <a:pt x="438" y="606"/>
                  <a:pt x="438" y="606"/>
                  <a:pt x="438" y="606"/>
                </a:cubicBezTo>
                <a:cubicBezTo>
                  <a:pt x="438" y="704"/>
                  <a:pt x="438" y="704"/>
                  <a:pt x="438" y="704"/>
                </a:cubicBezTo>
                <a:cubicBezTo>
                  <a:pt x="246" y="704"/>
                  <a:pt x="246" y="704"/>
                  <a:pt x="246" y="704"/>
                </a:cubicBezTo>
                <a:lnTo>
                  <a:pt x="246" y="48"/>
                </a:lnTo>
                <a:close/>
                <a:moveTo>
                  <a:pt x="143" y="254"/>
                </a:moveTo>
                <a:cubicBezTo>
                  <a:pt x="198" y="254"/>
                  <a:pt x="198" y="254"/>
                  <a:pt x="198" y="254"/>
                </a:cubicBezTo>
                <a:cubicBezTo>
                  <a:pt x="198" y="704"/>
                  <a:pt x="198" y="704"/>
                  <a:pt x="198" y="704"/>
                </a:cubicBezTo>
                <a:cubicBezTo>
                  <a:pt x="143" y="704"/>
                  <a:pt x="143" y="704"/>
                  <a:pt x="143" y="704"/>
                </a:cubicBezTo>
                <a:lnTo>
                  <a:pt x="143" y="254"/>
                </a:lnTo>
                <a:close/>
              </a:path>
            </a:pathLst>
          </a:custGeom>
          <a:solidFill>
            <a:schemeClr val="bg2"/>
          </a:solid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Rectangle 3">
            <a:extLst>
              <a:ext uri="{FF2B5EF4-FFF2-40B4-BE49-F238E27FC236}">
                <a16:creationId xmlns:a16="http://schemas.microsoft.com/office/drawing/2014/main" id="{302F3A66-07C6-4264-ACB0-395C52AF5E92}"/>
              </a:ext>
            </a:extLst>
          </p:cNvPr>
          <p:cNvSpPr>
            <a:spLocks/>
          </p:cNvSpPr>
          <p:nvPr/>
        </p:nvSpPr>
        <p:spPr>
          <a:xfrm>
            <a:off x="3123771" y="3122741"/>
            <a:ext cx="252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120">
            <a:extLst>
              <a:ext uri="{FF2B5EF4-FFF2-40B4-BE49-F238E27FC236}">
                <a16:creationId xmlns:a16="http://schemas.microsoft.com/office/drawing/2014/main" id="{FE4C8F46-42CB-45C6-B422-3F33843A3318}"/>
              </a:ext>
            </a:extLst>
          </p:cNvPr>
          <p:cNvSpPr>
            <a:spLocks noChangeAspect="1" noEditPoints="1"/>
          </p:cNvSpPr>
          <p:nvPr/>
        </p:nvSpPr>
        <p:spPr bwMode="auto">
          <a:xfrm>
            <a:off x="3118927" y="3177460"/>
            <a:ext cx="253021" cy="252000"/>
          </a:xfrm>
          <a:custGeom>
            <a:avLst/>
            <a:gdLst>
              <a:gd name="T0" fmla="*/ 1492 w 1736"/>
              <a:gd name="T1" fmla="*/ 0 h 1729"/>
              <a:gd name="T2" fmla="*/ 1411 w 1736"/>
              <a:gd name="T3" fmla="*/ 79 h 1729"/>
              <a:gd name="T4" fmla="*/ 1494 w 1736"/>
              <a:gd name="T5" fmla="*/ 162 h 1729"/>
              <a:gd name="T6" fmla="*/ 1326 w 1736"/>
              <a:gd name="T7" fmla="*/ 328 h 1729"/>
              <a:gd name="T8" fmla="*/ 1127 w 1736"/>
              <a:gd name="T9" fmla="*/ 128 h 1729"/>
              <a:gd name="T10" fmla="*/ 1046 w 1736"/>
              <a:gd name="T11" fmla="*/ 207 h 1729"/>
              <a:gd name="T12" fmla="*/ 1134 w 1736"/>
              <a:gd name="T13" fmla="*/ 297 h 1729"/>
              <a:gd name="T14" fmla="*/ 311 w 1736"/>
              <a:gd name="T15" fmla="*/ 1117 h 1729"/>
              <a:gd name="T16" fmla="*/ 422 w 1736"/>
              <a:gd name="T17" fmla="*/ 1231 h 1729"/>
              <a:gd name="T18" fmla="*/ 0 w 1736"/>
              <a:gd name="T19" fmla="*/ 1648 h 1729"/>
              <a:gd name="T20" fmla="*/ 81 w 1736"/>
              <a:gd name="T21" fmla="*/ 1729 h 1729"/>
              <a:gd name="T22" fmla="*/ 503 w 1736"/>
              <a:gd name="T23" fmla="*/ 1312 h 1729"/>
              <a:gd name="T24" fmla="*/ 614 w 1736"/>
              <a:gd name="T25" fmla="*/ 1423 h 1729"/>
              <a:gd name="T26" fmla="*/ 1437 w 1736"/>
              <a:gd name="T27" fmla="*/ 600 h 1729"/>
              <a:gd name="T28" fmla="*/ 1527 w 1736"/>
              <a:gd name="T29" fmla="*/ 690 h 1729"/>
              <a:gd name="T30" fmla="*/ 1608 w 1736"/>
              <a:gd name="T31" fmla="*/ 610 h 1729"/>
              <a:gd name="T32" fmla="*/ 1406 w 1736"/>
              <a:gd name="T33" fmla="*/ 408 h 1729"/>
              <a:gd name="T34" fmla="*/ 1575 w 1736"/>
              <a:gd name="T35" fmla="*/ 242 h 1729"/>
              <a:gd name="T36" fmla="*/ 1655 w 1736"/>
              <a:gd name="T37" fmla="*/ 325 h 1729"/>
              <a:gd name="T38" fmla="*/ 1736 w 1736"/>
              <a:gd name="T39" fmla="*/ 245 h 1729"/>
              <a:gd name="T40" fmla="*/ 1492 w 1736"/>
              <a:gd name="T41" fmla="*/ 0 h 1729"/>
              <a:gd name="T42" fmla="*/ 472 w 1736"/>
              <a:gd name="T43" fmla="*/ 1119 h 1729"/>
              <a:gd name="T44" fmla="*/ 596 w 1736"/>
              <a:gd name="T45" fmla="*/ 994 h 1729"/>
              <a:gd name="T46" fmla="*/ 660 w 1736"/>
              <a:gd name="T47" fmla="*/ 1055 h 1729"/>
              <a:gd name="T48" fmla="*/ 740 w 1736"/>
              <a:gd name="T49" fmla="*/ 975 h 1729"/>
              <a:gd name="T50" fmla="*/ 676 w 1736"/>
              <a:gd name="T51" fmla="*/ 913 h 1729"/>
              <a:gd name="T52" fmla="*/ 802 w 1736"/>
              <a:gd name="T53" fmla="*/ 788 h 1729"/>
              <a:gd name="T54" fmla="*/ 946 w 1736"/>
              <a:gd name="T55" fmla="*/ 930 h 1729"/>
              <a:gd name="T56" fmla="*/ 614 w 1736"/>
              <a:gd name="T57" fmla="*/ 1262 h 1729"/>
              <a:gd name="T58" fmla="*/ 472 w 1736"/>
              <a:gd name="T59" fmla="*/ 1119 h 1729"/>
              <a:gd name="T60" fmla="*/ 1027 w 1736"/>
              <a:gd name="T61" fmla="*/ 852 h 1729"/>
              <a:gd name="T62" fmla="*/ 882 w 1736"/>
              <a:gd name="T63" fmla="*/ 707 h 1729"/>
              <a:gd name="T64" fmla="*/ 1008 w 1736"/>
              <a:gd name="T65" fmla="*/ 581 h 1729"/>
              <a:gd name="T66" fmla="*/ 1072 w 1736"/>
              <a:gd name="T67" fmla="*/ 645 h 1729"/>
              <a:gd name="T68" fmla="*/ 1153 w 1736"/>
              <a:gd name="T69" fmla="*/ 565 h 1729"/>
              <a:gd name="T70" fmla="*/ 1089 w 1736"/>
              <a:gd name="T71" fmla="*/ 503 h 1729"/>
              <a:gd name="T72" fmla="*/ 1214 w 1736"/>
              <a:gd name="T73" fmla="*/ 377 h 1729"/>
              <a:gd name="T74" fmla="*/ 1357 w 1736"/>
              <a:gd name="T75" fmla="*/ 520 h 1729"/>
              <a:gd name="T76" fmla="*/ 1027 w 1736"/>
              <a:gd name="T77" fmla="*/ 852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36" h="1729">
                <a:moveTo>
                  <a:pt x="1492" y="0"/>
                </a:moveTo>
                <a:lnTo>
                  <a:pt x="1411" y="79"/>
                </a:lnTo>
                <a:lnTo>
                  <a:pt x="1494" y="162"/>
                </a:lnTo>
                <a:lnTo>
                  <a:pt x="1326" y="328"/>
                </a:lnTo>
                <a:lnTo>
                  <a:pt x="1127" y="128"/>
                </a:lnTo>
                <a:lnTo>
                  <a:pt x="1046" y="207"/>
                </a:lnTo>
                <a:lnTo>
                  <a:pt x="1134" y="297"/>
                </a:lnTo>
                <a:lnTo>
                  <a:pt x="311" y="1117"/>
                </a:lnTo>
                <a:lnTo>
                  <a:pt x="422" y="1231"/>
                </a:lnTo>
                <a:lnTo>
                  <a:pt x="0" y="1648"/>
                </a:lnTo>
                <a:lnTo>
                  <a:pt x="81" y="1729"/>
                </a:lnTo>
                <a:lnTo>
                  <a:pt x="503" y="1312"/>
                </a:lnTo>
                <a:lnTo>
                  <a:pt x="614" y="1423"/>
                </a:lnTo>
                <a:lnTo>
                  <a:pt x="1437" y="600"/>
                </a:lnTo>
                <a:lnTo>
                  <a:pt x="1527" y="690"/>
                </a:lnTo>
                <a:lnTo>
                  <a:pt x="1608" y="610"/>
                </a:lnTo>
                <a:lnTo>
                  <a:pt x="1406" y="408"/>
                </a:lnTo>
                <a:lnTo>
                  <a:pt x="1575" y="242"/>
                </a:lnTo>
                <a:lnTo>
                  <a:pt x="1655" y="325"/>
                </a:lnTo>
                <a:lnTo>
                  <a:pt x="1736" y="245"/>
                </a:lnTo>
                <a:lnTo>
                  <a:pt x="1492" y="0"/>
                </a:lnTo>
                <a:close/>
                <a:moveTo>
                  <a:pt x="472" y="1119"/>
                </a:moveTo>
                <a:lnTo>
                  <a:pt x="596" y="994"/>
                </a:lnTo>
                <a:lnTo>
                  <a:pt x="660" y="1055"/>
                </a:lnTo>
                <a:lnTo>
                  <a:pt x="740" y="975"/>
                </a:lnTo>
                <a:lnTo>
                  <a:pt x="676" y="913"/>
                </a:lnTo>
                <a:lnTo>
                  <a:pt x="802" y="788"/>
                </a:lnTo>
                <a:lnTo>
                  <a:pt x="946" y="930"/>
                </a:lnTo>
                <a:lnTo>
                  <a:pt x="614" y="1262"/>
                </a:lnTo>
                <a:lnTo>
                  <a:pt x="472" y="1119"/>
                </a:lnTo>
                <a:close/>
                <a:moveTo>
                  <a:pt x="1027" y="852"/>
                </a:moveTo>
                <a:lnTo>
                  <a:pt x="882" y="707"/>
                </a:lnTo>
                <a:lnTo>
                  <a:pt x="1008" y="581"/>
                </a:lnTo>
                <a:lnTo>
                  <a:pt x="1072" y="645"/>
                </a:lnTo>
                <a:lnTo>
                  <a:pt x="1153" y="565"/>
                </a:lnTo>
                <a:lnTo>
                  <a:pt x="1089" y="503"/>
                </a:lnTo>
                <a:lnTo>
                  <a:pt x="1214" y="377"/>
                </a:lnTo>
                <a:lnTo>
                  <a:pt x="1357" y="520"/>
                </a:lnTo>
                <a:lnTo>
                  <a:pt x="1027" y="852"/>
                </a:lnTo>
                <a:close/>
              </a:path>
            </a:pathLst>
          </a:custGeom>
          <a:solidFill>
            <a:schemeClr val="bg2"/>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180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FCF5-D424-4CFE-BA08-EA40CE2696F5}"/>
              </a:ext>
            </a:extLst>
          </p:cNvPr>
          <p:cNvSpPr>
            <a:spLocks noGrp="1"/>
          </p:cNvSpPr>
          <p:nvPr>
            <p:ph type="title"/>
          </p:nvPr>
        </p:nvSpPr>
        <p:spPr/>
        <p:txBody>
          <a:bodyPr/>
          <a:lstStyle/>
          <a:p>
            <a:r>
              <a:rPr lang="en-GB" b="1" dirty="0">
                <a:solidFill>
                  <a:schemeClr val="bg2"/>
                </a:solidFill>
              </a:rPr>
              <a:t>Summary and Conclusions</a:t>
            </a:r>
          </a:p>
        </p:txBody>
      </p:sp>
      <p:sp>
        <p:nvSpPr>
          <p:cNvPr id="4" name="Content Placeholder 3">
            <a:extLst>
              <a:ext uri="{FF2B5EF4-FFF2-40B4-BE49-F238E27FC236}">
                <a16:creationId xmlns:a16="http://schemas.microsoft.com/office/drawing/2014/main" id="{62D5661E-B972-4709-BD73-573E08DCED79}"/>
              </a:ext>
            </a:extLst>
          </p:cNvPr>
          <p:cNvSpPr>
            <a:spLocks noGrp="1"/>
          </p:cNvSpPr>
          <p:nvPr>
            <p:ph idx="1"/>
          </p:nvPr>
        </p:nvSpPr>
        <p:spPr>
          <a:xfrm>
            <a:off x="838199" y="1825625"/>
            <a:ext cx="11094721" cy="4351338"/>
          </a:xfrm>
        </p:spPr>
        <p:txBody>
          <a:bodyPr>
            <a:normAutofit fontScale="92500" lnSpcReduction="20000"/>
          </a:bodyPr>
          <a:lstStyle/>
          <a:p>
            <a:r>
              <a:rPr lang="en-GB" sz="2200" dirty="0"/>
              <a:t>A stand-alone facility is </a:t>
            </a:r>
            <a:r>
              <a:rPr lang="en-GB" sz="2200" u="sng" dirty="0"/>
              <a:t>likely not feasible</a:t>
            </a:r>
          </a:p>
          <a:p>
            <a:pPr lvl="1"/>
            <a:r>
              <a:rPr lang="en-GB" sz="1800" dirty="0"/>
              <a:t>Would not be able to pay off loan within a 10 year term</a:t>
            </a:r>
          </a:p>
          <a:p>
            <a:r>
              <a:rPr lang="en-GB" sz="2200" dirty="0"/>
              <a:t>A shared facility </a:t>
            </a:r>
            <a:r>
              <a:rPr lang="en-GB" sz="2200" u="sng" dirty="0"/>
              <a:t>is likely feasible </a:t>
            </a:r>
          </a:p>
          <a:p>
            <a:pPr lvl="1"/>
            <a:r>
              <a:rPr lang="en-GB" sz="1800" dirty="0"/>
              <a:t>Profits are sufficient to withstand changes to key assumptions.</a:t>
            </a:r>
          </a:p>
          <a:p>
            <a:pPr>
              <a:spcBef>
                <a:spcPts val="600"/>
              </a:spcBef>
            </a:pPr>
            <a:r>
              <a:rPr lang="en-GB" sz="2200" dirty="0"/>
              <a:t>Key points not addressed in this business case are: </a:t>
            </a:r>
          </a:p>
          <a:p>
            <a:pPr lvl="1">
              <a:spcBef>
                <a:spcPts val="600"/>
              </a:spcBef>
              <a:spcAft>
                <a:spcPts val="300"/>
              </a:spcAft>
            </a:pPr>
            <a:r>
              <a:rPr lang="en-GB" sz="1800" dirty="0"/>
              <a:t>Challenges in accessing foreign currency to pay for Active Pharmaceutical Ingredient, Excipient and packaging imports</a:t>
            </a:r>
          </a:p>
          <a:p>
            <a:pPr lvl="1">
              <a:spcBef>
                <a:spcPts val="0"/>
              </a:spcBef>
              <a:spcAft>
                <a:spcPts val="300"/>
              </a:spcAft>
            </a:pPr>
            <a:r>
              <a:rPr lang="en-GB" sz="1800" dirty="0"/>
              <a:t>Risk of expropriation or of instability in the selected country of manufacture</a:t>
            </a:r>
          </a:p>
          <a:p>
            <a:pPr lvl="1">
              <a:spcBef>
                <a:spcPts val="0"/>
              </a:spcBef>
              <a:spcAft>
                <a:spcPts val="300"/>
              </a:spcAft>
            </a:pPr>
            <a:r>
              <a:rPr lang="en-GB" sz="1800" dirty="0"/>
              <a:t>Potential expansion of subcutaneous presentation of MPA (MPA-SC) into South Africa or further reductions in donor prices paid in FP2020 Sub-Saharan African countries</a:t>
            </a:r>
          </a:p>
          <a:p>
            <a:pPr lvl="1">
              <a:spcBef>
                <a:spcPts val="0"/>
              </a:spcBef>
              <a:spcAft>
                <a:spcPts val="300"/>
              </a:spcAft>
            </a:pPr>
            <a:r>
              <a:rPr lang="en-GB" sz="1800" dirty="0"/>
              <a:t>The availability of matching funding (i.e. banks require ~50% co-investment)</a:t>
            </a:r>
          </a:p>
          <a:p>
            <a:pPr lvl="1">
              <a:spcBef>
                <a:spcPts val="0"/>
              </a:spcBef>
              <a:spcAft>
                <a:spcPts val="300"/>
              </a:spcAft>
            </a:pPr>
            <a:r>
              <a:rPr lang="en-GB" sz="1800" dirty="0"/>
              <a:t>The availability of a willing manufacturer to share facility/technological expertise</a:t>
            </a:r>
          </a:p>
          <a:p>
            <a:pPr lvl="1">
              <a:spcBef>
                <a:spcPts val="0"/>
              </a:spcBef>
              <a:spcAft>
                <a:spcPts val="1200"/>
              </a:spcAft>
            </a:pPr>
            <a:r>
              <a:rPr lang="en-GB" sz="1800" dirty="0"/>
              <a:t>Expansion and sales beyond Sub-Saharan African FP2020 and South Africa</a:t>
            </a:r>
          </a:p>
          <a:p>
            <a:pPr>
              <a:spcBef>
                <a:spcPts val="0"/>
              </a:spcBef>
              <a:spcAft>
                <a:spcPts val="1200"/>
              </a:spcAft>
            </a:pPr>
            <a:r>
              <a:rPr lang="en-GB" sz="2200" dirty="0"/>
              <a:t>In summary, manufacturing of an injectable contraceptive in Sub-Saharan Africa may be possible under certain conditions and further investigations with local manufacturers and development banks may be appropriate</a:t>
            </a:r>
          </a:p>
          <a:p>
            <a:pPr marL="457200" lvl="1" indent="0">
              <a:buNone/>
            </a:pPr>
            <a:endParaRPr lang="en-GB" sz="1800" dirty="0"/>
          </a:p>
        </p:txBody>
      </p:sp>
    </p:spTree>
    <p:extLst>
      <p:ext uri="{BB962C8B-B14F-4D97-AF65-F5344CB8AC3E}">
        <p14:creationId xmlns:p14="http://schemas.microsoft.com/office/powerpoint/2010/main" val="246074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 PSM">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HSC PSM" id="{6EB823FC-6BB0-44AD-8CDF-52E4C3CAD305}" vid="{6D8BD0D1-33F7-42E4-B5EF-5EA9A06AC607}"/>
    </a:ext>
  </a:extLst>
</a:theme>
</file>

<file path=ppt/theme/theme2.xml><?xml version="1.0" encoding="utf-8"?>
<a:theme xmlns:a="http://schemas.openxmlformats.org/drawingml/2006/main" name="Office Theme">
  <a:themeElements>
    <a:clrScheme name="QuintilesIMS Combo">
      <a:dk1>
        <a:sysClr val="windowText" lastClr="000000"/>
      </a:dk1>
      <a:lt1>
        <a:sysClr val="window" lastClr="FFFFFF"/>
      </a:lt1>
      <a:dk2>
        <a:srgbClr val="333333"/>
      </a:dk2>
      <a:lt2>
        <a:srgbClr val="FFFBEF"/>
      </a:lt2>
      <a:accent1>
        <a:srgbClr val="297DFD"/>
      </a:accent1>
      <a:accent2>
        <a:srgbClr val="004C97"/>
      </a:accent2>
      <a:accent3>
        <a:srgbClr val="ED8B00"/>
      </a:accent3>
      <a:accent4>
        <a:srgbClr val="84BD00"/>
      </a:accent4>
      <a:accent5>
        <a:srgbClr val="43B649"/>
      </a:accent5>
      <a:accent6>
        <a:srgbClr val="864599"/>
      </a:accent6>
      <a:hlink>
        <a:srgbClr val="297DFD"/>
      </a:hlink>
      <a:folHlink>
        <a:srgbClr val="004C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QuintilesIMS Combo">
      <a:dk1>
        <a:sysClr val="windowText" lastClr="000000"/>
      </a:dk1>
      <a:lt1>
        <a:sysClr val="window" lastClr="FFFFFF"/>
      </a:lt1>
      <a:dk2>
        <a:srgbClr val="333333"/>
      </a:dk2>
      <a:lt2>
        <a:srgbClr val="FFFBEF"/>
      </a:lt2>
      <a:accent1>
        <a:srgbClr val="297DFD"/>
      </a:accent1>
      <a:accent2>
        <a:srgbClr val="004C97"/>
      </a:accent2>
      <a:accent3>
        <a:srgbClr val="ED8B00"/>
      </a:accent3>
      <a:accent4>
        <a:srgbClr val="84BD00"/>
      </a:accent4>
      <a:accent5>
        <a:srgbClr val="43B649"/>
      </a:accent5>
      <a:accent6>
        <a:srgbClr val="864599"/>
      </a:accent6>
      <a:hlink>
        <a:srgbClr val="297DFD"/>
      </a:hlink>
      <a:folHlink>
        <a:srgbClr val="004C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7F34DF5FDD9A4880F4CA830673CAFA" ma:contentTypeVersion="13" ma:contentTypeDescription="Create a new document." ma:contentTypeScope="" ma:versionID="37e1ba772fbf2732be7afb0f22a17afc">
  <xsd:schema xmlns:xsd="http://www.w3.org/2001/XMLSchema" xmlns:xs="http://www.w3.org/2001/XMLSchema" xmlns:p="http://schemas.microsoft.com/office/2006/metadata/properties" xmlns:ns3="de12a4d0-4315-41c8-86b9-61a5018b40c2" xmlns:ns4="6eb719c2-9089-4127-b792-016753eda644" targetNamespace="http://schemas.microsoft.com/office/2006/metadata/properties" ma:root="true" ma:fieldsID="ccbfaba0b6726a67f495f5f23507436b" ns3:_="" ns4:_="">
    <xsd:import namespace="de12a4d0-4315-41c8-86b9-61a5018b40c2"/>
    <xsd:import namespace="6eb719c2-9089-4127-b792-016753eda64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2a4d0-4315-41c8-86b9-61a5018b40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b719c2-9089-4127-b792-016753eda64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C9BFAC-24A5-4687-A3B2-3E0362B0A9E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DE6D52B-B7D0-4B29-B1BA-3D060F588A1F}">
  <ds:schemaRefs>
    <ds:schemaRef ds:uri="http://schemas.microsoft.com/sharepoint/v3/contenttype/forms"/>
  </ds:schemaRefs>
</ds:datastoreItem>
</file>

<file path=customXml/itemProps3.xml><?xml version="1.0" encoding="utf-8"?>
<ds:datastoreItem xmlns:ds="http://schemas.openxmlformats.org/officeDocument/2006/customXml" ds:itemID="{02609980-ABD8-4BEC-8588-266D5AE3B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2a4d0-4315-41c8-86b9-61a5018b40c2"/>
    <ds:schemaRef ds:uri="6eb719c2-9089-4127-b792-016753eda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GHSC PSM</Template>
  <TotalTime>26259</TotalTime>
  <Words>2108</Words>
  <Application>Microsoft Office PowerPoint</Application>
  <PresentationFormat>Widescreen</PresentationFormat>
  <Paragraphs>212</Paragraphs>
  <Slides>10</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0" baseType="lpstr">
      <vt:lpstr>Arial</vt:lpstr>
      <vt:lpstr>Arial</vt:lpstr>
      <vt:lpstr>Arial Narrow</vt:lpstr>
      <vt:lpstr>Courier New</vt:lpstr>
      <vt:lpstr>Gill Sans MT</vt:lpstr>
      <vt:lpstr>Symbol</vt:lpstr>
      <vt:lpstr>System Font Regular</vt:lpstr>
      <vt:lpstr>Wingdings</vt:lpstr>
      <vt:lpstr>GHSC PSM</vt:lpstr>
      <vt:lpstr>think-cell Slide</vt:lpstr>
      <vt:lpstr>Modelling the Case for Hormonal Contraceptive Manufacturing in Sub-Saharan Africa</vt:lpstr>
      <vt:lpstr>Project Background</vt:lpstr>
      <vt:lpstr>Approach</vt:lpstr>
      <vt:lpstr>Data Sources</vt:lpstr>
      <vt:lpstr>Operating Costs: Key Assumptions</vt:lpstr>
      <vt:lpstr> Revenue Assumptions (Base Case)</vt:lpstr>
      <vt:lpstr>Stand Alone Facility – Profitability</vt:lpstr>
      <vt:lpstr>Shared Facility - Profitability</vt:lpstr>
      <vt:lpstr>Summary and 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 Raghavendra Prasad</dc:creator>
  <cp:lastModifiedBy>Emily Day</cp:lastModifiedBy>
  <cp:revision>834</cp:revision>
  <dcterms:created xsi:type="dcterms:W3CDTF">2018-05-08T06:59:04Z</dcterms:created>
  <dcterms:modified xsi:type="dcterms:W3CDTF">2022-11-07T14:55:45Z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0x010100CE7F34DF5FDD9A4880F4CA830673CAFA</vt:lpwstr>
  </property>
</Properties>
</file>