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302" r:id="rId23"/>
    <p:sldId id="303" r:id="rId24"/>
    <p:sldId id="304" r:id="rId25"/>
    <p:sldId id="305" r:id="rId26"/>
    <p:sldId id="306" r:id="rId27"/>
    <p:sldId id="307" r:id="rId28"/>
    <p:sldId id="308" r:id="rId29"/>
    <p:sldId id="309" r:id="rId30"/>
    <p:sldId id="310"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12192000" cy="6858000"/>
  <p:notesSz cx="6950075" cy="9236075"/>
  <p:embeddedFontLst>
    <p:embeddedFont>
      <p:font typeface="Cabin" pitchFamily="2" charset="77"/>
      <p:regular r:id="rId49"/>
      <p:bold r:id="rId50"/>
      <p:italic r:id="rId51"/>
      <p:boldItalic r:id="rId52"/>
    </p:embeddedFont>
    <p:embeddedFont>
      <p:font typeface="Cairo" pitchFamily="2" charset="-78"/>
      <p:regular r:id="rId53"/>
      <p:bold r:id="rId54"/>
    </p:embeddedFont>
    <p:embeddedFont>
      <p:font typeface="Calibri" panose="020F0502020204030204" pitchFamily="34" charset="0"/>
      <p:regular r:id="rId55"/>
      <p:bold r:id="rId56"/>
      <p:italic r:id="rId57"/>
      <p:boldItalic r:id="rId58"/>
    </p:embeddedFont>
    <p:embeddedFont>
      <p:font typeface="Gill Sans" panose="020B0502020104020203" pitchFamily="34" charset="-79"/>
      <p:regular r:id="rId59"/>
      <p:bold r:id="rId60"/>
    </p:embeddedFont>
    <p:embeddedFont>
      <p:font typeface="Noto Sans" panose="020B0502040504020204" pitchFamily="34" charset="0"/>
      <p:regular r:id="rId61"/>
      <p:bold r:id="rId62"/>
      <p:italic r:id="rId63"/>
      <p:boldItalic r:id="rId64"/>
    </p:embeddedFont>
    <p:embeddedFont>
      <p:font typeface="Roboto" panose="02000000000000000000"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47">
          <p15:clr>
            <a:srgbClr val="A4A3A4"/>
          </p15:clr>
        </p15:guide>
        <p15:guide id="2" pos="46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irUSTd24GUrRIBtwaTwoyZuGBQ8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25B8BA-4BB9-C49A-60E6-D1496CB1051A}" name="Morgan Simon" initials="MS" userId="S::msimon@ghsc-psm.org::081802b1-701a-4c86-8255-5b4a7c5023a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46"/>
    <p:restoredTop sz="50932"/>
  </p:normalViewPr>
  <p:slideViewPr>
    <p:cSldViewPr snapToGrid="0">
      <p:cViewPr varScale="1">
        <p:scale>
          <a:sx n="53" d="100"/>
          <a:sy n="53" d="100"/>
        </p:scale>
        <p:origin x="2640" y="176"/>
      </p:cViewPr>
      <p:guideLst>
        <p:guide orient="horz" pos="2047"/>
        <p:guide pos="46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microsoft.com/office/2018/10/relationships/authors" Target="authors.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1699" cy="463408"/>
          </a:xfrm>
          <a:prstGeom prst="rect">
            <a:avLst/>
          </a:prstGeom>
          <a:noFill/>
          <a:ln>
            <a:noFill/>
          </a:ln>
        </p:spPr>
        <p:txBody>
          <a:bodyPr spcFirstLastPara="1" wrap="square" lIns="92475" tIns="46225" rIns="92475" bIns="462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36768" y="0"/>
            <a:ext cx="3011699" cy="463408"/>
          </a:xfrm>
          <a:prstGeom prst="rect">
            <a:avLst/>
          </a:prstGeom>
          <a:noFill/>
          <a:ln>
            <a:noFill/>
          </a:ln>
        </p:spPr>
        <p:txBody>
          <a:bodyPr spcFirstLastPara="1" wrap="square" lIns="92475" tIns="46225" rIns="92475" bIns="462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72669"/>
            <a:ext cx="3011699" cy="463407"/>
          </a:xfrm>
          <a:prstGeom prst="rect">
            <a:avLst/>
          </a:prstGeom>
          <a:noFill/>
          <a:ln>
            <a:noFill/>
          </a:ln>
        </p:spPr>
        <p:txBody>
          <a:bodyPr spcFirstLastPara="1" wrap="square" lIns="92475" tIns="46225" rIns="92475" bIns="462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sz="700"/>
          </a:p>
        </p:txBody>
      </p:sp>
      <p:sp>
        <p:nvSpPr>
          <p:cNvPr id="145" name="Google Shape;145;p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22860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We chose countries for case studies based on their profiles of receiving multiple contraceptive products from both USAID and UNFPA, and based on volumes ordered. </a:t>
            </a:r>
            <a:endParaRPr b="0" i="0" u="none" strike="noStrike">
              <a:solidFill>
                <a:srgbClr val="000000"/>
              </a:solidFill>
            </a:endParaRPr>
          </a:p>
          <a:p>
            <a:pPr marL="22860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We performed qualitative structured interviews with warehouse, service delivery point, and social marketing organization stakeholders. Unstructured interviews were conducted with government and other stakeholders. We visited every major supply chain level in each country.</a:t>
            </a:r>
            <a:endParaRPr b="0" i="0" u="none" strike="noStrike">
              <a:solidFill>
                <a:srgbClr val="000000"/>
              </a:solidFill>
            </a:endParaRPr>
          </a:p>
          <a:p>
            <a:pPr marL="22860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Participants were from high volume sites, low volumes sites, rural sites and urban sites. </a:t>
            </a:r>
            <a:endParaRPr b="0" i="0" u="none" strike="noStrike">
              <a:solidFill>
                <a:srgbClr val="000000"/>
              </a:solidFill>
            </a:endParaRPr>
          </a:p>
          <a:p>
            <a:pPr marL="22860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Verbal informed consent was obtained from all participants in Mozambique, Zambia and Zimbabwe before initiating in-depth interviews . </a:t>
            </a:r>
            <a:endParaRPr b="0" i="0" u="none" strike="noStrike">
              <a:solidFill>
                <a:srgbClr val="000000"/>
              </a:solidFill>
            </a:endParaRPr>
          </a:p>
          <a:p>
            <a:pPr marL="22860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Ethical approval was received in Rwanda from the Rwanda National Ethics Committee and the National Health Ethics Committee. Written informed consent was obtained from all participants in Rwanda before initiating in-depth interviews. </a:t>
            </a:r>
            <a:endParaRPr b="0" i="0" u="none" strike="noStrike">
              <a:solidFill>
                <a:srgbClr val="000000"/>
              </a:solidFill>
            </a:endParaRPr>
          </a:p>
          <a:p>
            <a:pPr marL="22860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Interview data was analyzed thematically in Microsoft Excel by categorizing responses according to a framework based on themes from the interview guide. </a:t>
            </a:r>
            <a:endParaRPr b="0" i="0" u="none" strike="noStrike">
              <a:solidFill>
                <a:srgbClr val="000000"/>
              </a:solidFill>
            </a:endParaRPr>
          </a:p>
          <a:p>
            <a:pPr marL="0" lvl="0" indent="0" algn="l" rtl="0">
              <a:lnSpc>
                <a:spcPct val="100000"/>
              </a:lnSpc>
              <a:spcBef>
                <a:spcPts val="0"/>
              </a:spcBef>
              <a:spcAft>
                <a:spcPts val="0"/>
              </a:spcAft>
              <a:buSzPts val="1400"/>
              <a:buNone/>
            </a:pPr>
            <a:br>
              <a:rPr lang="en-US" b="0" i="0" u="none" strike="noStrike">
                <a:solidFill>
                  <a:srgbClr val="000000"/>
                </a:solidFill>
              </a:rPr>
            </a:br>
            <a:r>
              <a:rPr lang="en-US" sz="1800" b="0" i="0" u="none" strike="noStrike">
                <a:solidFill>
                  <a:srgbClr val="000000"/>
                </a:solidFill>
                <a:latin typeface="Calibri"/>
                <a:ea typeface="Calibri"/>
                <a:cs typeface="Calibri"/>
                <a:sym typeface="Calibri"/>
              </a:rPr>
              <a:t>Sample size:</a:t>
            </a:r>
            <a:endParaRPr b="0" i="0" u="none" strike="noStrike">
              <a:solidFill>
                <a:srgbClr val="000000"/>
              </a:solidFill>
            </a:endParaRPr>
          </a:p>
          <a:p>
            <a:pPr marL="22860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19 warehouses were sampled across 4 countries, including 8 central warehouses, 5 provincial/regional warehouses and 6 district warehouses. </a:t>
            </a:r>
            <a:endParaRPr b="0" i="0" u="none" strike="noStrike">
              <a:solidFill>
                <a:srgbClr val="000000"/>
              </a:solidFill>
            </a:endParaRPr>
          </a:p>
          <a:p>
            <a:pPr marL="22860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18 service delivery points (SDPs) were sampled across 4 countries, including:  4 hospitals, 7 urban/peri-urban health centers, 6 rural health centers and 1 nongovernmental organization (NGO). </a:t>
            </a:r>
            <a:endParaRPr b="0" i="0" u="none" strike="noStrike">
              <a:solidFill>
                <a:srgbClr val="000000"/>
              </a:solidFill>
            </a:endParaRPr>
          </a:p>
          <a:p>
            <a:pPr marL="22860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7 social marketing organizations (SMOs) were sampled across 4 countries, including:  SFH/PSI, DKT, DISCOVER Health and PSZ. </a:t>
            </a:r>
            <a:endParaRPr b="0" i="0" u="none" strike="noStrike">
              <a:solidFill>
                <a:srgbClr val="000000"/>
              </a:solidFill>
            </a:endParaRPr>
          </a:p>
          <a:p>
            <a:pPr marL="22860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Other stakeholders sampled included ministries of health, national AIDS councils, UNFPA, USAID-funded projects, and civil society organizations. </a:t>
            </a:r>
            <a:endParaRPr b="0" i="0" u="none" strike="noStrike">
              <a:solidFill>
                <a:srgbClr val="000000"/>
              </a:solidFill>
            </a:endParaRPr>
          </a:p>
          <a:p>
            <a:pPr marL="0" lvl="0" indent="0" algn="l" rtl="0">
              <a:lnSpc>
                <a:spcPct val="100000"/>
              </a:lnSpc>
              <a:spcBef>
                <a:spcPts val="0"/>
              </a:spcBef>
              <a:spcAft>
                <a:spcPts val="0"/>
              </a:spcAft>
              <a:buSzPts val="1400"/>
              <a:buNone/>
            </a:pPr>
            <a:br>
              <a:rPr lang="en-US"/>
            </a:br>
            <a:br>
              <a:rPr lang="en-US"/>
            </a:br>
            <a:endParaRPr/>
          </a:p>
        </p:txBody>
      </p:sp>
      <p:sp>
        <p:nvSpPr>
          <p:cNvPr id="312" name="Google Shape;312;p12: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Our study looked at seven products procured by both donors, the largest volume products with overlap. For this presentation, I will focus on findings for three products: male condoms, female condoms, and injectable contraceptives (MPA-IM).</a:t>
            </a:r>
            <a:endParaRPr/>
          </a:p>
          <a:p>
            <a:pPr marL="457200" marR="0" lvl="0" indent="-22860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325" name="Google Shape;325;p1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5: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5: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USAID</a:t>
            </a:r>
            <a:endParaRPr/>
          </a:p>
          <a:p>
            <a:pPr marL="457200" marR="0" lvl="0" indent="-228600" algn="l" rtl="0">
              <a:lnSpc>
                <a:spcPct val="100000"/>
              </a:lnSpc>
              <a:spcBef>
                <a:spcPts val="0"/>
              </a:spcBef>
              <a:spcAft>
                <a:spcPts val="0"/>
              </a:spcAft>
              <a:buClr>
                <a:srgbClr val="000000"/>
              </a:buClr>
              <a:buSzPts val="1400"/>
              <a:buFont typeface="Arial"/>
              <a:buNone/>
            </a:pPr>
            <a:r>
              <a:rPr lang="en-US"/>
              <a:t>Export Cartons of 3,000 pieces/30 inner boxes per export carton/100 pieces per inner box</a:t>
            </a:r>
            <a:endParaRPr/>
          </a:p>
          <a:p>
            <a:pPr marL="457200" marR="0" lvl="0" indent="-228600" algn="l" rtl="0">
              <a:lnSpc>
                <a:spcPct val="100000"/>
              </a:lnSpc>
              <a:spcBef>
                <a:spcPts val="0"/>
              </a:spcBef>
              <a:spcAft>
                <a:spcPts val="0"/>
              </a:spcAft>
              <a:buClr>
                <a:srgbClr val="000000"/>
              </a:buClr>
              <a:buSzPts val="1400"/>
              <a:buFont typeface="Arial"/>
              <a:buNone/>
            </a:pPr>
            <a:r>
              <a:rPr lang="en-US"/>
              <a:t>**# of export cartons per pallet varies by supplier (15-16)**</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UNFPA</a:t>
            </a:r>
            <a:endParaRPr/>
          </a:p>
          <a:p>
            <a:pPr marL="457200" marR="0" lvl="0" indent="-228600" algn="l" rtl="0">
              <a:lnSpc>
                <a:spcPct val="100000"/>
              </a:lnSpc>
              <a:spcBef>
                <a:spcPts val="0"/>
              </a:spcBef>
              <a:spcAft>
                <a:spcPts val="0"/>
              </a:spcAft>
              <a:buClr>
                <a:srgbClr val="000000"/>
              </a:buClr>
              <a:buSzPts val="1400"/>
              <a:buFont typeface="Arial"/>
              <a:buNone/>
            </a:pPr>
            <a:r>
              <a:rPr lang="en-US"/>
              <a:t>Export Cartons of 7,200 pieces/Inner boxes of 144</a:t>
            </a:r>
            <a:endParaRPr/>
          </a:p>
          <a:p>
            <a:pPr marL="457200" marR="0" lvl="0" indent="-228600" algn="l" rtl="0">
              <a:lnSpc>
                <a:spcPct val="100000"/>
              </a:lnSpc>
              <a:spcBef>
                <a:spcPts val="0"/>
              </a:spcBef>
              <a:spcAft>
                <a:spcPts val="0"/>
              </a:spcAft>
              <a:buClr>
                <a:srgbClr val="000000"/>
              </a:buClr>
              <a:buSzPts val="1400"/>
              <a:buFont typeface="Arial"/>
              <a:buNone/>
            </a:pPr>
            <a:r>
              <a:rPr lang="en-US"/>
              <a:t>** # of export cartons per pallet and Inner boxes per export carton varies by supplier**</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sz="1200"/>
              <a:t>USAID was unaware of the rationale for strips of 4. GHSC-QA indicated that USAID determined inner boxes of 100 pieces is more manageable for programs from a warehousing and distribution perspective. </a:t>
            </a:r>
            <a:endParaRPr/>
          </a:p>
          <a:p>
            <a:pPr marL="457200" marR="0" lvl="0" indent="-228600" algn="l" rtl="0">
              <a:lnSpc>
                <a:spcPct val="100000"/>
              </a:lnSpc>
              <a:spcBef>
                <a:spcPts val="0"/>
              </a:spcBef>
              <a:spcAft>
                <a:spcPts val="0"/>
              </a:spcAft>
              <a:buClr>
                <a:srgbClr val="000000"/>
              </a:buClr>
              <a:buSzPts val="1400"/>
              <a:buFont typeface="Arial"/>
              <a:buNone/>
            </a:pPr>
            <a:r>
              <a:rPr lang="en-US" sz="1200"/>
              <a:t>UNFPA indicated rationale for packaging in strips of 3 is because men use an average of 3 condoms per week. However, freight cost is higher for packaging in export cartons of 7,200 pieces. </a:t>
            </a:r>
            <a:endParaRPr/>
          </a:p>
          <a:p>
            <a:pPr marL="0" lvl="0" indent="0" algn="l" rtl="0">
              <a:lnSpc>
                <a:spcPct val="100000"/>
              </a:lnSpc>
              <a:spcBef>
                <a:spcPts val="0"/>
              </a:spcBef>
              <a:spcAft>
                <a:spcPts val="0"/>
              </a:spcAft>
              <a:buSzPts val="1400"/>
              <a:buNone/>
            </a:pPr>
            <a:endParaRPr/>
          </a:p>
        </p:txBody>
      </p:sp>
      <p:sp>
        <p:nvSpPr>
          <p:cNvPr id="340" name="Google Shape;340;p15: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6: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6: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FC2/Veru</a:t>
            </a:r>
            <a:endParaRPr/>
          </a:p>
          <a:p>
            <a:pPr marL="457200" marR="0" lvl="0" indent="-228600" algn="l" rtl="0">
              <a:lnSpc>
                <a:spcPct val="100000"/>
              </a:lnSpc>
              <a:spcBef>
                <a:spcPts val="0"/>
              </a:spcBef>
              <a:spcAft>
                <a:spcPts val="0"/>
              </a:spcAft>
              <a:buClr>
                <a:srgbClr val="000000"/>
              </a:buClr>
              <a:buSzPts val="1400"/>
              <a:buFont typeface="Arial"/>
              <a:buNone/>
            </a:pPr>
            <a:r>
              <a:rPr lang="en-US"/>
              <a:t>UNFPA/USAID—Pallets of 15 export cartons/Export cartons of 3,000 pieces</a:t>
            </a:r>
            <a:endParaRPr/>
          </a:p>
          <a:p>
            <a:pPr marL="457200" marR="0" lvl="0" indent="-228600" algn="l" rtl="0">
              <a:lnSpc>
                <a:spcPct val="100000"/>
              </a:lnSpc>
              <a:spcBef>
                <a:spcPts val="0"/>
              </a:spcBef>
              <a:spcAft>
                <a:spcPts val="0"/>
              </a:spcAft>
              <a:buClr>
                <a:srgbClr val="000000"/>
              </a:buClr>
              <a:buSzPts val="1400"/>
              <a:buFont typeface="Arial"/>
              <a:buNone/>
            </a:pPr>
            <a:r>
              <a:rPr lang="en-US"/>
              <a:t>USAID---Pallets of 180 export cartons/Export cartons of 3 inner boxes/inner boxes of 20 sachets</a:t>
            </a:r>
            <a:endParaRPr/>
          </a:p>
          <a:p>
            <a:pPr marL="0" lvl="0" indent="0" algn="l" rtl="0">
              <a:lnSpc>
                <a:spcPct val="100000"/>
              </a:lnSpc>
              <a:spcBef>
                <a:spcPts val="0"/>
              </a:spcBef>
              <a:spcAft>
                <a:spcPts val="0"/>
              </a:spcAft>
              <a:buSzPts val="1400"/>
              <a:buNone/>
            </a:pPr>
            <a:endParaRPr/>
          </a:p>
        </p:txBody>
      </p:sp>
      <p:sp>
        <p:nvSpPr>
          <p:cNvPr id="357" name="Google Shape;357;p16: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7: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17: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UNFPA packaged 40 packs of 25 vials per export carton; 12 inner boxes of 200 syringes per export carton</a:t>
            </a:r>
            <a:endParaRPr/>
          </a:p>
          <a:p>
            <a:pPr marL="0" lvl="0" indent="0" algn="l" rtl="0">
              <a:lnSpc>
                <a:spcPct val="100000"/>
              </a:lnSpc>
              <a:spcBef>
                <a:spcPts val="0"/>
              </a:spcBef>
              <a:spcAft>
                <a:spcPts val="0"/>
              </a:spcAft>
              <a:buSzPts val="1400"/>
              <a:buNone/>
            </a:pPr>
            <a:endParaRPr/>
          </a:p>
        </p:txBody>
      </p:sp>
      <p:sp>
        <p:nvSpPr>
          <p:cNvPr id="387" name="Google Shape;387;p17: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8: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18: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Labeling:</a:t>
            </a:r>
            <a:endParaRPr/>
          </a:p>
          <a:p>
            <a:pPr marL="457200" marR="0" lvl="0" indent="-228600" algn="l" rtl="0">
              <a:lnSpc>
                <a:spcPct val="100000"/>
              </a:lnSpc>
              <a:spcBef>
                <a:spcPts val="0"/>
              </a:spcBef>
              <a:spcAft>
                <a:spcPts val="0"/>
              </a:spcAft>
              <a:buClr>
                <a:schemeClr val="dk1"/>
              </a:buClr>
              <a:buSzPts val="1400"/>
              <a:buFont typeface="Calibri"/>
              <a:buNone/>
            </a:pPr>
            <a:r>
              <a:rPr lang="en-US"/>
              <a:t>Stakeholders experienced challenges receiving the wrong product as a result of no labelling or mislabeling of packaging. </a:t>
            </a:r>
            <a:endParaRPr/>
          </a:p>
          <a:p>
            <a:pPr marL="457200" lvl="1" indent="0" algn="l" rtl="0">
              <a:lnSpc>
                <a:spcPct val="100000"/>
              </a:lnSpc>
              <a:spcBef>
                <a:spcPts val="0"/>
              </a:spcBef>
              <a:spcAft>
                <a:spcPts val="0"/>
              </a:spcAft>
              <a:buClr>
                <a:schemeClr val="dk1"/>
              </a:buClr>
              <a:buSzPts val="1400"/>
              <a:buFont typeface="Calibri"/>
              <a:buNone/>
            </a:pPr>
            <a:r>
              <a:rPr lang="en-US" i="1"/>
              <a:t>“It would be helpful if each box was labelled with what products are included in each box. We have received boxes intended for other facilities in the past.” </a:t>
            </a:r>
            <a:r>
              <a:rPr lang="en-US"/>
              <a:t>- Zambia</a:t>
            </a:r>
            <a:endParaRPr/>
          </a:p>
          <a:p>
            <a:pPr marL="457200" marR="0" lvl="0" indent="-228600" algn="l" rtl="0">
              <a:lnSpc>
                <a:spcPct val="100000"/>
              </a:lnSpc>
              <a:spcBef>
                <a:spcPts val="0"/>
              </a:spcBef>
              <a:spcAft>
                <a:spcPts val="0"/>
              </a:spcAft>
              <a:buClr>
                <a:schemeClr val="dk1"/>
              </a:buClr>
              <a:buSzPts val="1400"/>
              <a:buFont typeface="Calibri"/>
              <a:buNone/>
            </a:pPr>
            <a:r>
              <a:rPr lang="en-US"/>
              <a:t>Include labelling on each level of packaging that indicates product information such as: </a:t>
            </a:r>
            <a:endParaRPr/>
          </a:p>
          <a:p>
            <a:pPr marL="914400" lvl="1" indent="-228600" algn="l" rtl="0">
              <a:lnSpc>
                <a:spcPct val="100000"/>
              </a:lnSpc>
              <a:spcBef>
                <a:spcPts val="0"/>
              </a:spcBef>
              <a:spcAft>
                <a:spcPts val="0"/>
              </a:spcAft>
              <a:buClr>
                <a:schemeClr val="dk1"/>
              </a:buClr>
              <a:buSzPts val="1400"/>
              <a:buFont typeface="Calibri"/>
              <a:buNone/>
            </a:pPr>
            <a:r>
              <a:rPr lang="en-US"/>
              <a:t>Name of product</a:t>
            </a:r>
            <a:endParaRPr/>
          </a:p>
          <a:p>
            <a:pPr marL="914400" lvl="1" indent="-228600" algn="l" rtl="0">
              <a:lnSpc>
                <a:spcPct val="100000"/>
              </a:lnSpc>
              <a:spcBef>
                <a:spcPts val="0"/>
              </a:spcBef>
              <a:spcAft>
                <a:spcPts val="0"/>
              </a:spcAft>
              <a:buClr>
                <a:schemeClr val="dk1"/>
              </a:buClr>
              <a:buSzPts val="1400"/>
              <a:buFont typeface="Calibri"/>
              <a:buNone/>
            </a:pPr>
            <a:r>
              <a:rPr lang="en-US"/>
              <a:t>Batch number</a:t>
            </a:r>
            <a:endParaRPr/>
          </a:p>
          <a:p>
            <a:pPr marL="914400" lvl="1" indent="-228600" algn="l" rtl="0">
              <a:lnSpc>
                <a:spcPct val="100000"/>
              </a:lnSpc>
              <a:spcBef>
                <a:spcPts val="0"/>
              </a:spcBef>
              <a:spcAft>
                <a:spcPts val="0"/>
              </a:spcAft>
              <a:buClr>
                <a:schemeClr val="dk1"/>
              </a:buClr>
              <a:buSzPts val="1400"/>
              <a:buFont typeface="Calibri"/>
              <a:buNone/>
            </a:pPr>
            <a:r>
              <a:rPr lang="en-US"/>
              <a:t>Expiration date</a:t>
            </a:r>
            <a:endParaRPr/>
          </a:p>
          <a:p>
            <a:pPr marL="914400" lvl="1" indent="-228600" algn="l" rtl="0">
              <a:lnSpc>
                <a:spcPct val="100000"/>
              </a:lnSpc>
              <a:spcBef>
                <a:spcPts val="0"/>
              </a:spcBef>
              <a:spcAft>
                <a:spcPts val="0"/>
              </a:spcAft>
              <a:buClr>
                <a:schemeClr val="dk1"/>
              </a:buClr>
              <a:buSzPts val="1400"/>
              <a:buFont typeface="Calibri"/>
              <a:buNone/>
            </a:pPr>
            <a:r>
              <a:rPr lang="en-US"/>
              <a:t>Quantity </a:t>
            </a:r>
            <a:endParaRPr/>
          </a:p>
          <a:p>
            <a:pPr marL="914400" lvl="1" indent="-228600" algn="l" rtl="0">
              <a:lnSpc>
                <a:spcPct val="100000"/>
              </a:lnSpc>
              <a:spcBef>
                <a:spcPts val="0"/>
              </a:spcBef>
              <a:spcAft>
                <a:spcPts val="0"/>
              </a:spcAft>
              <a:buClr>
                <a:schemeClr val="dk1"/>
              </a:buClr>
              <a:buSzPts val="1400"/>
              <a:buFont typeface="Calibri"/>
              <a:buNone/>
            </a:pPr>
            <a:r>
              <a:rPr lang="en-US"/>
              <a:t>Global trade item number (GTIN)</a:t>
            </a:r>
            <a:endParaRPr/>
          </a:p>
          <a:p>
            <a:pPr marL="457200" marR="0" lvl="0" indent="-228600" algn="l" rtl="0">
              <a:lnSpc>
                <a:spcPct val="100000"/>
              </a:lnSpc>
              <a:spcBef>
                <a:spcPts val="0"/>
              </a:spcBef>
              <a:spcAft>
                <a:spcPts val="0"/>
              </a:spcAft>
              <a:buClr>
                <a:schemeClr val="dk1"/>
              </a:buClr>
              <a:buSzPts val="1400"/>
              <a:buFont typeface="Calibri"/>
              <a:buNone/>
            </a:pPr>
            <a:r>
              <a:rPr lang="en-US"/>
              <a:t>Include labelling or packaging clearly identifying free public sector products from socially marketed products.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US"/>
              <a:t>MPA-IM</a:t>
            </a:r>
            <a:endParaRPr/>
          </a:p>
          <a:p>
            <a:pPr marL="457200" marR="0" lvl="0" indent="-228600" algn="l" rtl="0">
              <a:lnSpc>
                <a:spcPct val="100000"/>
              </a:lnSpc>
              <a:spcBef>
                <a:spcPts val="0"/>
              </a:spcBef>
              <a:spcAft>
                <a:spcPts val="0"/>
              </a:spcAft>
              <a:buClr>
                <a:schemeClr val="dk1"/>
              </a:buClr>
              <a:buSzPts val="1400"/>
              <a:buFont typeface="Calibri"/>
              <a:buNone/>
            </a:pPr>
            <a:r>
              <a:rPr lang="en-US"/>
              <a:t>Stakeholders expressed challenges receiving syringes and vials in equal quantities. Stakeholders indicated when syringes are not available, the service provider will typically use whatever syringe is available to administer DMPA-IM. </a:t>
            </a:r>
            <a:endParaRPr/>
          </a:p>
          <a:p>
            <a:pPr marL="457200" marR="0" lvl="0" indent="-228600" algn="l" rtl="0">
              <a:lnSpc>
                <a:spcPct val="100000"/>
              </a:lnSpc>
              <a:spcBef>
                <a:spcPts val="0"/>
              </a:spcBef>
              <a:spcAft>
                <a:spcPts val="0"/>
              </a:spcAft>
              <a:buClr>
                <a:schemeClr val="dk1"/>
              </a:buClr>
              <a:buSzPts val="1400"/>
              <a:buFont typeface="Calibri"/>
              <a:buNone/>
            </a:pPr>
            <a:r>
              <a:rPr lang="en-US"/>
              <a:t>Stakeholders expressed challenges related to shortage/stockout of burn boxes. Burn boxes are not received regularly and when received are used for all syringes at SDP. </a:t>
            </a:r>
            <a:endParaRPr/>
          </a:p>
          <a:p>
            <a:pPr marL="457200" marR="0" lvl="0" indent="-228600" algn="l" rtl="0">
              <a:lnSpc>
                <a:spcPct val="100000"/>
              </a:lnSpc>
              <a:spcBef>
                <a:spcPts val="0"/>
              </a:spcBef>
              <a:spcAft>
                <a:spcPts val="0"/>
              </a:spcAft>
              <a:buClr>
                <a:schemeClr val="dk1"/>
              </a:buClr>
              <a:buSzPts val="1400"/>
              <a:buFont typeface="Calibri"/>
              <a:buNone/>
            </a:pPr>
            <a:r>
              <a:rPr lang="en-US"/>
              <a:t>Insert packs were not observed at the SDP level. </a:t>
            </a:r>
            <a:endParaRPr/>
          </a:p>
          <a:p>
            <a:pPr marL="457200" marR="0" lvl="0" indent="-228600" algn="l" rtl="0">
              <a:lnSpc>
                <a:spcPct val="100000"/>
              </a:lnSpc>
              <a:spcBef>
                <a:spcPts val="0"/>
              </a:spcBef>
              <a:spcAft>
                <a:spcPts val="0"/>
              </a:spcAft>
              <a:buClr>
                <a:schemeClr val="dk1"/>
              </a:buClr>
              <a:buSzPts val="1400"/>
              <a:buFont typeface="Calibri"/>
              <a:buNone/>
            </a:pPr>
            <a:r>
              <a:rPr lang="en-US"/>
              <a:t>Stakeholders expressed a preference for the bundled product with a greater preference for 1 vial and 1 syringe to be packaged together in a single dispensing unit. 	</a:t>
            </a:r>
            <a:endParaRPr/>
          </a:p>
          <a:p>
            <a:pPr marL="914400" lvl="2" indent="0" algn="l" rtl="0">
              <a:lnSpc>
                <a:spcPct val="100000"/>
              </a:lnSpc>
              <a:spcBef>
                <a:spcPts val="0"/>
              </a:spcBef>
              <a:spcAft>
                <a:spcPts val="0"/>
              </a:spcAft>
              <a:buClr>
                <a:schemeClr val="dk1"/>
              </a:buClr>
              <a:buSzPts val="1400"/>
              <a:buFont typeface="Calibri"/>
              <a:buNone/>
            </a:pPr>
            <a:r>
              <a:rPr lang="en-US" i="1"/>
              <a:t>“Sometimes [we] distribute Depot without syringes. When this happens, the health facility calls, and we transfer later. It would be better to have the Depot and syringe in the same box [dispensing unit]. It is better for the provider to take one kit to the client without any confusion.” – Rwanda</a:t>
            </a:r>
            <a:endParaRPr/>
          </a:p>
          <a:p>
            <a:pPr marL="0" lvl="0" indent="0" algn="l" rtl="0">
              <a:lnSpc>
                <a:spcPct val="100000"/>
              </a:lnSpc>
              <a:spcBef>
                <a:spcPts val="0"/>
              </a:spcBef>
              <a:spcAft>
                <a:spcPts val="0"/>
              </a:spcAft>
              <a:buClr>
                <a:schemeClr val="dk1"/>
              </a:buClr>
              <a:buSzPts val="1400"/>
              <a:buFont typeface="Calibri"/>
              <a:buNone/>
            </a:pPr>
            <a:r>
              <a:rPr lang="en-US"/>
              <a:t>DMPA-IM Burn boxes</a:t>
            </a:r>
            <a:endParaRPr/>
          </a:p>
          <a:p>
            <a:pPr marL="285750" lvl="0" indent="-285750" algn="l" rtl="0">
              <a:lnSpc>
                <a:spcPct val="100000"/>
              </a:lnSpc>
              <a:spcBef>
                <a:spcPts val="0"/>
              </a:spcBef>
              <a:spcAft>
                <a:spcPts val="0"/>
              </a:spcAft>
              <a:buClr>
                <a:schemeClr val="accent6"/>
              </a:buClr>
              <a:buSzPts val="1400"/>
              <a:buFont typeface="Arial"/>
              <a:buChar char="•"/>
            </a:pPr>
            <a:r>
              <a:rPr lang="en-US" sz="1200">
                <a:solidFill>
                  <a:schemeClr val="accent6"/>
                </a:solidFill>
              </a:rPr>
              <a:t>Country case studies revealed that burn boxes were not received regularly at the SDP, and there were often stockouts/shortages at the SDP</a:t>
            </a:r>
            <a:endParaRPr/>
          </a:p>
          <a:p>
            <a:pPr marL="285750" lvl="0" indent="-285750" algn="l" rtl="0">
              <a:lnSpc>
                <a:spcPct val="100000"/>
              </a:lnSpc>
              <a:spcBef>
                <a:spcPts val="0"/>
              </a:spcBef>
              <a:spcAft>
                <a:spcPts val="0"/>
              </a:spcAft>
              <a:buClr>
                <a:schemeClr val="accent6"/>
              </a:buClr>
              <a:buSzPts val="1400"/>
              <a:buFont typeface="Arial"/>
              <a:buChar char="•"/>
            </a:pPr>
            <a:r>
              <a:rPr lang="en-US" sz="1200">
                <a:solidFill>
                  <a:schemeClr val="accent6"/>
                </a:solidFill>
              </a:rPr>
              <a:t>Country case studies revealed that burn boxes may not be making their way from the warehouse to the SDP, leading to shortages/stockouts at the SDP</a:t>
            </a:r>
            <a:endParaRPr/>
          </a:p>
          <a:p>
            <a:pPr marL="0" lvl="0" indent="0" algn="l" rtl="0">
              <a:lnSpc>
                <a:spcPct val="100000"/>
              </a:lnSpc>
              <a:spcBef>
                <a:spcPts val="0"/>
              </a:spcBef>
              <a:spcAft>
                <a:spcPts val="0"/>
              </a:spcAft>
              <a:buSzPts val="1400"/>
              <a:buNone/>
            </a:pPr>
            <a:endParaRPr/>
          </a:p>
        </p:txBody>
      </p:sp>
      <p:sp>
        <p:nvSpPr>
          <p:cNvPr id="407" name="Google Shape;407;p18: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9: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420" name="Google Shape;420;p19: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2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Pieces of email condoms loosely stored on a warehouse shelf, with the stock card next to it. These can easily be lost or damaged</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Here a facility has created their own improved inner packaging of smaller quantities of female condom pieces</a:t>
            </a:r>
            <a:endParaRPr/>
          </a:p>
          <a:p>
            <a:pPr marL="0" lvl="0" indent="0" algn="l" rtl="0">
              <a:lnSpc>
                <a:spcPct val="100000"/>
              </a:lnSpc>
              <a:spcBef>
                <a:spcPts val="0"/>
              </a:spcBef>
              <a:spcAft>
                <a:spcPts val="0"/>
              </a:spcAft>
              <a:buSzPts val="1400"/>
              <a:buNone/>
            </a:pPr>
            <a:endParaRPr/>
          </a:p>
        </p:txBody>
      </p:sp>
      <p:sp>
        <p:nvSpPr>
          <p:cNvPr id="435" name="Google Shape;435;p2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2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a:t>Stakeholders expressed challenges receiving syringes and vials in equal quantitates. Stakeholders indicated when syringes are not available, the service provider will typically use whatever syringe is available to administer MPA-IM. </a:t>
            </a:r>
            <a:endParaRPr/>
          </a:p>
          <a:p>
            <a:pPr marL="457200" marR="0" lvl="0" indent="-228600" algn="l" rtl="0">
              <a:lnSpc>
                <a:spcPct val="100000"/>
              </a:lnSpc>
              <a:spcBef>
                <a:spcPts val="0"/>
              </a:spcBef>
              <a:spcAft>
                <a:spcPts val="0"/>
              </a:spcAft>
              <a:buClr>
                <a:srgbClr val="000000"/>
              </a:buClr>
              <a:buSzPts val="1400"/>
              <a:buFont typeface="Arial"/>
              <a:buNone/>
            </a:pPr>
            <a:r>
              <a:rPr lang="en-US" sz="1200"/>
              <a:t>Stakeholders expressed challenges related to shortage/stock out of burn boxes. Safety boxes are not received regularly and when received are used for all syringes at SDP. </a:t>
            </a:r>
            <a:endParaRPr/>
          </a:p>
          <a:p>
            <a:pPr marL="457200" marR="0" lvl="0" indent="-228600" algn="l" rtl="0">
              <a:lnSpc>
                <a:spcPct val="100000"/>
              </a:lnSpc>
              <a:spcBef>
                <a:spcPts val="0"/>
              </a:spcBef>
              <a:spcAft>
                <a:spcPts val="0"/>
              </a:spcAft>
              <a:buClr>
                <a:srgbClr val="000000"/>
              </a:buClr>
              <a:buSzPts val="1400"/>
              <a:buFont typeface="Arial"/>
              <a:buNone/>
            </a:pPr>
            <a:r>
              <a:rPr lang="en-US" sz="1200"/>
              <a:t>Insert packs were not observed at the SDP level. </a:t>
            </a: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Safety boxes did not make it to the facilities. </a:t>
            </a:r>
            <a:endParaRPr/>
          </a:p>
          <a:p>
            <a:pPr marL="0" lvl="0" indent="0" algn="l" rtl="0">
              <a:lnSpc>
                <a:spcPct val="100000"/>
              </a:lnSpc>
              <a:spcBef>
                <a:spcPts val="0"/>
              </a:spcBef>
              <a:spcAft>
                <a:spcPts val="0"/>
              </a:spcAft>
              <a:buSzPts val="1400"/>
              <a:buNone/>
            </a:pPr>
            <a:endParaRPr/>
          </a:p>
        </p:txBody>
      </p:sp>
      <p:sp>
        <p:nvSpPr>
          <p:cNvPr id="448" name="Google Shape;448;p22: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2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463" name="Google Shape;463;p2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dirty="0">
                <a:solidFill>
                  <a:srgbClr val="222222"/>
                </a:solidFill>
                <a:highlight>
                  <a:srgbClr val="FFFFFF"/>
                </a:highlight>
              </a:rPr>
              <a:t>Ayman: </a:t>
            </a:r>
            <a:r>
              <a:rPr lang="en-US" sz="1800" b="0" i="0" u="none" strike="noStrike" dirty="0">
                <a:solidFill>
                  <a:srgbClr val="6C6463"/>
                </a:solidFill>
                <a:effectLst/>
                <a:latin typeface="Gill Sans" panose="020B0502020104020203" pitchFamily="34" charset="-79"/>
                <a:cs typeface="Gill Sans" panose="020B0502020104020203" pitchFamily="34" charset="-79"/>
              </a:rPr>
              <a:t>Ayman </a:t>
            </a:r>
            <a:r>
              <a:rPr lang="en-US" sz="1800" b="0" i="0" u="none" strike="noStrike" dirty="0" err="1">
                <a:solidFill>
                  <a:srgbClr val="6C6463"/>
                </a:solidFill>
                <a:effectLst/>
                <a:latin typeface="Gill Sans" panose="020B0502020104020203" pitchFamily="34" charset="-79"/>
                <a:cs typeface="Gill Sans" panose="020B0502020104020203" pitchFamily="34" charset="-79"/>
              </a:rPr>
              <a:t>Abdelmohsen</a:t>
            </a:r>
            <a:r>
              <a:rPr lang="en-US" sz="1800" b="0" i="0" u="none" strike="noStrike" dirty="0">
                <a:solidFill>
                  <a:srgbClr val="6C6463"/>
                </a:solidFill>
                <a:effectLst/>
                <a:latin typeface="Gill Sans" panose="020B0502020104020203" pitchFamily="34" charset="-79"/>
                <a:cs typeface="Gill Sans" panose="020B0502020104020203" pitchFamily="34" charset="-79"/>
              </a:rPr>
              <a:t> is a medical doctor, OB/GYN and public health specialist with almost 30 years of international professional experience in family planning, reproductive health, health care management and service delivery. Ayman works as Program Leader for UNFPA Supplies Partnership at the United Nations Population Fund (UNFPA).</a:t>
            </a:r>
          </a:p>
          <a:p>
            <a:pPr marL="0" marR="0" lvl="0" indent="0" algn="l" rtl="0">
              <a:lnSpc>
                <a:spcPct val="100000"/>
              </a:lnSpc>
              <a:spcBef>
                <a:spcPts val="0"/>
              </a:spcBef>
              <a:spcAft>
                <a:spcPts val="0"/>
              </a:spcAft>
              <a:buClr>
                <a:srgbClr val="000000"/>
              </a:buClr>
              <a:buSzPts val="1400"/>
              <a:buFont typeface="Arial"/>
              <a:buNone/>
            </a:pPr>
            <a:endParaRPr lang="en-US" sz="1800" b="0" i="0" u="none" strike="noStrike" dirty="0">
              <a:solidFill>
                <a:srgbClr val="6C6463"/>
              </a:solidFill>
              <a:effectLst/>
              <a:highlight>
                <a:srgbClr val="FFFFFF"/>
              </a:highlight>
              <a:latin typeface="Gill Sans" panose="020B0502020104020203" pitchFamily="34" charset="-79"/>
              <a:cs typeface="Gill Sans" panose="020B0502020104020203" pitchFamily="34" charset="-79"/>
            </a:endParaRPr>
          </a:p>
          <a:p>
            <a:pPr marL="0" marR="0" lvl="0" indent="0" algn="l" rtl="0">
              <a:lnSpc>
                <a:spcPct val="100000"/>
              </a:lnSpc>
              <a:spcBef>
                <a:spcPts val="0"/>
              </a:spcBef>
              <a:spcAft>
                <a:spcPts val="0"/>
              </a:spcAft>
              <a:buClr>
                <a:srgbClr val="000000"/>
              </a:buClr>
              <a:buSzPts val="1400"/>
              <a:buFont typeface="Arial"/>
              <a:buNone/>
            </a:pPr>
            <a:r>
              <a:rPr lang="en-US" sz="1800" b="0" i="0" u="none" strike="noStrike" dirty="0">
                <a:solidFill>
                  <a:srgbClr val="6C6463"/>
                </a:solidFill>
                <a:effectLst/>
                <a:highlight>
                  <a:srgbClr val="FFFFFF"/>
                </a:highlight>
                <a:latin typeface="Gill Sans" panose="020B0502020104020203" pitchFamily="34" charset="-79"/>
                <a:cs typeface="Gill Sans" panose="020B0502020104020203" pitchFamily="34" charset="-79"/>
              </a:rPr>
              <a:t>Ashley: </a:t>
            </a:r>
            <a:r>
              <a:rPr lang="en-US" sz="1800" b="0" i="0" u="none" strike="noStrike" dirty="0">
                <a:solidFill>
                  <a:srgbClr val="6C6463"/>
                </a:solidFill>
                <a:effectLst/>
                <a:latin typeface="Gill Sans" panose="020B0502020104020203" pitchFamily="34" charset="-79"/>
                <a:cs typeface="Gill Sans" panose="020B0502020104020203" pitchFamily="34" charset="-79"/>
              </a:rPr>
              <a:t>Ashley Smith works as Senior Strategic Procurement Advisor in USAID’s Global Health Bureau at the Office of Population and Reproductive Health, Commodity Security and Logistics Division. Ashley has worked with USAID since 2013, with supply chain leadership roles in Rwanda and Tanzania, and in USAID’s Office of HIV and AIDS.</a:t>
            </a:r>
            <a:endParaRPr lang="en-US" sz="1800" b="0" i="0" u="none" strike="noStrike" dirty="0">
              <a:solidFill>
                <a:srgbClr val="6C6463"/>
              </a:solidFill>
              <a:effectLst/>
              <a:highlight>
                <a:srgbClr val="FFFFFF"/>
              </a:highlight>
              <a:latin typeface="Gill Sans" panose="020B0502020104020203" pitchFamily="34" charset="-79"/>
              <a:cs typeface="Gill Sans" panose="020B0502020104020203" pitchFamily="34" charset="-79"/>
            </a:endParaRPr>
          </a:p>
          <a:p>
            <a:pPr marL="0" marR="0" lvl="0" indent="0" algn="l" rtl="0">
              <a:lnSpc>
                <a:spcPct val="100000"/>
              </a:lnSpc>
              <a:spcBef>
                <a:spcPts val="0"/>
              </a:spcBef>
              <a:spcAft>
                <a:spcPts val="0"/>
              </a:spcAft>
              <a:buClr>
                <a:srgbClr val="000000"/>
              </a:buClr>
              <a:buSzPts val="1400"/>
              <a:buFont typeface="Arial"/>
              <a:buNone/>
            </a:pPr>
            <a:endParaRPr lang="en-US" sz="1800" b="0" i="0" u="none" strike="noStrike" dirty="0">
              <a:solidFill>
                <a:srgbClr val="6C6463"/>
              </a:solidFill>
              <a:effectLst/>
              <a:highlight>
                <a:srgbClr val="FFFFFF"/>
              </a:highlight>
              <a:latin typeface="Gill Sans" panose="020B0502020104020203" pitchFamily="34" charset="-79"/>
              <a:cs typeface="Gill Sans" panose="020B0502020104020203" pitchFamily="34" charset="-79"/>
            </a:endParaRPr>
          </a:p>
          <a:p>
            <a:pPr marL="0" marR="0" lvl="0" indent="0" algn="l" rtl="0">
              <a:lnSpc>
                <a:spcPct val="100000"/>
              </a:lnSpc>
              <a:spcBef>
                <a:spcPts val="0"/>
              </a:spcBef>
              <a:spcAft>
                <a:spcPts val="0"/>
              </a:spcAft>
              <a:buClr>
                <a:srgbClr val="000000"/>
              </a:buClr>
              <a:buSzPts val="1400"/>
              <a:buFont typeface="Arial"/>
              <a:buNone/>
            </a:pPr>
            <a:r>
              <a:rPr lang="en-US" sz="1800" b="0" i="0" u="none" strike="noStrike" dirty="0">
                <a:solidFill>
                  <a:srgbClr val="6C6463"/>
                </a:solidFill>
                <a:effectLst/>
                <a:highlight>
                  <a:srgbClr val="FFFFFF"/>
                </a:highlight>
                <a:latin typeface="Gill Sans" panose="020B0502020104020203" pitchFamily="34" charset="-79"/>
                <a:cs typeface="Gill Sans" panose="020B0502020104020203" pitchFamily="34" charset="-79"/>
              </a:rPr>
              <a:t>Morgan: </a:t>
            </a:r>
            <a:r>
              <a:rPr lang="en-US" sz="1800" b="0" i="0" u="none" strike="noStrike" dirty="0">
                <a:solidFill>
                  <a:srgbClr val="6C6463"/>
                </a:solidFill>
                <a:effectLst/>
                <a:latin typeface="Gill Sans" panose="020B0502020104020203" pitchFamily="34" charset="-79"/>
                <a:cs typeface="Gill Sans" panose="020B0502020104020203" pitchFamily="34" charset="-79"/>
              </a:rPr>
              <a:t>The USAID Global Health Supply Chain Program-Procurement and Supply Management (GHSC-PSM) project purchases and delivers health commodities, strengthens national supply chain systems, and provides global supply chain leadership to ensure lifesaving health supplies reach those in need, when they need them. Morgan Simon works as the FP/RH Strategic Sourcing and Market Dynamics Lead. She has worked with GHSC-PSM since 2017</a:t>
            </a:r>
            <a:r>
              <a:rPr lang="en-US" sz="1800" b="0" i="0" u="none" strike="noStrike" dirty="0">
                <a:solidFill>
                  <a:srgbClr val="000000"/>
                </a:solidFill>
                <a:effectLst/>
                <a:latin typeface="Gill Sans" panose="020B0502020104020203" pitchFamily="34" charset="-79"/>
                <a:cs typeface="Gill Sans" panose="020B0502020104020203" pitchFamily="34" charset="-79"/>
              </a:rPr>
              <a:t>. </a:t>
            </a:r>
            <a:endParaRPr lang="en-US" sz="1800" b="0" i="0" u="none" strike="noStrike" dirty="0">
              <a:solidFill>
                <a:srgbClr val="6C6463"/>
              </a:solidFill>
              <a:effectLst/>
              <a:highlight>
                <a:srgbClr val="FFFFFF"/>
              </a:highlight>
              <a:latin typeface="Gill Sans" panose="020B0502020104020203" pitchFamily="34" charset="-79"/>
              <a:cs typeface="Gill Sans" panose="020B0502020104020203" pitchFamily="34" charset="-79"/>
            </a:endParaRPr>
          </a:p>
          <a:p>
            <a:pPr marL="0" marR="0" lvl="0" indent="0" algn="l" rtl="0">
              <a:lnSpc>
                <a:spcPct val="100000"/>
              </a:lnSpc>
              <a:spcBef>
                <a:spcPts val="0"/>
              </a:spcBef>
              <a:spcAft>
                <a:spcPts val="0"/>
              </a:spcAft>
              <a:buClr>
                <a:srgbClr val="000000"/>
              </a:buClr>
              <a:buSzPts val="1400"/>
              <a:buFont typeface="Arial"/>
              <a:buNone/>
            </a:pPr>
            <a:endParaRPr lang="en-US" sz="1800" b="0" i="0" u="none" strike="noStrike" dirty="0">
              <a:solidFill>
                <a:srgbClr val="6C6463"/>
              </a:solidFill>
              <a:effectLst/>
              <a:highlight>
                <a:srgbClr val="FFFFFF"/>
              </a:highlight>
              <a:latin typeface="Gill Sans" panose="020B0502020104020203" pitchFamily="34" charset="-79"/>
              <a:cs typeface="Gill Sans" panose="020B0502020104020203" pitchFamily="34" charset="-79"/>
            </a:endParaRPr>
          </a:p>
          <a:p>
            <a:pPr marL="0" marR="0" lvl="0" indent="0" algn="l" rtl="0">
              <a:lnSpc>
                <a:spcPct val="100000"/>
              </a:lnSpc>
              <a:spcBef>
                <a:spcPts val="0"/>
              </a:spcBef>
              <a:spcAft>
                <a:spcPts val="0"/>
              </a:spcAft>
              <a:buClr>
                <a:srgbClr val="000000"/>
              </a:buClr>
              <a:buSzPts val="1400"/>
              <a:buFont typeface="Arial"/>
              <a:buNone/>
            </a:pPr>
            <a:r>
              <a:rPr lang="en-US" sz="1800" b="0" i="0" u="none" strike="noStrike" dirty="0">
                <a:solidFill>
                  <a:srgbClr val="6C6463"/>
                </a:solidFill>
                <a:effectLst/>
                <a:highlight>
                  <a:srgbClr val="FFFFFF"/>
                </a:highlight>
                <a:latin typeface="Gill Sans" panose="020B0502020104020203" pitchFamily="34" charset="-79"/>
                <a:cs typeface="Gill Sans" panose="020B0502020104020203" pitchFamily="34" charset="-79"/>
              </a:rPr>
              <a:t>Jens: </a:t>
            </a:r>
            <a:r>
              <a:rPr lang="en-US" sz="1800" b="0" i="0" u="none" strike="noStrike" dirty="0" err="1">
                <a:solidFill>
                  <a:srgbClr val="6C6463"/>
                </a:solidFill>
                <a:effectLst/>
                <a:latin typeface="Gill Sans" panose="020B0502020104020203" pitchFamily="34" charset="-79"/>
                <a:cs typeface="Gill Sans" panose="020B0502020104020203" pitchFamily="34" charset="-79"/>
              </a:rPr>
              <a:t>Missionpharma</a:t>
            </a:r>
            <a:r>
              <a:rPr lang="en-US" sz="1800" b="0" i="0" u="none" strike="noStrike" dirty="0">
                <a:solidFill>
                  <a:srgbClr val="6C6463"/>
                </a:solidFill>
                <a:effectLst/>
                <a:latin typeface="Gill Sans" panose="020B0502020104020203" pitchFamily="34" charset="-79"/>
                <a:cs typeface="Gill Sans" panose="020B0502020104020203" pitchFamily="34" charset="-79"/>
              </a:rPr>
              <a:t> represents the industry of pharmaceuticals in today’s panel. </a:t>
            </a:r>
            <a:r>
              <a:rPr lang="en-US" sz="1800" b="0" i="0" u="none" strike="noStrike" dirty="0" err="1">
                <a:solidFill>
                  <a:srgbClr val="6C6463"/>
                </a:solidFill>
                <a:effectLst/>
                <a:latin typeface="Gill Sans" panose="020B0502020104020203" pitchFamily="34" charset="-79"/>
                <a:cs typeface="Gill Sans" panose="020B0502020104020203" pitchFamily="34" charset="-79"/>
              </a:rPr>
              <a:t>Missionpharma</a:t>
            </a:r>
            <a:r>
              <a:rPr lang="en-US" sz="1800" b="0" i="0" u="none" strike="noStrike" dirty="0">
                <a:solidFill>
                  <a:srgbClr val="6C6463"/>
                </a:solidFill>
                <a:effectLst/>
                <a:latin typeface="Gill Sans" panose="020B0502020104020203" pitchFamily="34" charset="-79"/>
                <a:cs typeface="Gill Sans" panose="020B0502020104020203" pitchFamily="34" charset="-79"/>
              </a:rPr>
              <a:t> is one of several companies holding a UNFPA and USAID contract for the supply of medroxyprogesterone acetate (MPA). Jens Rasmussen is currently working at </a:t>
            </a:r>
            <a:r>
              <a:rPr lang="en-US" sz="1800" b="0" i="0" u="none" strike="noStrike" dirty="0" err="1">
                <a:solidFill>
                  <a:srgbClr val="6C6463"/>
                </a:solidFill>
                <a:effectLst/>
                <a:latin typeface="Gill Sans" panose="020B0502020104020203" pitchFamily="34" charset="-79"/>
                <a:cs typeface="Gill Sans" panose="020B0502020104020203" pitchFamily="34" charset="-79"/>
              </a:rPr>
              <a:t>Missionpharma</a:t>
            </a:r>
            <a:r>
              <a:rPr lang="en-US" sz="1800" b="0" i="0" u="none" strike="noStrike" dirty="0">
                <a:solidFill>
                  <a:srgbClr val="6C6463"/>
                </a:solidFill>
                <a:effectLst/>
                <a:latin typeface="Gill Sans" panose="020B0502020104020203" pitchFamily="34" charset="-79"/>
                <a:cs typeface="Gill Sans" panose="020B0502020104020203" pitchFamily="34" charset="-79"/>
              </a:rPr>
              <a:t> as Director of the DMPA Segment and has been working with MPA for more than 10 years. </a:t>
            </a:r>
            <a:r>
              <a:rPr lang="en-US" sz="1800" b="0" i="0" u="none" strike="noStrike" dirty="0" err="1">
                <a:solidFill>
                  <a:srgbClr val="6C6463"/>
                </a:solidFill>
                <a:effectLst/>
                <a:latin typeface="Gill Sans" panose="020B0502020104020203" pitchFamily="34" charset="-79"/>
                <a:cs typeface="Gill Sans" panose="020B0502020104020203" pitchFamily="34" charset="-79"/>
              </a:rPr>
              <a:t>Missionpharma</a:t>
            </a:r>
            <a:r>
              <a:rPr lang="en-US" sz="1800" b="0" i="0" u="none" strike="noStrike" dirty="0">
                <a:solidFill>
                  <a:srgbClr val="6C6463"/>
                </a:solidFill>
                <a:effectLst/>
                <a:latin typeface="Gill Sans" panose="020B0502020104020203" pitchFamily="34" charset="-79"/>
                <a:cs typeface="Gill Sans" panose="020B0502020104020203" pitchFamily="34" charset="-79"/>
              </a:rPr>
              <a:t> has been working with UNFPA since 2018 and USAID since 2004.</a:t>
            </a:r>
            <a:endParaRPr lang="en-US" sz="1800" dirty="0">
              <a:solidFill>
                <a:srgbClr val="222222"/>
              </a:solidFill>
              <a:highlight>
                <a:srgbClr val="FFFFFF"/>
              </a:highlight>
            </a:endParaRPr>
          </a:p>
          <a:p>
            <a:pPr marL="0" marR="0" lvl="0" indent="0" algn="l" rtl="0">
              <a:lnSpc>
                <a:spcPct val="100000"/>
              </a:lnSpc>
              <a:spcBef>
                <a:spcPts val="0"/>
              </a:spcBef>
              <a:spcAft>
                <a:spcPts val="0"/>
              </a:spcAft>
              <a:buClr>
                <a:srgbClr val="000000"/>
              </a:buClr>
              <a:buSzPts val="1400"/>
              <a:buFont typeface="Arial"/>
              <a:buNone/>
            </a:pPr>
            <a:endParaRPr lang="en-US" sz="1800" dirty="0">
              <a:solidFill>
                <a:srgbClr val="222222"/>
              </a:solidFill>
              <a:highlight>
                <a:srgbClr val="FFFFFF"/>
              </a:highlight>
            </a:endParaRPr>
          </a:p>
          <a:p>
            <a:pPr marL="0" marR="0" lvl="0" indent="0" algn="l" rtl="0">
              <a:lnSpc>
                <a:spcPct val="100000"/>
              </a:lnSpc>
              <a:spcBef>
                <a:spcPts val="0"/>
              </a:spcBef>
              <a:spcAft>
                <a:spcPts val="0"/>
              </a:spcAft>
              <a:buClr>
                <a:srgbClr val="000000"/>
              </a:buClr>
              <a:buSzPts val="1400"/>
              <a:buFont typeface="Arial"/>
              <a:buNone/>
            </a:pPr>
            <a:endParaRPr lang="en-US" sz="1800" dirty="0">
              <a:solidFill>
                <a:srgbClr val="222222"/>
              </a:solidFill>
              <a:highlight>
                <a:srgbClr val="FFFFFF"/>
              </a:highlight>
            </a:endParaRPr>
          </a:p>
          <a:p>
            <a:pPr marL="0" marR="0" lvl="0" indent="0" algn="l" rtl="0">
              <a:lnSpc>
                <a:spcPct val="100000"/>
              </a:lnSpc>
              <a:spcBef>
                <a:spcPts val="0"/>
              </a:spcBef>
              <a:spcAft>
                <a:spcPts val="0"/>
              </a:spcAft>
              <a:buClr>
                <a:srgbClr val="000000"/>
              </a:buClr>
              <a:buSzPts val="1400"/>
              <a:buFont typeface="Arial"/>
              <a:buNone/>
            </a:pPr>
            <a:endParaRPr lang="en-US" sz="1800" dirty="0">
              <a:solidFill>
                <a:srgbClr val="222222"/>
              </a:solidFill>
              <a:highlight>
                <a:srgbClr val="FFFFFF"/>
              </a:highlight>
            </a:endParaRPr>
          </a:p>
          <a:p>
            <a:pPr marL="0" marR="0" lvl="0" indent="0" algn="l" rtl="0">
              <a:lnSpc>
                <a:spcPct val="100000"/>
              </a:lnSpc>
              <a:spcBef>
                <a:spcPts val="0"/>
              </a:spcBef>
              <a:spcAft>
                <a:spcPts val="0"/>
              </a:spcAft>
              <a:buClr>
                <a:srgbClr val="000000"/>
              </a:buClr>
              <a:buSzPts val="1400"/>
              <a:buFont typeface="Arial"/>
              <a:buNone/>
            </a:pPr>
            <a:endParaRPr lang="en-US" sz="1800" dirty="0">
              <a:solidFill>
                <a:srgbClr val="222222"/>
              </a:solidFill>
              <a:highlight>
                <a:srgbClr val="FFFFFF"/>
              </a:highlight>
            </a:endParaRPr>
          </a:p>
          <a:p>
            <a:pPr marL="0" marR="0" lvl="0" indent="0" algn="l" rtl="0">
              <a:lnSpc>
                <a:spcPct val="100000"/>
              </a:lnSpc>
              <a:spcBef>
                <a:spcPts val="0"/>
              </a:spcBef>
              <a:spcAft>
                <a:spcPts val="0"/>
              </a:spcAft>
              <a:buClr>
                <a:srgbClr val="000000"/>
              </a:buClr>
              <a:buSzPts val="1400"/>
              <a:buFont typeface="Arial"/>
              <a:buNone/>
            </a:pPr>
            <a:endParaRPr lang="en-US" sz="1800" dirty="0">
              <a:solidFill>
                <a:srgbClr val="222222"/>
              </a:solidFill>
              <a:highlight>
                <a:srgbClr val="FFFFFF"/>
              </a:highlight>
            </a:endParaRPr>
          </a:p>
          <a:p>
            <a:pPr marL="0" marR="0" lvl="0" indent="0" algn="l" rtl="0">
              <a:lnSpc>
                <a:spcPct val="100000"/>
              </a:lnSpc>
              <a:spcBef>
                <a:spcPts val="0"/>
              </a:spcBef>
              <a:spcAft>
                <a:spcPts val="0"/>
              </a:spcAft>
              <a:buClr>
                <a:srgbClr val="000000"/>
              </a:buClr>
              <a:buSzPts val="1400"/>
              <a:buFont typeface="Arial"/>
              <a:buNone/>
            </a:pPr>
            <a:endParaRPr lang="en-US" sz="1800" dirty="0">
              <a:solidFill>
                <a:srgbClr val="222222"/>
              </a:solidFill>
              <a:highlight>
                <a:srgbClr val="FFFFFF"/>
              </a:highlight>
            </a:endParaRPr>
          </a:p>
          <a:p>
            <a:pPr marL="0" marR="0" lvl="0" indent="0" algn="l" rtl="0">
              <a:lnSpc>
                <a:spcPct val="100000"/>
              </a:lnSpc>
              <a:spcBef>
                <a:spcPts val="0"/>
              </a:spcBef>
              <a:spcAft>
                <a:spcPts val="0"/>
              </a:spcAft>
              <a:buClr>
                <a:srgbClr val="000000"/>
              </a:buClr>
              <a:buSzPts val="1400"/>
              <a:buFont typeface="Arial"/>
              <a:buNone/>
            </a:pPr>
            <a:r>
              <a:rPr lang="en-US" sz="1800" dirty="0">
                <a:solidFill>
                  <a:srgbClr val="222222"/>
                </a:solidFill>
                <a:highlight>
                  <a:srgbClr val="FFFFFF"/>
                </a:highlight>
              </a:rPr>
              <a:t>UNFPA and USAID collaborate in several programmatic and technical initiatives related to family planning and reproductive health. The collaboration focuses in areas such as gender; population and development data; youth; total market approach; commodity security; and high-impact practices</a:t>
            </a:r>
            <a:r>
              <a:rPr lang="en-US" sz="1600" dirty="0">
                <a:solidFill>
                  <a:srgbClr val="000000"/>
                </a:solidFill>
                <a:highlight>
                  <a:srgbClr val="FFFFFF"/>
                </a:highlight>
              </a:rPr>
              <a:t>. </a:t>
            </a:r>
            <a:r>
              <a:rPr lang="en-US" sz="1600" b="0" i="0" u="none" strike="noStrike" cap="none" dirty="0">
                <a:solidFill>
                  <a:srgbClr val="6C6463"/>
                </a:solidFill>
                <a:latin typeface="Gill Sans"/>
                <a:ea typeface="Gill Sans"/>
                <a:cs typeface="Gill Sans"/>
                <a:sym typeface="Gill Sans"/>
              </a:rPr>
              <a:t>USAID and UNFPA deliver over $200 </a:t>
            </a:r>
            <a:r>
              <a:rPr lang="en-US" sz="1600" dirty="0">
                <a:solidFill>
                  <a:srgbClr val="6C6463"/>
                </a:solidFill>
                <a:latin typeface="Gill Sans"/>
                <a:ea typeface="Gill Sans"/>
                <a:cs typeface="Gill Sans"/>
                <a:sym typeface="Gill Sans"/>
              </a:rPr>
              <a:t>million in contraceptives and condoms to over 30 countries annually.</a:t>
            </a:r>
            <a:endParaRPr sz="1800" dirty="0"/>
          </a:p>
          <a:p>
            <a:pPr marL="0" marR="0" lvl="0" indent="0" algn="l" rtl="0">
              <a:lnSpc>
                <a:spcPct val="100000"/>
              </a:lnSpc>
              <a:spcBef>
                <a:spcPts val="0"/>
              </a:spcBef>
              <a:spcAft>
                <a:spcPts val="0"/>
              </a:spcAft>
              <a:buClr>
                <a:srgbClr val="000000"/>
              </a:buClr>
              <a:buSzPts val="1400"/>
              <a:buFont typeface="Arial"/>
              <a:buNone/>
            </a:pPr>
            <a:endParaRPr sz="1600" dirty="0">
              <a:solidFill>
                <a:srgbClr val="000000"/>
              </a:solidFill>
            </a:endParaRPr>
          </a:p>
          <a:p>
            <a:pPr marL="0" marR="0" lvl="0" indent="0" algn="l" rtl="0">
              <a:lnSpc>
                <a:spcPct val="100000"/>
              </a:lnSpc>
              <a:spcBef>
                <a:spcPts val="0"/>
              </a:spcBef>
              <a:spcAft>
                <a:spcPts val="0"/>
              </a:spcAft>
              <a:buClr>
                <a:srgbClr val="000000"/>
              </a:buClr>
              <a:buSzPts val="1400"/>
              <a:buFont typeface="Arial"/>
              <a:buNone/>
            </a:pPr>
            <a:endParaRPr sz="1600" dirty="0">
              <a:solidFill>
                <a:srgbClr val="000000"/>
              </a:solidFill>
            </a:endParaRPr>
          </a:p>
          <a:p>
            <a:pPr marL="0" marR="0" lvl="0" indent="0" algn="l" rtl="0">
              <a:lnSpc>
                <a:spcPct val="100000"/>
              </a:lnSpc>
              <a:spcBef>
                <a:spcPts val="0"/>
              </a:spcBef>
              <a:spcAft>
                <a:spcPts val="0"/>
              </a:spcAft>
              <a:buClr>
                <a:srgbClr val="000000"/>
              </a:buClr>
              <a:buSzPts val="1400"/>
              <a:buFont typeface="Arial"/>
              <a:buNone/>
            </a:pPr>
            <a:r>
              <a:rPr lang="en-US" sz="1800" dirty="0">
                <a:solidFill>
                  <a:srgbClr val="222222"/>
                </a:solidFill>
                <a:highlight>
                  <a:srgbClr val="FFFFFF"/>
                </a:highlight>
              </a:rPr>
              <a:t>UNFPA and USAID collaborate in several programmatic and technical initiatives related to family planning and reproductive health. The collaboration focuses in areas such as gender; population and development data; youth; total market approach; commodity security; and high-impact practices</a:t>
            </a:r>
            <a:r>
              <a:rPr lang="en-US" sz="1600" dirty="0">
                <a:solidFill>
                  <a:srgbClr val="000000"/>
                </a:solidFill>
              </a:rPr>
              <a:t> </a:t>
            </a:r>
            <a:endParaRPr sz="1800" dirty="0"/>
          </a:p>
          <a:p>
            <a:pPr marL="0" marR="0" lvl="0" indent="0" algn="l" rtl="0">
              <a:lnSpc>
                <a:spcPct val="100000"/>
              </a:lnSpc>
              <a:spcBef>
                <a:spcPts val="0"/>
              </a:spcBef>
              <a:spcAft>
                <a:spcPts val="0"/>
              </a:spcAft>
              <a:buClr>
                <a:srgbClr val="000000"/>
              </a:buClr>
              <a:buSzPts val="1400"/>
              <a:buFont typeface="Arial"/>
              <a:buNone/>
            </a:pPr>
            <a:endParaRPr sz="1600" dirty="0">
              <a:solidFill>
                <a:srgbClr val="000000"/>
              </a:solidFill>
            </a:endParaRPr>
          </a:p>
          <a:p>
            <a:pPr marL="0" marR="0" lvl="0" indent="0" algn="l" rtl="0">
              <a:lnSpc>
                <a:spcPct val="100000"/>
              </a:lnSpc>
              <a:spcBef>
                <a:spcPts val="0"/>
              </a:spcBef>
              <a:spcAft>
                <a:spcPts val="0"/>
              </a:spcAft>
              <a:buClr>
                <a:srgbClr val="000000"/>
              </a:buClr>
              <a:buSzPts val="1000"/>
              <a:buFont typeface="Arial"/>
              <a:buNone/>
            </a:pPr>
            <a:r>
              <a:rPr lang="en-US" sz="1800" b="0" i="0" u="none" strike="noStrike" cap="none" dirty="0">
                <a:solidFill>
                  <a:srgbClr val="000000"/>
                </a:solidFill>
                <a:latin typeface="Arial"/>
                <a:ea typeface="Arial"/>
                <a:cs typeface="Arial"/>
                <a:sym typeface="Arial"/>
              </a:rPr>
              <a:t>UNFPA and USAID, through GHSC-PSM, are two of the largest procurers in the public sector of sexual and reproductive health commodities worldwide. We have been working together to align in different areas to become more efficient, innovative, and sustainable. </a:t>
            </a:r>
            <a:r>
              <a:rPr lang="en-US" sz="1800" b="0" i="0" u="none" strike="noStrike" cap="none" dirty="0" err="1">
                <a:solidFill>
                  <a:srgbClr val="000000"/>
                </a:solidFill>
                <a:latin typeface="Arial"/>
                <a:ea typeface="Arial"/>
                <a:cs typeface="Arial"/>
                <a:sym typeface="Arial"/>
              </a:rPr>
              <a:t>Missionpharma</a:t>
            </a:r>
            <a:r>
              <a:rPr lang="en-US" sz="1800" b="0" i="0" u="none" strike="noStrike" cap="none" dirty="0">
                <a:solidFill>
                  <a:srgbClr val="000000"/>
                </a:solidFill>
                <a:latin typeface="Arial"/>
                <a:ea typeface="Arial"/>
                <a:cs typeface="Arial"/>
                <a:sym typeface="Arial"/>
              </a:rPr>
              <a:t> represents the pharmaceutical industry in today’s panel and one of the multiple suppliers working with us.</a:t>
            </a:r>
            <a:endParaRPr sz="1800" dirty="0"/>
          </a:p>
          <a:p>
            <a:pPr marL="0" marR="0" lvl="0" indent="0" algn="l" rtl="0">
              <a:lnSpc>
                <a:spcPct val="100000"/>
              </a:lnSpc>
              <a:spcBef>
                <a:spcPts val="0"/>
              </a:spcBef>
              <a:spcAft>
                <a:spcPts val="0"/>
              </a:spcAft>
              <a:buClr>
                <a:srgbClr val="000000"/>
              </a:buClr>
              <a:buSzPts val="10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800" b="0" i="0" u="none" strike="noStrike" cap="none" dirty="0">
                <a:solidFill>
                  <a:srgbClr val="000000"/>
                </a:solidFill>
                <a:latin typeface="Arial"/>
                <a:ea typeface="Arial"/>
                <a:cs typeface="Arial"/>
                <a:sym typeface="Arial"/>
              </a:rPr>
              <a:t>In 2018, USAID, UNFPA, and GHSC-PSM began a collaborative study to revise the impact of all contraceptive packaging used in our programs and missions including condoms, injectable contraceptives, orals, IUDs, implants and pills. We exchanged information and documentation and conducted interviews with different stakeholders at the field level and with suppliers. We realized there was space for improvement (that wouldn’t impact product quality!) and a need to align packaging for all our contraceptives. </a:t>
            </a:r>
            <a:endParaRPr sz="1800" dirty="0"/>
          </a:p>
          <a:p>
            <a:pPr marL="0" marR="0" lvl="0" indent="0" algn="l" rtl="0">
              <a:lnSpc>
                <a:spcPct val="100000"/>
              </a:lnSpc>
              <a:spcBef>
                <a:spcPts val="0"/>
              </a:spcBef>
              <a:spcAft>
                <a:spcPts val="0"/>
              </a:spcAft>
              <a:buClr>
                <a:srgbClr val="000000"/>
              </a:buClr>
              <a:buSzPts val="10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800" b="0" i="0" u="none" strike="noStrike" cap="none" dirty="0">
                <a:solidFill>
                  <a:srgbClr val="000000"/>
                </a:solidFill>
                <a:latin typeface="Arial"/>
                <a:ea typeface="Arial"/>
                <a:cs typeface="Arial"/>
                <a:sym typeface="Arial"/>
              </a:rPr>
              <a:t>When looking at the procurement volumes and USD spend, we decided to start the project with Medroxyprogesterone Acetate - Intramuscular (MPA-IM) as the packaging is different among procurers though suppliers and beneficiaries are the same. The goal is to expand the scope of our work to all contraceptive methods.</a:t>
            </a:r>
            <a:endParaRPr sz="1800" dirty="0"/>
          </a:p>
          <a:p>
            <a:pPr marL="0" marR="0" lvl="0" indent="0" algn="l" rtl="0">
              <a:lnSpc>
                <a:spcPct val="100000"/>
              </a:lnSpc>
              <a:spcBef>
                <a:spcPts val="0"/>
              </a:spcBef>
              <a:spcAft>
                <a:spcPts val="0"/>
              </a:spcAft>
              <a:buClr>
                <a:srgbClr val="000000"/>
              </a:buClr>
              <a:buSzPts val="10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800" b="0" i="0" u="none" strike="noStrike" cap="none" dirty="0">
                <a:solidFill>
                  <a:srgbClr val="000000"/>
                </a:solidFill>
                <a:latin typeface="Arial"/>
                <a:ea typeface="Arial"/>
                <a:cs typeface="Arial"/>
                <a:sym typeface="Arial"/>
              </a:rPr>
              <a:t>In the scope of </a:t>
            </a:r>
            <a:r>
              <a:rPr lang="en-US" sz="1800" b="0" i="0" u="none" strike="noStrike" cap="none" dirty="0" err="1">
                <a:solidFill>
                  <a:srgbClr val="000000"/>
                </a:solidFill>
                <a:latin typeface="Arial"/>
                <a:ea typeface="Arial"/>
                <a:cs typeface="Arial"/>
                <a:sym typeface="Arial"/>
              </a:rPr>
              <a:t>Medroxy</a:t>
            </a:r>
            <a:r>
              <a:rPr lang="en-US" sz="1800" b="0" i="0" u="none" strike="noStrike" cap="none" dirty="0">
                <a:solidFill>
                  <a:srgbClr val="000000"/>
                </a:solidFill>
                <a:latin typeface="Arial"/>
                <a:ea typeface="Arial"/>
                <a:cs typeface="Arial"/>
                <a:sym typeface="Arial"/>
              </a:rPr>
              <a:t> example, packaging considerations include: 1) harmonization of the number of cardboard layers to reduce unnecessary cardboard usage; 2) removal of plastic straps and Styrofoam lining to facilitate recycling; 3) removal of donor logos to increase product fungibility, reduce lead-times and environmental waste, and potentially drive cost savings; and 4) bundling of MPA-IM vials and syringes in innovative new packaging to facilitate in-country distribution.  </a:t>
            </a:r>
            <a:endParaRPr sz="1800" dirty="0"/>
          </a:p>
          <a:p>
            <a:pPr marL="0" marR="0" lvl="0" indent="0" algn="l" rtl="0">
              <a:lnSpc>
                <a:spcPct val="100000"/>
              </a:lnSpc>
              <a:spcBef>
                <a:spcPts val="0"/>
              </a:spcBef>
              <a:spcAft>
                <a:spcPts val="0"/>
              </a:spcAft>
              <a:buClr>
                <a:srgbClr val="000000"/>
              </a:buClr>
              <a:buSzPts val="10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800" b="0" i="0" u="none" strike="noStrike" cap="none" dirty="0">
                <a:solidFill>
                  <a:srgbClr val="000000"/>
                </a:solidFill>
                <a:latin typeface="Arial"/>
                <a:ea typeface="Arial"/>
                <a:cs typeface="Arial"/>
                <a:sym typeface="Arial"/>
              </a:rPr>
              <a:t>In the upcoming hour and a half,  we seek to define secondary and tertiary packaging of family planning commodities and highlight the important role packaging can play to drive supply chain efficiencies, enhance commodity security, maintain affordable prices in a changing environment and reduce environmental waste. </a:t>
            </a:r>
            <a:endParaRPr sz="1800" dirty="0"/>
          </a:p>
          <a:p>
            <a:pPr marL="0" lvl="0" indent="0" algn="l" rtl="0">
              <a:lnSpc>
                <a:spcPct val="100000"/>
              </a:lnSpc>
              <a:spcBef>
                <a:spcPts val="0"/>
              </a:spcBef>
              <a:spcAft>
                <a:spcPts val="0"/>
              </a:spcAft>
              <a:buSzPts val="1400"/>
              <a:buNone/>
            </a:pPr>
            <a:br>
              <a:rPr lang="en-US" sz="1800" b="0" i="0" u="none" strike="noStrike" dirty="0">
                <a:solidFill>
                  <a:srgbClr val="000000"/>
                </a:solidFill>
              </a:rPr>
            </a:br>
            <a:br>
              <a:rPr lang="en-US" sz="1800" b="0" i="0" u="none" strike="noStrike" dirty="0">
                <a:solidFill>
                  <a:srgbClr val="000000"/>
                </a:solidFill>
              </a:rPr>
            </a:br>
            <a:br>
              <a:rPr lang="en-US" sz="1800" b="0" i="0" u="none" strike="noStrike" dirty="0">
                <a:solidFill>
                  <a:srgbClr val="000000"/>
                </a:solidFill>
              </a:rPr>
            </a:br>
            <a:endParaRPr sz="1800" dirty="0"/>
          </a:p>
          <a:p>
            <a:pPr marL="0" marR="0" lvl="0" indent="0" algn="l" rtl="0">
              <a:lnSpc>
                <a:spcPct val="100000"/>
              </a:lnSpc>
              <a:spcBef>
                <a:spcPts val="0"/>
              </a:spcBef>
              <a:spcAft>
                <a:spcPts val="0"/>
              </a:spcAft>
              <a:buClr>
                <a:srgbClr val="000000"/>
              </a:buClr>
              <a:buSzPts val="1400"/>
              <a:buFont typeface="Arial"/>
              <a:buNone/>
            </a:pPr>
            <a:endParaRPr sz="1800" dirty="0"/>
          </a:p>
        </p:txBody>
      </p:sp>
      <p:sp>
        <p:nvSpPr>
          <p:cNvPr id="154" name="Google Shape;154;p2: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4: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24: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228600" lvl="0" indent="-228600" algn="l" rtl="0">
              <a:lnSpc>
                <a:spcPct val="100000"/>
              </a:lnSpc>
              <a:spcBef>
                <a:spcPts val="0"/>
              </a:spcBef>
              <a:spcAft>
                <a:spcPts val="0"/>
              </a:spcAft>
              <a:buSzPts val="1400"/>
              <a:buNone/>
            </a:pPr>
            <a:r>
              <a:rPr lang="en-US" sz="1800" b="1" i="0" u="sng" strike="noStrike" dirty="0">
                <a:solidFill>
                  <a:srgbClr val="C00000"/>
                </a:solidFill>
                <a:latin typeface="Calibri"/>
                <a:ea typeface="Calibri"/>
                <a:cs typeface="Calibri"/>
                <a:sym typeface="Calibri"/>
              </a:rPr>
              <a:t>HIGHLIGHTS OF THE PRESENTATION</a:t>
            </a:r>
            <a:endParaRPr b="0" i="0" u="none" strike="noStrike" dirty="0">
              <a:solidFill>
                <a:srgbClr val="000000"/>
              </a:solidFill>
            </a:endParaRPr>
          </a:p>
          <a:p>
            <a:pPr marL="0" lvl="0" indent="0" algn="l" rtl="0">
              <a:lnSpc>
                <a:spcPct val="100000"/>
              </a:lnSpc>
              <a:spcBef>
                <a:spcPts val="0"/>
              </a:spcBef>
              <a:spcAft>
                <a:spcPts val="0"/>
              </a:spcAft>
              <a:buClr>
                <a:srgbClr val="C00000"/>
              </a:buClr>
              <a:buSzPts val="1800"/>
              <a:buFont typeface="Arial"/>
              <a:buChar char="•"/>
            </a:pPr>
            <a:r>
              <a:rPr lang="en-US" sz="1800" b="1" i="0" u="none" strike="noStrike" dirty="0">
                <a:solidFill>
                  <a:srgbClr val="C00000"/>
                </a:solidFill>
                <a:latin typeface="Calibri"/>
                <a:ea typeface="Calibri"/>
                <a:cs typeface="Calibri"/>
                <a:sym typeface="Calibri"/>
              </a:rPr>
              <a:t>The importance of close collaboration in the area of packing alignment allows price stability in a changing environment of price increases</a:t>
            </a:r>
            <a:endParaRPr sz="1800" b="1" i="0" u="none" strike="noStrike" dirty="0">
              <a:solidFill>
                <a:srgbClr val="C00000"/>
              </a:solidFill>
              <a:latin typeface="Arial"/>
              <a:ea typeface="Arial"/>
              <a:cs typeface="Arial"/>
              <a:sym typeface="Arial"/>
            </a:endParaRPr>
          </a:p>
          <a:p>
            <a:pPr marL="0" lvl="0" indent="0" algn="l" rtl="0">
              <a:lnSpc>
                <a:spcPct val="100000"/>
              </a:lnSpc>
              <a:spcBef>
                <a:spcPts val="0"/>
              </a:spcBef>
              <a:spcAft>
                <a:spcPts val="0"/>
              </a:spcAft>
              <a:buClr>
                <a:srgbClr val="C00000"/>
              </a:buClr>
              <a:buSzPts val="1800"/>
              <a:buFont typeface="Arial"/>
              <a:buChar char="•"/>
            </a:pPr>
            <a:r>
              <a:rPr lang="en-US" sz="1800" b="1" i="0" u="none" strike="noStrike" dirty="0">
                <a:solidFill>
                  <a:srgbClr val="C00000"/>
                </a:solidFill>
                <a:latin typeface="Calibri"/>
                <a:ea typeface="Calibri"/>
                <a:cs typeface="Calibri"/>
                <a:sym typeface="Calibri"/>
              </a:rPr>
              <a:t>The fact that both procurers ship the same type of presentation, brands and products allows interchangeability of products between programs and final users avoiding overstocks, stockouts and closer collaboration in areas like product transfer in case of emergencies, when needed, among procurers.</a:t>
            </a:r>
            <a:endParaRPr sz="1800" b="1" i="0" u="none" strike="noStrike" dirty="0">
              <a:solidFill>
                <a:srgbClr val="C00000"/>
              </a:solidFill>
              <a:latin typeface="Arial"/>
              <a:ea typeface="Arial"/>
              <a:cs typeface="Arial"/>
              <a:sym typeface="Arial"/>
            </a:endParaRPr>
          </a:p>
          <a:p>
            <a:pPr marL="0" lvl="0" indent="0" algn="l" rtl="0">
              <a:lnSpc>
                <a:spcPct val="100000"/>
              </a:lnSpc>
              <a:spcBef>
                <a:spcPts val="0"/>
              </a:spcBef>
              <a:spcAft>
                <a:spcPts val="0"/>
              </a:spcAft>
              <a:buSzPts val="1400"/>
              <a:buNone/>
            </a:pPr>
            <a:br>
              <a:rPr lang="en-US" dirty="0"/>
            </a:br>
            <a:br>
              <a:rPr lang="en-US" dirty="0"/>
            </a:br>
            <a:endParaRPr dirty="0"/>
          </a:p>
        </p:txBody>
      </p:sp>
      <p:sp>
        <p:nvSpPr>
          <p:cNvPr id="476" name="Google Shape;476;p24: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5: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n-US" dirty="0"/>
              <a:t>Good Afternoon, My name is Morgan Simon. I work with the Global Health Supply Chain-Procurement and Supply Management project or GHSC-PSM.</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Today, I am pleased to be sharing our work on ”The Path to Greener Donor Procurements through Contraceptive Packaging Improvements.”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Building on the desk study and country case studies presented by Ashley, we wanted to not only optimize packaging to respond to the needs of in-country supply chains but to also optimize packaging for sustainability. </a:t>
            </a:r>
          </a:p>
          <a:p>
            <a:pPr marL="171450" lvl="0" indent="-171450" algn="l" rtl="0">
              <a:lnSpc>
                <a:spcPct val="100000"/>
              </a:lnSpc>
              <a:spcBef>
                <a:spcPts val="0"/>
              </a:spcBef>
              <a:spcAft>
                <a:spcPts val="0"/>
              </a:spcAft>
              <a:buSzPts val="1400"/>
              <a:buFont typeface="Arial" panose="020B0604020202020204" pitchFamily="34" charset="0"/>
              <a:buChar char="•"/>
            </a:pPr>
            <a:endParaRPr lang="en-US" dirty="0"/>
          </a:p>
          <a:p>
            <a:pPr marL="171450" lvl="0" indent="-171450" algn="l" rtl="0">
              <a:lnSpc>
                <a:spcPct val="100000"/>
              </a:lnSpc>
              <a:spcBef>
                <a:spcPts val="0"/>
              </a:spcBef>
              <a:spcAft>
                <a:spcPts val="0"/>
              </a:spcAft>
              <a:buSzPts val="1400"/>
              <a:buFont typeface="Arial" panose="020B0604020202020204" pitchFamily="34" charset="0"/>
              <a:buChar char="•"/>
            </a:pPr>
            <a:endParaRPr lang="en-US" dirty="0"/>
          </a:p>
          <a:p>
            <a:pPr marL="0" lvl="0" indent="0" algn="l" rtl="0">
              <a:lnSpc>
                <a:spcPct val="100000"/>
              </a:lnSpc>
              <a:spcBef>
                <a:spcPts val="0"/>
              </a:spcBef>
              <a:spcAft>
                <a:spcPts val="0"/>
              </a:spcAft>
              <a:buSzPts val="1400"/>
              <a:buNone/>
            </a:pPr>
            <a:endParaRPr dirty="0"/>
          </a:p>
        </p:txBody>
      </p:sp>
      <p:sp>
        <p:nvSpPr>
          <p:cNvPr id="488" name="Google Shape;488;p25: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26: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26: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171450" marR="0" lvl="0" indent="-171450" algn="l" rtl="0">
              <a:lnSpc>
                <a:spcPct val="100000"/>
              </a:lnSpc>
              <a:spcBef>
                <a:spcPts val="0"/>
              </a:spcBef>
              <a:spcAft>
                <a:spcPts val="0"/>
              </a:spcAft>
              <a:buClr>
                <a:srgbClr val="333333"/>
              </a:buClr>
              <a:buSzPts val="1200"/>
              <a:buFont typeface="Arial" panose="020B0604020202020204" pitchFamily="34" charset="0"/>
              <a:buChar char="•"/>
            </a:pPr>
            <a:r>
              <a:rPr lang="en-US" b="0" i="0" u="none" strike="noStrike" dirty="0">
                <a:solidFill>
                  <a:srgbClr val="333333"/>
                </a:solidFill>
                <a:latin typeface="Cairo"/>
                <a:ea typeface="Cairo"/>
                <a:cs typeface="Cairo"/>
                <a:sym typeface="Cairo"/>
              </a:rPr>
              <a:t>So, what is green packaging?</a:t>
            </a:r>
          </a:p>
          <a:p>
            <a:pPr marL="171450" marR="0" lvl="0" indent="-171450" algn="l" rtl="0">
              <a:lnSpc>
                <a:spcPct val="100000"/>
              </a:lnSpc>
              <a:spcBef>
                <a:spcPts val="0"/>
              </a:spcBef>
              <a:spcAft>
                <a:spcPts val="0"/>
              </a:spcAft>
              <a:buClr>
                <a:srgbClr val="333333"/>
              </a:buClr>
              <a:buSzPts val="1200"/>
              <a:buFont typeface="Arial" panose="020B0604020202020204" pitchFamily="34" charset="0"/>
              <a:buChar char="•"/>
            </a:pPr>
            <a:r>
              <a:rPr lang="en-US" b="0" i="0" u="none" strike="noStrike" dirty="0">
                <a:solidFill>
                  <a:srgbClr val="333333"/>
                </a:solidFill>
                <a:latin typeface="Cairo"/>
                <a:ea typeface="Cairo"/>
                <a:cs typeface="Cairo"/>
                <a:sym typeface="Cairo"/>
              </a:rPr>
              <a:t>In recent years, many consumer goods companies have made commitments to sustainable packaging. We have all experienced this in our daily lives. For example, the six pack of beer I purchase at my local corner store is now packaged with paper can toppers in lieu of plastic neck rings. </a:t>
            </a:r>
          </a:p>
          <a:p>
            <a:pPr marL="171450" marR="0" lvl="0" indent="-171450" algn="l" rtl="0">
              <a:lnSpc>
                <a:spcPct val="100000"/>
              </a:lnSpc>
              <a:spcBef>
                <a:spcPts val="0"/>
              </a:spcBef>
              <a:spcAft>
                <a:spcPts val="0"/>
              </a:spcAft>
              <a:buClr>
                <a:srgbClr val="333333"/>
              </a:buClr>
              <a:buSzPts val="1200"/>
              <a:buFont typeface="Arial" panose="020B0604020202020204" pitchFamily="34" charset="0"/>
              <a:buChar char="•"/>
            </a:pPr>
            <a:r>
              <a:rPr lang="en-US" b="0" i="0" u="none" strike="noStrike" dirty="0">
                <a:solidFill>
                  <a:srgbClr val="333333"/>
                </a:solidFill>
                <a:latin typeface="Cairo"/>
                <a:ea typeface="Cairo"/>
                <a:cs typeface="Cairo"/>
                <a:sym typeface="Cairo"/>
              </a:rPr>
              <a:t>Plastic is difficult to recycle and poses a major threat to wildlife, marine life and the environment. In fact there is an estimated 270,000 tons of plastic floating in our oceans that threatens 700 marine species with its presence. </a:t>
            </a:r>
          </a:p>
          <a:p>
            <a:pPr marL="171450" marR="0" lvl="0" indent="-171450" algn="l" rtl="0">
              <a:lnSpc>
                <a:spcPct val="100000"/>
              </a:lnSpc>
              <a:spcBef>
                <a:spcPts val="0"/>
              </a:spcBef>
              <a:spcAft>
                <a:spcPts val="0"/>
              </a:spcAft>
              <a:buClr>
                <a:srgbClr val="333333"/>
              </a:buClr>
              <a:buSzPts val="1200"/>
              <a:buFont typeface="Arial" panose="020B0604020202020204" pitchFamily="34" charset="0"/>
              <a:buChar char="•"/>
            </a:pPr>
            <a:endParaRPr lang="en-US" b="0" i="0" u="none" strike="noStrike" dirty="0">
              <a:solidFill>
                <a:srgbClr val="333333"/>
              </a:solidFill>
              <a:latin typeface="Cairo"/>
              <a:ea typeface="Cairo"/>
              <a:cs typeface="Cairo"/>
              <a:sym typeface="Cairo"/>
            </a:endParaRPr>
          </a:p>
          <a:p>
            <a:pPr marL="171450" marR="0" lvl="0" indent="-171450" algn="l" rtl="0">
              <a:lnSpc>
                <a:spcPct val="100000"/>
              </a:lnSpc>
              <a:spcBef>
                <a:spcPts val="0"/>
              </a:spcBef>
              <a:spcAft>
                <a:spcPts val="0"/>
              </a:spcAft>
              <a:buClr>
                <a:srgbClr val="333333"/>
              </a:buClr>
              <a:buSzPts val="1200"/>
              <a:buFont typeface="Arial" panose="020B0604020202020204" pitchFamily="34" charset="0"/>
              <a:buChar char="•"/>
            </a:pPr>
            <a:endParaRPr lang="en-US" b="0" i="0" u="none" strike="noStrike" dirty="0">
              <a:solidFill>
                <a:srgbClr val="333333"/>
              </a:solidFill>
              <a:latin typeface="Cairo"/>
              <a:ea typeface="Cairo"/>
              <a:cs typeface="Cairo"/>
              <a:sym typeface="Cairo"/>
            </a:endParaRPr>
          </a:p>
          <a:p>
            <a:pPr marL="171450" marR="0" lvl="0" indent="-171450" algn="l" rtl="0">
              <a:lnSpc>
                <a:spcPct val="100000"/>
              </a:lnSpc>
              <a:spcBef>
                <a:spcPts val="0"/>
              </a:spcBef>
              <a:spcAft>
                <a:spcPts val="0"/>
              </a:spcAft>
              <a:buClr>
                <a:srgbClr val="333333"/>
              </a:buClr>
              <a:buSzPts val="1200"/>
              <a:buFont typeface="Arial" panose="020B0604020202020204" pitchFamily="34" charset="0"/>
              <a:buChar char="•"/>
            </a:pPr>
            <a:endParaRPr lang="en-US" b="0" i="0" u="none" strike="noStrike" dirty="0">
              <a:solidFill>
                <a:srgbClr val="333333"/>
              </a:solidFill>
              <a:latin typeface="Cairo"/>
              <a:ea typeface="Cairo"/>
              <a:cs typeface="Cairo"/>
              <a:sym typeface="Cairo"/>
            </a:endParaRPr>
          </a:p>
          <a:p>
            <a:pPr marL="0" marR="0" lvl="0" indent="0" algn="l" rtl="0">
              <a:lnSpc>
                <a:spcPct val="100000"/>
              </a:lnSpc>
              <a:spcBef>
                <a:spcPts val="0"/>
              </a:spcBef>
              <a:spcAft>
                <a:spcPts val="0"/>
              </a:spcAft>
              <a:buClr>
                <a:srgbClr val="333333"/>
              </a:buClr>
              <a:buSzPts val="1200"/>
              <a:buFont typeface="Cairo"/>
              <a:buNone/>
            </a:pPr>
            <a:br>
              <a:rPr lang="en-US" b="0" i="1" u="none" strike="noStrike" dirty="0">
                <a:solidFill>
                  <a:srgbClr val="3D3D3D"/>
                </a:solidFill>
                <a:effectLst/>
                <a:latin typeface="Halesworth"/>
              </a:rPr>
            </a:br>
            <a:endParaRPr lang="en-US" b="0" i="0" u="none" strike="noStrike" dirty="0">
              <a:solidFill>
                <a:srgbClr val="333333"/>
              </a:solidFill>
              <a:latin typeface="Cairo"/>
              <a:ea typeface="Cairo"/>
              <a:cs typeface="Cairo"/>
              <a:sym typeface="Cairo"/>
            </a:endParaRPr>
          </a:p>
          <a:p>
            <a:pPr marL="0" lvl="0" indent="0" algn="l" rtl="0">
              <a:lnSpc>
                <a:spcPct val="100000"/>
              </a:lnSpc>
              <a:spcBef>
                <a:spcPts val="0"/>
              </a:spcBef>
              <a:spcAft>
                <a:spcPts val="0"/>
              </a:spcAft>
              <a:buSzPts val="1400"/>
              <a:buNone/>
            </a:pPr>
            <a:endParaRPr dirty="0"/>
          </a:p>
        </p:txBody>
      </p:sp>
      <p:sp>
        <p:nvSpPr>
          <p:cNvPr id="499" name="Google Shape;499;p26: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extLst>
      <p:ext uri="{BB962C8B-B14F-4D97-AF65-F5344CB8AC3E}">
        <p14:creationId xmlns:p14="http://schemas.microsoft.com/office/powerpoint/2010/main" val="4019006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26: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26: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171450" marR="0" lvl="0" indent="-171450" algn="l" rtl="0">
              <a:lnSpc>
                <a:spcPct val="100000"/>
              </a:lnSpc>
              <a:spcBef>
                <a:spcPts val="0"/>
              </a:spcBef>
              <a:spcAft>
                <a:spcPts val="0"/>
              </a:spcAft>
              <a:buClr>
                <a:srgbClr val="333333"/>
              </a:buClr>
              <a:buSzPts val="1200"/>
              <a:buFont typeface="Arial" panose="020B0604020202020204" pitchFamily="34" charset="0"/>
              <a:buChar char="•"/>
            </a:pPr>
            <a:r>
              <a:rPr lang="en-US" b="0" i="0" u="none" strike="noStrike" dirty="0">
                <a:solidFill>
                  <a:srgbClr val="333333"/>
                </a:solidFill>
                <a:latin typeface="Cairo"/>
                <a:ea typeface="Cairo"/>
                <a:cs typeface="Cairo"/>
                <a:sym typeface="Cairo"/>
              </a:rPr>
              <a:t>Packaging plays a critical role in almost EVERY industry, EVERY sector and EVERY supply chain</a:t>
            </a:r>
          </a:p>
          <a:p>
            <a:pPr marL="171450" marR="0" lvl="0" indent="-171450" algn="l" rtl="0">
              <a:lnSpc>
                <a:spcPct val="100000"/>
              </a:lnSpc>
              <a:spcBef>
                <a:spcPts val="0"/>
              </a:spcBef>
              <a:spcAft>
                <a:spcPts val="0"/>
              </a:spcAft>
              <a:buClr>
                <a:srgbClr val="333333"/>
              </a:buClr>
              <a:buSzPts val="1200"/>
              <a:buFont typeface="Arial" panose="020B0604020202020204" pitchFamily="34" charset="0"/>
              <a:buChar char="•"/>
            </a:pPr>
            <a:r>
              <a:rPr lang="en-US" b="0" i="0" u="none" strike="noStrike" dirty="0">
                <a:solidFill>
                  <a:srgbClr val="333333"/>
                </a:solidFill>
                <a:latin typeface="Cairo"/>
                <a:ea typeface="Cairo"/>
                <a:cs typeface="Cairo"/>
                <a:sym typeface="Cairo"/>
              </a:rPr>
              <a:t>In the pharmaceutical industry…</a:t>
            </a:r>
          </a:p>
          <a:p>
            <a:pPr marL="171450" marR="0" lvl="0" indent="-171450" algn="l" rtl="0">
              <a:lnSpc>
                <a:spcPct val="100000"/>
              </a:lnSpc>
              <a:spcBef>
                <a:spcPts val="0"/>
              </a:spcBef>
              <a:spcAft>
                <a:spcPts val="0"/>
              </a:spcAft>
              <a:buClr>
                <a:srgbClr val="333333"/>
              </a:buClr>
              <a:buSzPts val="1200"/>
              <a:buFont typeface="Arial" panose="020B0604020202020204" pitchFamily="34" charset="0"/>
              <a:buChar char="•"/>
            </a:pPr>
            <a:r>
              <a:rPr lang="en-US" b="0" i="0" u="none" strike="noStrike" dirty="0">
                <a:solidFill>
                  <a:srgbClr val="333333"/>
                </a:solidFill>
                <a:latin typeface="Cairo"/>
                <a:ea typeface="Cairo"/>
                <a:cs typeface="Cairo"/>
                <a:sym typeface="Cairo"/>
              </a:rPr>
              <a:t>Green packaging initiatives often leverage the 3 Rs of sustainability: Reduce, Reuse, Recycle</a:t>
            </a:r>
          </a:p>
          <a:p>
            <a:pPr marL="171450" marR="0" lvl="0" indent="-171450" algn="l" rtl="0">
              <a:lnSpc>
                <a:spcPct val="100000"/>
              </a:lnSpc>
              <a:spcBef>
                <a:spcPts val="0"/>
              </a:spcBef>
              <a:spcAft>
                <a:spcPts val="0"/>
              </a:spcAft>
              <a:buClr>
                <a:srgbClr val="333333"/>
              </a:buClr>
              <a:buSzPts val="1200"/>
              <a:buFont typeface="Arial" panose="020B0604020202020204" pitchFamily="34" charset="0"/>
              <a:buChar char="•"/>
            </a:pPr>
            <a:r>
              <a:rPr lang="en-US" b="0" i="0" u="none" strike="noStrike" dirty="0">
                <a:solidFill>
                  <a:srgbClr val="616161"/>
                </a:solidFill>
                <a:effectLst/>
                <a:latin typeface="Roboto" panose="020F0502020204030204" pitchFamily="34" charset="0"/>
              </a:rPr>
              <a:t>One of the easiest ways to improve the sustainability of packaging and distribution is to reduce the amount of material used</a:t>
            </a:r>
            <a:endParaRPr lang="en-US" b="0" i="0" u="none" strike="noStrike" dirty="0">
              <a:solidFill>
                <a:srgbClr val="333333"/>
              </a:solidFill>
              <a:latin typeface="Cairo"/>
              <a:ea typeface="Cairo"/>
              <a:cs typeface="Cairo"/>
              <a:sym typeface="Cairo"/>
            </a:endParaRPr>
          </a:p>
          <a:p>
            <a:pPr marL="171450" marR="0" lvl="0" indent="-171450" algn="l" rtl="0">
              <a:lnSpc>
                <a:spcPct val="100000"/>
              </a:lnSpc>
              <a:spcBef>
                <a:spcPts val="0"/>
              </a:spcBef>
              <a:spcAft>
                <a:spcPts val="0"/>
              </a:spcAft>
              <a:buClr>
                <a:srgbClr val="333333"/>
              </a:buClr>
              <a:buSzPts val="1200"/>
              <a:buFont typeface="Arial" panose="020B0604020202020204" pitchFamily="34" charset="0"/>
              <a:buChar char="•"/>
            </a:pPr>
            <a:r>
              <a:rPr lang="en-US" b="0" i="0" u="none" strike="noStrike" dirty="0">
                <a:solidFill>
                  <a:srgbClr val="616161"/>
                </a:solidFill>
                <a:effectLst/>
                <a:latin typeface="Roboto" panose="02000000000000000000" pitchFamily="2" charset="0"/>
              </a:rPr>
              <a:t>Another strategy for reducing packaging waste is to select materials that can be easily reused. Reusing materials keeps them out of landfills and reduces the volume of materials that must be produced.</a:t>
            </a:r>
          </a:p>
          <a:p>
            <a:pPr marL="171450" marR="0" lvl="0" indent="-171450" algn="l" rtl="0">
              <a:lnSpc>
                <a:spcPct val="100000"/>
              </a:lnSpc>
              <a:spcBef>
                <a:spcPts val="0"/>
              </a:spcBef>
              <a:spcAft>
                <a:spcPts val="0"/>
              </a:spcAft>
              <a:buClr>
                <a:srgbClr val="333333"/>
              </a:buClr>
              <a:buSzPts val="1200"/>
              <a:buFont typeface="Arial" panose="020B0604020202020204" pitchFamily="34" charset="0"/>
              <a:buChar char="•"/>
            </a:pPr>
            <a:r>
              <a:rPr lang="en-US" b="0" i="0" u="none" strike="noStrike" dirty="0">
                <a:solidFill>
                  <a:srgbClr val="616161"/>
                </a:solidFill>
                <a:effectLst/>
                <a:latin typeface="Roboto" panose="02000000000000000000" pitchFamily="2" charset="0"/>
                <a:ea typeface="Cairo"/>
                <a:cs typeface="Cairo"/>
                <a:sym typeface="Cairo"/>
              </a:rPr>
              <a:t>Finally, </a:t>
            </a:r>
            <a:r>
              <a:rPr lang="en-US" b="0" i="0" u="none" strike="noStrike" dirty="0">
                <a:solidFill>
                  <a:srgbClr val="333333"/>
                </a:solidFill>
                <a:effectLst/>
                <a:latin typeface="Cairo"/>
                <a:ea typeface="Cairo"/>
                <a:cs typeface="Cairo"/>
                <a:sym typeface="Cairo"/>
              </a:rPr>
              <a:t>u</a:t>
            </a:r>
            <a:r>
              <a:rPr lang="en-US" b="0" i="0" u="none" strike="noStrike" dirty="0">
                <a:solidFill>
                  <a:srgbClr val="333333"/>
                </a:solidFill>
                <a:latin typeface="Cairo"/>
                <a:ea typeface="Cairo"/>
                <a:cs typeface="Cairo"/>
                <a:sym typeface="Cairo"/>
              </a:rPr>
              <a:t>se of recycled materials reduces resource consumption and the impact on the environment. </a:t>
            </a:r>
          </a:p>
          <a:p>
            <a:pPr marL="0" marR="0" lvl="0" indent="0" algn="l" rtl="0">
              <a:lnSpc>
                <a:spcPct val="100000"/>
              </a:lnSpc>
              <a:spcBef>
                <a:spcPts val="0"/>
              </a:spcBef>
              <a:spcAft>
                <a:spcPts val="0"/>
              </a:spcAft>
              <a:buClr>
                <a:srgbClr val="333333"/>
              </a:buClr>
              <a:buSzPts val="1200"/>
              <a:buFont typeface="Cairo"/>
              <a:buNone/>
            </a:pPr>
            <a:endParaRPr lang="en-US" b="0" i="0" u="none" strike="noStrike" dirty="0">
              <a:solidFill>
                <a:srgbClr val="333333"/>
              </a:solidFill>
              <a:latin typeface="Cairo"/>
              <a:ea typeface="Cairo"/>
              <a:cs typeface="Cairo"/>
              <a:sym typeface="Cairo"/>
            </a:endParaRPr>
          </a:p>
          <a:p>
            <a:pPr marL="0" marR="0" lvl="0" indent="0" algn="l" rtl="0">
              <a:lnSpc>
                <a:spcPct val="100000"/>
              </a:lnSpc>
              <a:spcBef>
                <a:spcPts val="0"/>
              </a:spcBef>
              <a:spcAft>
                <a:spcPts val="0"/>
              </a:spcAft>
              <a:buClr>
                <a:srgbClr val="333333"/>
              </a:buClr>
              <a:buSzPts val="1200"/>
              <a:buFont typeface="Cairo"/>
              <a:buNone/>
            </a:pPr>
            <a:endParaRPr lang="en-US" b="0" i="0" u="none" strike="noStrike" dirty="0">
              <a:solidFill>
                <a:srgbClr val="333333"/>
              </a:solidFill>
              <a:latin typeface="Cairo"/>
              <a:ea typeface="Cairo"/>
              <a:cs typeface="Cairo"/>
              <a:sym typeface="Cairo"/>
            </a:endParaRPr>
          </a:p>
          <a:p>
            <a:pPr marL="0" lvl="0" indent="0" algn="l" rtl="0">
              <a:lnSpc>
                <a:spcPct val="100000"/>
              </a:lnSpc>
              <a:spcBef>
                <a:spcPts val="0"/>
              </a:spcBef>
              <a:spcAft>
                <a:spcPts val="0"/>
              </a:spcAft>
              <a:buSzPts val="1400"/>
              <a:buNone/>
            </a:pPr>
            <a:endParaRPr dirty="0"/>
          </a:p>
        </p:txBody>
      </p:sp>
      <p:sp>
        <p:nvSpPr>
          <p:cNvPr id="499" name="Google Shape;499;p26: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7: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27: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b="0" i="0" u="none" strike="noStrike" dirty="0">
                <a:solidFill>
                  <a:srgbClr val="F1F8E8"/>
                </a:solidFill>
                <a:effectLst/>
                <a:latin typeface="Greycliff CF"/>
              </a:rPr>
              <a:t>It is important for us to measure progress on the path to greener donor procurements.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i="0" u="none" strike="noStrike" dirty="0">
                <a:solidFill>
                  <a:srgbClr val="F1F8E8"/>
                </a:solidFill>
                <a:effectLst/>
                <a:latin typeface="Greycliff CF"/>
              </a:rPr>
              <a:t>So, how can we measure green packaging?</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b="0" i="0" u="none" strike="noStrike" dirty="0">
                <a:solidFill>
                  <a:srgbClr val="F1F8E8"/>
                </a:solidFill>
                <a:effectLst/>
                <a:latin typeface="Greycliff CF"/>
              </a:rPr>
              <a:t>Green packaging can be measured against the following metrics: </a:t>
            </a:r>
          </a:p>
          <a:p>
            <a:pPr marL="0" marR="0" lvl="0" indent="0" algn="l" rtl="0">
              <a:lnSpc>
                <a:spcPct val="100000"/>
              </a:lnSpc>
              <a:spcBef>
                <a:spcPts val="0"/>
              </a:spcBef>
              <a:spcAft>
                <a:spcPts val="0"/>
              </a:spcAft>
              <a:buClr>
                <a:schemeClr val="dk1"/>
              </a:buClr>
              <a:buSzPts val="1200"/>
              <a:buFont typeface="Calibri"/>
              <a:buNone/>
            </a:pPr>
            <a:endParaRPr lang="en-US" b="0" i="0" u="none" strike="noStrike" dirty="0">
              <a:solidFill>
                <a:srgbClr val="F1F8E8"/>
              </a:solidFill>
              <a:effectLst/>
              <a:latin typeface="Greycliff CF"/>
            </a:endParaRPr>
          </a:p>
          <a:p>
            <a:pPr marL="0" lvl="0" indent="0" algn="l" rtl="0">
              <a:lnSpc>
                <a:spcPct val="100000"/>
              </a:lnSpc>
              <a:spcBef>
                <a:spcPts val="0"/>
              </a:spcBef>
              <a:spcAft>
                <a:spcPts val="0"/>
              </a:spcAft>
              <a:buSzPts val="1400"/>
              <a:buNone/>
            </a:pPr>
            <a:endParaRPr dirty="0"/>
          </a:p>
        </p:txBody>
      </p:sp>
      <p:sp>
        <p:nvSpPr>
          <p:cNvPr id="512" name="Google Shape;512;p27: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28: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n-US" dirty="0"/>
              <a:t>Now that we share a common understanding of what green packaging is, what is it that we aimed to achieve?</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We set out to investigate best practices in green packaging across key contraceptive product categories procured by USAID and UNFPA and develop recommended changes to secondary and tertiary packaging. </a:t>
            </a:r>
          </a:p>
          <a:p>
            <a:pPr marL="171450" lvl="0" indent="-171450" algn="l" rtl="0">
              <a:lnSpc>
                <a:spcPct val="100000"/>
              </a:lnSpc>
              <a:spcBef>
                <a:spcPts val="0"/>
              </a:spcBef>
              <a:spcAft>
                <a:spcPts val="0"/>
              </a:spcAft>
              <a:buSzPts val="1400"/>
              <a:buFont typeface="Arial" panose="020B0604020202020204" pitchFamily="34" charset="0"/>
              <a:buChar char="•"/>
            </a:pPr>
            <a:r>
              <a:rPr lang="en-US" dirty="0"/>
              <a:t>Importantly, we focused on secondary and tertiary packaging to ensure recommendations would not negatively impact product quality.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For implementation of specific recommendations, we choose to focus first on </a:t>
            </a:r>
            <a:r>
              <a:rPr lang="en-US" sz="1200" b="0" i="0" u="none" strike="noStrike" cap="none" dirty="0">
                <a:solidFill>
                  <a:srgbClr val="6C6463"/>
                </a:solidFill>
                <a:latin typeface="Gill Sans"/>
                <a:ea typeface="Gill Sans"/>
                <a:cs typeface="Gill Sans"/>
                <a:sym typeface="Gill Sans"/>
              </a:rPr>
              <a:t>Medroxyprogesterone </a:t>
            </a:r>
            <a:r>
              <a:rPr lang="en-US" sz="1200" dirty="0">
                <a:solidFill>
                  <a:srgbClr val="6C6463"/>
                </a:solidFill>
                <a:latin typeface="Gill Sans"/>
                <a:ea typeface="Gill Sans"/>
                <a:cs typeface="Gill Sans"/>
                <a:sym typeface="Gill Sans"/>
              </a:rPr>
              <a:t>A</a:t>
            </a:r>
            <a:r>
              <a:rPr lang="en-US" sz="1200" b="0" i="0" u="none" strike="noStrike" cap="none" dirty="0">
                <a:solidFill>
                  <a:srgbClr val="6C6463"/>
                </a:solidFill>
                <a:latin typeface="Gill Sans"/>
                <a:ea typeface="Gill Sans"/>
                <a:cs typeface="Gill Sans"/>
                <a:sym typeface="Gill Sans"/>
              </a:rPr>
              <a:t>cetate </a:t>
            </a:r>
            <a:r>
              <a:rPr lang="en-US" sz="1200" dirty="0">
                <a:solidFill>
                  <a:srgbClr val="6C6463"/>
                </a:solidFill>
                <a:latin typeface="Gill Sans"/>
                <a:ea typeface="Gill Sans"/>
                <a:cs typeface="Gill Sans"/>
                <a:sym typeface="Gill Sans"/>
              </a:rPr>
              <a:t>I</a:t>
            </a:r>
            <a:r>
              <a:rPr lang="en-US" sz="1200" b="0" i="0" u="none" strike="noStrike" cap="none" dirty="0">
                <a:solidFill>
                  <a:srgbClr val="6C6463"/>
                </a:solidFill>
                <a:latin typeface="Gill Sans"/>
                <a:ea typeface="Gill Sans"/>
                <a:cs typeface="Gill Sans"/>
                <a:sym typeface="Gill Sans"/>
              </a:rPr>
              <a:t>ntramuscular </a:t>
            </a:r>
            <a:r>
              <a:rPr lang="en-US" sz="1200" dirty="0">
                <a:solidFill>
                  <a:srgbClr val="6C6463"/>
                </a:solidFill>
                <a:latin typeface="Gill Sans"/>
                <a:ea typeface="Gill Sans"/>
                <a:cs typeface="Gill Sans"/>
                <a:sym typeface="Gill Sans"/>
              </a:rPr>
              <a:t>I</a:t>
            </a:r>
            <a:r>
              <a:rPr lang="en-US" sz="1200" b="0" i="0" u="none" strike="noStrike" cap="none" dirty="0">
                <a:solidFill>
                  <a:srgbClr val="6C6463"/>
                </a:solidFill>
                <a:latin typeface="Gill Sans"/>
                <a:ea typeface="Gill Sans"/>
                <a:cs typeface="Gill Sans"/>
                <a:sym typeface="Gill Sans"/>
              </a:rPr>
              <a:t>njection (MPA-IM) as this is a high volume product category for USAID and UNFPA. </a:t>
            </a:r>
          </a:p>
        </p:txBody>
      </p:sp>
      <p:sp>
        <p:nvSpPr>
          <p:cNvPr id="523" name="Google Shape;523;p28: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9: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29: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latin typeface="Times New Roman"/>
                <a:ea typeface="Times New Roman"/>
                <a:cs typeface="Times New Roman"/>
                <a:sym typeface="Times New Roman"/>
              </a:rPr>
              <a:t>Through our assessment, we identified recommendations for improvements to the packaging of donor-procured contraceptive commodities. Select examples of priority recommendations for packaging improvement and associated impact are listed here on the slide.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latin typeface="Times New Roman"/>
                <a:ea typeface="Times New Roman"/>
                <a:cs typeface="Times New Roman"/>
                <a:sym typeface="Times New Roman"/>
              </a:rPr>
              <a:t>I will discuss the first 4 recommendations in detail on subsequent slides and Jens will deep dive into the final recommendation with his presentation.</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latin typeface="Times New Roman"/>
                <a:ea typeface="Times New Roman"/>
                <a:cs typeface="Times New Roman"/>
                <a:sym typeface="Times New Roman"/>
              </a:rPr>
              <a:t>Importantly, implementation of these priority recommendations can result in upstream supply chain efficiencies (such as reduced lead time, increased fungibility of product, and ability to leverage economies of scale) and downstream supply chain efficiencies (such as enhanced commodity supply security, improved in-country distribution, and stock taking).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latin typeface="Times New Roman"/>
                <a:ea typeface="Times New Roman"/>
                <a:cs typeface="Times New Roman"/>
                <a:sym typeface="Times New Roman"/>
              </a:rPr>
              <a:t>Additionally, implementation of these recommendations can reduce the environmental impact of donor procurements and generate potential cost savings. </a:t>
            </a:r>
            <a:endParaRPr sz="1200"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535" name="Google Shape;535;p29: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30: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30: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latin typeface="Times New Roman"/>
                <a:ea typeface="Times New Roman"/>
                <a:cs typeface="Times New Roman"/>
                <a:sym typeface="Times New Roman"/>
              </a:rPr>
              <a:t>Plastic straps (identified by the red dots on the images here on the slide) are made of difficult-to-recycle materials including polypropylene, polyester, and steel.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latin typeface="Times New Roman"/>
                <a:ea typeface="Times New Roman"/>
                <a:cs typeface="Times New Roman"/>
                <a:sym typeface="Times New Roman"/>
              </a:rPr>
              <a:t>Removal of plastic straps from export cartons can reduce environmental impact, minimize damage to export cartons, and generate potential cost savings.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latin typeface="Times New Roman"/>
                <a:ea typeface="Times New Roman"/>
                <a:cs typeface="Times New Roman"/>
                <a:sym typeface="Times New Roman"/>
              </a:rPr>
              <a:t>In fiscal year 2022 USAID and UNFPA procured a combined 62 M vials of MPA-IM. Removal of plastic straps from MPA-IM export cartons could therefore generate a potential cost savings of up to ~$18,000 USD, reduction of plastic usage by up to 11k kg, reduction in CO</a:t>
            </a:r>
            <a:r>
              <a:rPr lang="en-US" sz="1200" baseline="-25000" dirty="0">
                <a:latin typeface="Times New Roman"/>
                <a:ea typeface="Times New Roman"/>
                <a:cs typeface="Times New Roman"/>
                <a:sym typeface="Times New Roman"/>
              </a:rPr>
              <a:t>2</a:t>
            </a:r>
            <a:r>
              <a:rPr lang="en-US" sz="1200" dirty="0">
                <a:latin typeface="Times New Roman"/>
                <a:ea typeface="Times New Roman"/>
                <a:cs typeface="Times New Roman"/>
                <a:sym typeface="Times New Roman"/>
              </a:rPr>
              <a:t> emissions of up to 156k kg, and reduction of energy usage of up to 385k kilowatts annually. </a:t>
            </a:r>
            <a:endParaRPr dirty="0"/>
          </a:p>
          <a:p>
            <a:pPr marL="0" marR="0" lvl="0" indent="0" algn="l" rtl="0">
              <a:lnSpc>
                <a:spcPct val="100000"/>
              </a:lnSpc>
              <a:spcBef>
                <a:spcPts val="0"/>
              </a:spcBef>
              <a:spcAft>
                <a:spcPts val="0"/>
              </a:spcAft>
              <a:buClr>
                <a:schemeClr val="dk1"/>
              </a:buClr>
              <a:buSzPts val="1200"/>
              <a:buFont typeface="Calibri"/>
              <a:buNone/>
            </a:pPr>
            <a:endParaRPr sz="1200"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549" name="Google Shape;549;p30: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3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3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latin typeface="Times New Roman"/>
                <a:ea typeface="Times New Roman"/>
                <a:cs typeface="Times New Roman"/>
                <a:sym typeface="Times New Roman"/>
              </a:rPr>
              <a:t>In addition to plastic, </a:t>
            </a:r>
            <a:r>
              <a:rPr lang="en-US" sz="1200" dirty="0" err="1">
                <a:latin typeface="Times New Roman"/>
                <a:ea typeface="Times New Roman"/>
                <a:cs typeface="Times New Roman"/>
                <a:sym typeface="Times New Roman"/>
              </a:rPr>
              <a:t>styrofoam</a:t>
            </a:r>
            <a:r>
              <a:rPr lang="en-US" sz="1200" dirty="0">
                <a:latin typeface="Times New Roman"/>
                <a:ea typeface="Times New Roman"/>
                <a:cs typeface="Times New Roman"/>
                <a:sym typeface="Times New Roman"/>
              </a:rPr>
              <a:t> is one of the worst packaging products for the environment and takes 500 years to degrade in landfills.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200" dirty="0">
                <a:latin typeface="Times New Roman"/>
                <a:ea typeface="Times New Roman"/>
                <a:cs typeface="Times New Roman"/>
                <a:sym typeface="Times New Roman"/>
              </a:rPr>
              <a:t>Based on USAID and UNFPA combined fiscal year 2022 procurement volumes, removal of  plastic liners and Styrofoam from MPA-IM export cartons could generate a potential cost saving of ~$4k USD, reduction of  plastic usage by up to 872 kg, reduction of CO2 emissions up to ~12k kg and and reduction of energy usage up to ~31,000 Kilowatts annually.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200" dirty="0">
                <a:latin typeface="Times New Roman"/>
                <a:ea typeface="Times New Roman"/>
                <a:cs typeface="Times New Roman"/>
                <a:sym typeface="Times New Roman"/>
              </a:rPr>
              <a:t>Suppliers indicated plastic liners and Styrofoam edge supporters provide protection against liquid damage and moisture. However, donors have experienced less than a 1% incident rate due to water damage, supporting implementation feasibility.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US" sz="1200" dirty="0">
              <a:latin typeface="Times New Roman"/>
              <a:ea typeface="Times New Roman"/>
              <a:cs typeface="Times New Roman"/>
              <a:sym typeface="Times New Roman"/>
            </a:endParaRP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endParaRPr lang="en-US" sz="1200" dirty="0">
              <a:latin typeface="Times New Roman"/>
              <a:ea typeface="Times New Roman"/>
              <a:cs typeface="Times New Roman"/>
              <a:sym typeface="Times New Roman"/>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endParaRPr lang="en-US" sz="1200"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6C6463"/>
              </a:buClr>
              <a:buSzPts val="1200"/>
              <a:buFont typeface="Calibri"/>
              <a:buNone/>
            </a:pPr>
            <a:endParaRPr lang="en-US" sz="1200" dirty="0">
              <a:solidFill>
                <a:srgbClr val="6C6463"/>
              </a:solidFill>
            </a:endParaRPr>
          </a:p>
          <a:p>
            <a:pPr marL="0" marR="0" lvl="0" indent="0" algn="l" rtl="0">
              <a:lnSpc>
                <a:spcPct val="100000"/>
              </a:lnSpc>
              <a:spcBef>
                <a:spcPts val="0"/>
              </a:spcBef>
              <a:spcAft>
                <a:spcPts val="0"/>
              </a:spcAft>
              <a:buClr>
                <a:srgbClr val="6C6463"/>
              </a:buClr>
              <a:buSzPts val="1200"/>
              <a:buFont typeface="Calibri"/>
              <a:buNone/>
            </a:pPr>
            <a:endParaRPr lang="en-US" sz="1200" dirty="0">
              <a:solidFill>
                <a:srgbClr val="6C6463"/>
              </a:solidFill>
            </a:endParaRPr>
          </a:p>
          <a:p>
            <a:pPr marL="0" marR="0" lvl="0" indent="0" algn="l" rtl="0">
              <a:lnSpc>
                <a:spcPct val="100000"/>
              </a:lnSpc>
              <a:spcBef>
                <a:spcPts val="0"/>
              </a:spcBef>
              <a:spcAft>
                <a:spcPts val="0"/>
              </a:spcAft>
              <a:buClr>
                <a:srgbClr val="6C6463"/>
              </a:buClr>
              <a:buSzPts val="1200"/>
              <a:buFont typeface="Calibri"/>
              <a:buNone/>
            </a:pPr>
            <a:endParaRPr lang="en-US" sz="1200" dirty="0">
              <a:solidFill>
                <a:srgbClr val="6C6463"/>
              </a:solidFill>
            </a:endParaRPr>
          </a:p>
          <a:p>
            <a:pPr marL="0" marR="0" lvl="0" indent="0" algn="l" rtl="0">
              <a:lnSpc>
                <a:spcPct val="100000"/>
              </a:lnSpc>
              <a:spcBef>
                <a:spcPts val="0"/>
              </a:spcBef>
              <a:spcAft>
                <a:spcPts val="0"/>
              </a:spcAft>
              <a:buClr>
                <a:srgbClr val="6C6463"/>
              </a:buClr>
              <a:buSzPts val="1200"/>
              <a:buFont typeface="Calibri"/>
              <a:buNone/>
            </a:pPr>
            <a:endParaRPr lang="en-US" sz="1200" dirty="0">
              <a:solidFill>
                <a:srgbClr val="6C6463"/>
              </a:solidFill>
            </a:endParaRPr>
          </a:p>
          <a:p>
            <a:pPr marL="0" marR="0" lvl="0" indent="0" algn="l" rtl="0">
              <a:lnSpc>
                <a:spcPct val="100000"/>
              </a:lnSpc>
              <a:spcBef>
                <a:spcPts val="0"/>
              </a:spcBef>
              <a:spcAft>
                <a:spcPts val="0"/>
              </a:spcAft>
              <a:buClr>
                <a:srgbClr val="6C6463"/>
              </a:buClr>
              <a:buSzPts val="1200"/>
              <a:buFont typeface="Calibri"/>
              <a:buNone/>
            </a:pPr>
            <a:endParaRPr lang="en-US" sz="1200" dirty="0">
              <a:solidFill>
                <a:srgbClr val="6C6463"/>
              </a:solidFill>
            </a:endParaRPr>
          </a:p>
          <a:p>
            <a:pPr marL="0" marR="0" lvl="0" indent="0" algn="l" rtl="0">
              <a:lnSpc>
                <a:spcPct val="100000"/>
              </a:lnSpc>
              <a:spcBef>
                <a:spcPts val="0"/>
              </a:spcBef>
              <a:spcAft>
                <a:spcPts val="0"/>
              </a:spcAft>
              <a:buClr>
                <a:srgbClr val="6C6463"/>
              </a:buClr>
              <a:buSzPts val="1200"/>
              <a:buFont typeface="Calibri"/>
              <a:buNone/>
            </a:pPr>
            <a:endParaRPr lang="en-US" sz="1200" dirty="0">
              <a:solidFill>
                <a:srgbClr val="6C6463"/>
              </a:solidFill>
            </a:endParaRPr>
          </a:p>
          <a:p>
            <a:pPr marL="0" marR="0" lvl="0" indent="0" algn="l" rtl="0">
              <a:lnSpc>
                <a:spcPct val="100000"/>
              </a:lnSpc>
              <a:spcBef>
                <a:spcPts val="0"/>
              </a:spcBef>
              <a:spcAft>
                <a:spcPts val="0"/>
              </a:spcAft>
              <a:buClr>
                <a:srgbClr val="6C6463"/>
              </a:buClr>
              <a:buSzPts val="1200"/>
              <a:buFont typeface="Calibri"/>
              <a:buNone/>
            </a:pPr>
            <a:endParaRPr lang="en-US" sz="1200" dirty="0">
              <a:solidFill>
                <a:srgbClr val="6C6463"/>
              </a:solidFill>
            </a:endParaRPr>
          </a:p>
          <a:p>
            <a:pPr marL="0" marR="0" lvl="0" indent="0" algn="l" rtl="0">
              <a:lnSpc>
                <a:spcPct val="100000"/>
              </a:lnSpc>
              <a:spcBef>
                <a:spcPts val="0"/>
              </a:spcBef>
              <a:spcAft>
                <a:spcPts val="0"/>
              </a:spcAft>
              <a:buClr>
                <a:srgbClr val="6C6463"/>
              </a:buClr>
              <a:buSzPts val="1200"/>
              <a:buFont typeface="Calibri"/>
              <a:buNone/>
            </a:pPr>
            <a:endParaRPr lang="en-US" sz="1200" dirty="0">
              <a:solidFill>
                <a:srgbClr val="6C6463"/>
              </a:solidFill>
            </a:endParaRPr>
          </a:p>
          <a:p>
            <a:pPr marL="0" lvl="0" indent="0" algn="l" rtl="0">
              <a:lnSpc>
                <a:spcPct val="100000"/>
              </a:lnSpc>
              <a:spcBef>
                <a:spcPts val="0"/>
              </a:spcBef>
              <a:spcAft>
                <a:spcPts val="0"/>
              </a:spcAft>
              <a:buSzPts val="1400"/>
              <a:buNone/>
            </a:pPr>
            <a:endParaRPr dirty="0"/>
          </a:p>
        </p:txBody>
      </p:sp>
      <p:sp>
        <p:nvSpPr>
          <p:cNvPr id="572" name="Google Shape;572;p3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3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latin typeface="Times New Roman"/>
                <a:ea typeface="Times New Roman"/>
                <a:cs typeface="Times New Roman"/>
                <a:sym typeface="Times New Roman"/>
              </a:rPr>
              <a:t>Vinyl sticker logos often adhered to the export carton are toxic to produce and consume. When a vinyl sticker breaks down, it leaves behind tiny pieces of microplastic pollutants. Vinyl stickers are not easily recyclable as the adhesive interferes with recycling equipment. Additionally printed logos release ink into the environment. </a:t>
            </a:r>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sz="1200" dirty="0">
                <a:latin typeface="Times New Roman"/>
                <a:ea typeface="Times New Roman"/>
                <a:cs typeface="Times New Roman"/>
                <a:sym typeface="Times New Roman"/>
              </a:rPr>
              <a:t>Based on USAID and UNFPA combined fiscal year 2022 procurement volumes, removal of such logos from MPA-IM export cartons could generate a potential cost saving of ~$1k USD and reduction of  plastic usage by up to 47 kg annually while also minimizing the release of ink, adhesive and sticker residue into the environment, and, perhaps most importantly, enhance the fungibility of product to create greater efficiencies for suppliers. </a:t>
            </a:r>
          </a:p>
          <a:p>
            <a:pPr marL="342900" marR="0" lvl="0" indent="-342900" algn="l" rtl="0">
              <a:lnSpc>
                <a:spcPct val="107000"/>
              </a:lnSpc>
              <a:spcBef>
                <a:spcPts val="0"/>
              </a:spcBef>
              <a:spcAft>
                <a:spcPts val="0"/>
              </a:spcAft>
              <a:buClr>
                <a:schemeClr val="dk1"/>
              </a:buClr>
              <a:buSzPts val="1400"/>
              <a:buFont typeface="Noto Sans"/>
              <a:buChar char="∙"/>
            </a:pPr>
            <a:endParaRPr lang="en-US" sz="1200" dirty="0">
              <a:latin typeface="Times New Roman"/>
              <a:ea typeface="Times New Roman"/>
              <a:cs typeface="Times New Roman"/>
              <a:sym typeface="Times New Roman"/>
            </a:endParaRPr>
          </a:p>
          <a:p>
            <a:pPr marL="342900" marR="0" lvl="0" indent="-342900" algn="l" rtl="0">
              <a:lnSpc>
                <a:spcPct val="107000"/>
              </a:lnSpc>
              <a:spcBef>
                <a:spcPts val="0"/>
              </a:spcBef>
              <a:spcAft>
                <a:spcPts val="0"/>
              </a:spcAft>
              <a:buClr>
                <a:schemeClr val="dk1"/>
              </a:buClr>
              <a:buSzPts val="1400"/>
              <a:buFont typeface="Noto Sans"/>
              <a:buChar char="∙"/>
            </a:pPr>
            <a:endParaRPr lang="en-US" sz="1200"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dirty="0"/>
          </a:p>
        </p:txBody>
      </p:sp>
      <p:sp>
        <p:nvSpPr>
          <p:cNvPr id="591" name="Google Shape;591;p32: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4: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171" name="Google Shape;171;p4: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3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3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285750" lvl="0" indent="-285750" algn="l" rtl="0">
              <a:lnSpc>
                <a:spcPct val="100000"/>
              </a:lnSpc>
              <a:spcBef>
                <a:spcPts val="0"/>
              </a:spcBef>
              <a:spcAft>
                <a:spcPts val="0"/>
              </a:spcAft>
              <a:buSzPts val="1400"/>
              <a:buFont typeface="Arial" panose="020B0604020202020204" pitchFamily="34" charset="0"/>
              <a:buChar char="•"/>
            </a:pPr>
            <a:r>
              <a:rPr lang="en-US" sz="1800" b="0" i="0" u="none" strike="noStrike" dirty="0">
                <a:solidFill>
                  <a:srgbClr val="C00000"/>
                </a:solidFill>
                <a:latin typeface="Calibri"/>
                <a:ea typeface="Calibri"/>
                <a:cs typeface="Calibri"/>
                <a:sym typeface="Calibri"/>
              </a:rPr>
              <a:t>Ashley discussed some of the challenges associated with the safety box during her presentation.</a:t>
            </a:r>
          </a:p>
          <a:p>
            <a:pPr marL="285750" lvl="0" indent="-285750" algn="l" rtl="0">
              <a:lnSpc>
                <a:spcPct val="100000"/>
              </a:lnSpc>
              <a:spcBef>
                <a:spcPts val="0"/>
              </a:spcBef>
              <a:spcAft>
                <a:spcPts val="0"/>
              </a:spcAft>
              <a:buSzPts val="1400"/>
              <a:buFont typeface="Arial" panose="020B0604020202020204" pitchFamily="34" charset="0"/>
              <a:buChar char="•"/>
            </a:pPr>
            <a:r>
              <a:rPr lang="en-US" sz="1800" b="0" i="0" u="none" strike="noStrike" dirty="0">
                <a:solidFill>
                  <a:srgbClr val="C00000"/>
                </a:solidFill>
                <a:latin typeface="Calibri"/>
                <a:ea typeface="Calibri"/>
                <a:cs typeface="Calibri"/>
                <a:sym typeface="Calibri"/>
              </a:rPr>
              <a:t>This final recommendation to unbundle the safety box from the MPA-IM co-package directly responds to the needs of in-country supply chains by facilitating movement of the safety box from the central warehouse to the service delivery point. This recommendation also facilitates local procurement of the safety box for countries who prefer to source locally and harmonization of SKUs between donors. </a:t>
            </a:r>
            <a:endParaRPr lang="en-US" sz="1800" b="1" i="0" u="sng" strike="noStrike" dirty="0">
              <a:solidFill>
                <a:srgbClr val="C00000"/>
              </a:solidFill>
              <a:latin typeface="Calibri"/>
              <a:ea typeface="Calibri"/>
              <a:cs typeface="Calibri"/>
              <a:sym typeface="Calibri"/>
            </a:endParaRPr>
          </a:p>
          <a:p>
            <a:pPr marL="228600" lvl="0" indent="-228600" algn="l" rtl="0">
              <a:lnSpc>
                <a:spcPct val="100000"/>
              </a:lnSpc>
              <a:spcBef>
                <a:spcPts val="0"/>
              </a:spcBef>
              <a:spcAft>
                <a:spcPts val="0"/>
              </a:spcAft>
              <a:buSzPts val="1400"/>
              <a:buNone/>
            </a:pPr>
            <a:endParaRPr lang="en-US" sz="1800" b="1" i="0" u="sng" strike="noStrike" dirty="0">
              <a:solidFill>
                <a:srgbClr val="C00000"/>
              </a:solidFill>
              <a:latin typeface="Calibri"/>
              <a:ea typeface="Calibri"/>
              <a:cs typeface="Calibri"/>
              <a:sym typeface="Calibri"/>
            </a:endParaRPr>
          </a:p>
          <a:p>
            <a:pPr marL="228600" lvl="0" indent="-228600" algn="l" rtl="0">
              <a:lnSpc>
                <a:spcPct val="100000"/>
              </a:lnSpc>
              <a:spcBef>
                <a:spcPts val="0"/>
              </a:spcBef>
              <a:spcAft>
                <a:spcPts val="0"/>
              </a:spcAft>
              <a:buSzPts val="1400"/>
              <a:buNone/>
            </a:pPr>
            <a:r>
              <a:rPr lang="en-US" sz="1800" b="1" i="0" u="sng" strike="noStrike" dirty="0">
                <a:solidFill>
                  <a:srgbClr val="C00000"/>
                </a:solidFill>
                <a:latin typeface="Calibri"/>
                <a:ea typeface="Calibri"/>
                <a:cs typeface="Calibri"/>
                <a:sym typeface="Calibri"/>
              </a:rPr>
              <a:t>HIGHLIGHTS OF THE PRESENTATION</a:t>
            </a:r>
            <a:endParaRPr dirty="0"/>
          </a:p>
          <a:p>
            <a:pPr marL="285750" lvl="0" indent="-285750" algn="l" rtl="0">
              <a:lnSpc>
                <a:spcPct val="100000"/>
              </a:lnSpc>
              <a:spcBef>
                <a:spcPts val="0"/>
              </a:spcBef>
              <a:spcAft>
                <a:spcPts val="0"/>
              </a:spcAft>
              <a:buClr>
                <a:schemeClr val="dk1"/>
              </a:buClr>
              <a:buSzPts val="1800"/>
              <a:buFont typeface="Arial"/>
              <a:buChar char="•"/>
            </a:pPr>
            <a:r>
              <a:rPr lang="en-US" sz="1800" b="1" i="0" u="none" strike="noStrike" dirty="0">
                <a:solidFill>
                  <a:schemeClr val="dk1"/>
                </a:solidFill>
                <a:latin typeface="Calibri"/>
                <a:ea typeface="Calibri"/>
                <a:cs typeface="Calibri"/>
                <a:sym typeface="Calibri"/>
              </a:rPr>
              <a:t>Packaging plays a critical role in protecting the quality of the product. Recommendations to improve packaging focus on secondary and tertiary levels of packaging and were not considered if they compromised product quality. </a:t>
            </a:r>
            <a:endParaRPr dirty="0"/>
          </a:p>
          <a:p>
            <a:pPr marL="285750" lvl="0" indent="-285750" algn="l" rtl="0">
              <a:lnSpc>
                <a:spcPct val="100000"/>
              </a:lnSpc>
              <a:spcBef>
                <a:spcPts val="0"/>
              </a:spcBef>
              <a:spcAft>
                <a:spcPts val="0"/>
              </a:spcAft>
              <a:buClr>
                <a:schemeClr val="dk1"/>
              </a:buClr>
              <a:buSzPts val="1800"/>
              <a:buFont typeface="Arial"/>
              <a:buChar char="•"/>
            </a:pPr>
            <a:r>
              <a:rPr lang="en-US" sz="1800" b="1" i="0" u="none" strike="noStrike" dirty="0">
                <a:solidFill>
                  <a:schemeClr val="dk1"/>
                </a:solidFill>
                <a:latin typeface="Calibri"/>
                <a:ea typeface="Calibri"/>
                <a:cs typeface="Calibri"/>
                <a:sym typeface="Calibri"/>
              </a:rPr>
              <a:t>Many industries are moving to improve the sustainability of their packaging </a:t>
            </a:r>
            <a:endParaRPr sz="1800" b="1" i="0" u="none" strike="noStrike" dirty="0">
              <a:solidFill>
                <a:srgbClr val="FF0000"/>
              </a:solidFill>
              <a:latin typeface="Calibri"/>
              <a:ea typeface="Calibri"/>
              <a:cs typeface="Calibri"/>
              <a:sym typeface="Calibri"/>
            </a:endParaRPr>
          </a:p>
          <a:p>
            <a:pPr marL="285750" lvl="0" indent="-285750" algn="l" rtl="0">
              <a:lnSpc>
                <a:spcPct val="100000"/>
              </a:lnSpc>
              <a:spcBef>
                <a:spcPts val="0"/>
              </a:spcBef>
              <a:spcAft>
                <a:spcPts val="0"/>
              </a:spcAft>
              <a:buClr>
                <a:srgbClr val="FF0000"/>
              </a:buClr>
              <a:buSzPts val="1800"/>
              <a:buFont typeface="Arial"/>
              <a:buChar char="•"/>
            </a:pPr>
            <a:r>
              <a:rPr lang="en-US" sz="1800" b="1" i="0" u="none" strike="noStrike" dirty="0">
                <a:solidFill>
                  <a:srgbClr val="FF0000"/>
                </a:solidFill>
                <a:latin typeface="Calibri"/>
                <a:ea typeface="Calibri"/>
                <a:cs typeface="Calibri"/>
                <a:sym typeface="Calibri"/>
              </a:rPr>
              <a:t>Morgan has explained the benefits of green packaging, how you can measure green procurement via CO2 emissions, solid waste generation, consumption of water, use of electricity.</a:t>
            </a:r>
            <a:endParaRPr sz="1800" b="1" i="0" u="none" strike="noStrike" dirty="0">
              <a:solidFill>
                <a:srgbClr val="FF0000"/>
              </a:solidFill>
              <a:latin typeface="Arial"/>
              <a:ea typeface="Arial"/>
              <a:cs typeface="Arial"/>
              <a:sym typeface="Arial"/>
            </a:endParaRPr>
          </a:p>
          <a:p>
            <a:pPr marL="285750" lvl="0" indent="-285750" algn="l" rtl="0">
              <a:lnSpc>
                <a:spcPct val="100000"/>
              </a:lnSpc>
              <a:spcBef>
                <a:spcPts val="0"/>
              </a:spcBef>
              <a:spcAft>
                <a:spcPts val="0"/>
              </a:spcAft>
              <a:buClr>
                <a:srgbClr val="FF0000"/>
              </a:buClr>
              <a:buSzPts val="1800"/>
              <a:buFont typeface="Arial"/>
              <a:buChar char="•"/>
            </a:pPr>
            <a:r>
              <a:rPr lang="en-US" sz="1800" b="1" i="0" u="none" strike="noStrike" dirty="0">
                <a:solidFill>
                  <a:srgbClr val="FF0000"/>
                </a:solidFill>
                <a:latin typeface="Calibri"/>
                <a:ea typeface="Calibri"/>
                <a:cs typeface="Calibri"/>
                <a:sym typeface="Calibri"/>
              </a:rPr>
              <a:t>In specific Morgan has explained what we can do in the case of MPA IM to make the product more adapted to program needs but as well more sustainable referring to the removal of the liners, reducing the level of plastics, etc.</a:t>
            </a:r>
            <a:endParaRPr sz="1800" b="0" i="0" u="none" strike="noStrike" dirty="0">
              <a:solidFill>
                <a:srgbClr val="000000"/>
              </a:solidFill>
              <a:latin typeface="Calibri"/>
              <a:ea typeface="Calibri"/>
              <a:cs typeface="Calibri"/>
              <a:sym typeface="Calibri"/>
            </a:endParaRPr>
          </a:p>
          <a:p>
            <a:pPr marL="228600" lvl="0" indent="0" algn="l" rtl="0">
              <a:lnSpc>
                <a:spcPct val="100000"/>
              </a:lnSpc>
              <a:spcBef>
                <a:spcPts val="0"/>
              </a:spcBef>
              <a:spcAft>
                <a:spcPts val="0"/>
              </a:spcAft>
              <a:buSzPts val="1400"/>
              <a:buNone/>
            </a:pPr>
            <a:endParaRPr sz="1800" b="0" i="0" u="none" strike="noStrike" dirty="0">
              <a:solidFill>
                <a:srgbClr val="000000"/>
              </a:solidFill>
              <a:latin typeface="Calibri"/>
              <a:ea typeface="Calibri"/>
              <a:cs typeface="Calibri"/>
              <a:sym typeface="Calibri"/>
            </a:endParaRPr>
          </a:p>
          <a:p>
            <a:pPr marL="228600" lvl="0" indent="0" algn="l" rtl="0">
              <a:lnSpc>
                <a:spcPct val="100000"/>
              </a:lnSpc>
              <a:spcBef>
                <a:spcPts val="0"/>
              </a:spcBef>
              <a:spcAft>
                <a:spcPts val="0"/>
              </a:spcAft>
              <a:buSzPts val="1400"/>
              <a:buNone/>
            </a:pPr>
            <a:endParaRPr sz="1800" b="0" i="0" u="none" strike="noStrike" dirty="0">
              <a:solidFill>
                <a:srgbClr val="000000"/>
              </a:solidFill>
              <a:latin typeface="Calibri"/>
              <a:ea typeface="Calibri"/>
              <a:cs typeface="Calibri"/>
              <a:sym typeface="Calibri"/>
            </a:endParaRPr>
          </a:p>
          <a:p>
            <a:pPr marL="228600" lvl="0" indent="0" algn="l" rtl="0">
              <a:lnSpc>
                <a:spcPct val="100000"/>
              </a:lnSpc>
              <a:spcBef>
                <a:spcPts val="0"/>
              </a:spcBef>
              <a:spcAft>
                <a:spcPts val="0"/>
              </a:spcAft>
              <a:buSzPts val="1400"/>
              <a:buNone/>
            </a:pPr>
            <a:endParaRPr sz="1800" b="0" i="0" u="none" strike="noStrike" dirty="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US" dirty="0"/>
            </a:br>
            <a:br>
              <a:rPr lang="en-US" dirty="0"/>
            </a:br>
            <a:endParaRPr dirty="0"/>
          </a:p>
        </p:txBody>
      </p:sp>
      <p:sp>
        <p:nvSpPr>
          <p:cNvPr id="608" name="Google Shape;608;p33: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34: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618" name="Google Shape;618;p34: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35: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35: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presentation is not about Missionpharma but about the work we are doing to minimize our carbon footprint and live up to our own goals of minimising the impact of our business operation and the SDG 13 goal.. This is why we with pleasure entered into a dialogue on the subject with GHSC-PSM, UNFPA and USAID. A great example of a private public partnership.  </a:t>
            </a:r>
            <a:endParaRPr/>
          </a:p>
          <a:p>
            <a:pPr marL="0" lvl="0" indent="0" algn="l" rtl="0">
              <a:lnSpc>
                <a:spcPct val="100000"/>
              </a:lnSpc>
              <a:spcBef>
                <a:spcPts val="0"/>
              </a:spcBef>
              <a:spcAft>
                <a:spcPts val="0"/>
              </a:spcAft>
              <a:buSzPts val="1400"/>
              <a:buNone/>
            </a:pPr>
            <a:endParaRPr/>
          </a:p>
        </p:txBody>
      </p:sp>
      <p:sp>
        <p:nvSpPr>
          <p:cNvPr id="629" name="Google Shape;629;p35: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6: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p36: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You have heard MPA-IM  and DMPA it is the same product.</a:t>
            </a:r>
            <a:endParaRPr/>
          </a:p>
          <a:p>
            <a:pPr marL="0" lvl="0" indent="0" algn="l" rtl="0">
              <a:lnSpc>
                <a:spcPct val="100000"/>
              </a:lnSpc>
              <a:spcBef>
                <a:spcPts val="0"/>
              </a:spcBef>
              <a:spcAft>
                <a:spcPts val="0"/>
              </a:spcAft>
              <a:buSzPts val="1400"/>
              <a:buNone/>
            </a:pPr>
            <a:endParaRPr/>
          </a:p>
        </p:txBody>
      </p:sp>
      <p:sp>
        <p:nvSpPr>
          <p:cNvPr id="662" name="Google Shape;662;p36: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8: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38: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When you look at the supply chain you have to consider all aspects from A-Z and evaluate where you can make an impact. The purpose of this presentation is to describe the work we have initiated together with UNFPA and GHSC-PSM to harmonize and minimize the  environmental impact we make when supplying MPA-IM. We have been analyzing where we can make an impact not only for the environment but for the end users When focusing on minimizing the carbon footprint you may find that one single initiative seems like a drop in the sea. This is actually what it is all about. Creating and thinking a lot of small initiatives. Our products are supplied in huge quantities to central warehouses in the receiving countries and downstream from there. Distribution is then taking place to regional warehouses, hospitals, but certainly also to individual clinics.  Clinics which have difficulties administering boxes of 500 vials at the time resulting in wastage and expired products. What about syringes where are they coming from etc. A lot of logistical challenges. </a:t>
            </a:r>
            <a:endParaRPr/>
          </a:p>
          <a:p>
            <a:pPr marL="0" lvl="0" indent="0" algn="l" rtl="0">
              <a:lnSpc>
                <a:spcPct val="100000"/>
              </a:lnSpc>
              <a:spcBef>
                <a:spcPts val="0"/>
              </a:spcBef>
              <a:spcAft>
                <a:spcPts val="0"/>
              </a:spcAft>
              <a:buSzPts val="1400"/>
              <a:buNone/>
            </a:pPr>
            <a:endParaRPr/>
          </a:p>
        </p:txBody>
      </p:sp>
      <p:sp>
        <p:nvSpPr>
          <p:cNvPr id="674" name="Google Shape;674;p38: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39: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39: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A clear dilemma. USAID UNFPA conducted a survey in 2021 among end users and various stakeholders. On one hand the single vial pack is preferred on the other hand a 500 vial / syringe pack is the most optimal. Financially as well as environmentally.  By harmonizing the packaging USAID/UNFPA has been able to “share” capacity in among others Burundi avoiding stock outs.  </a:t>
            </a:r>
            <a:endParaRPr/>
          </a:p>
          <a:p>
            <a:pPr marL="0" lvl="0" indent="0" algn="l" rtl="0">
              <a:lnSpc>
                <a:spcPct val="100000"/>
              </a:lnSpc>
              <a:spcBef>
                <a:spcPts val="0"/>
              </a:spcBef>
              <a:spcAft>
                <a:spcPts val="0"/>
              </a:spcAft>
              <a:buSzPts val="1400"/>
              <a:buNone/>
            </a:pPr>
            <a:endParaRPr/>
          </a:p>
        </p:txBody>
      </p:sp>
      <p:sp>
        <p:nvSpPr>
          <p:cNvPr id="699" name="Google Shape;699;p39: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40: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40: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So we have tried to attack the twofold challenge. On one side we can benefit from the bulky supply which has a reduced consumption of packing material or the single vial with everything included to administer the MPA. Let me illustrate the difference.</a:t>
            </a:r>
            <a:endParaRPr/>
          </a:p>
          <a:p>
            <a:pPr marL="0" lvl="0" indent="0" algn="l" rtl="0">
              <a:lnSpc>
                <a:spcPct val="100000"/>
              </a:lnSpc>
              <a:spcBef>
                <a:spcPts val="0"/>
              </a:spcBef>
              <a:spcAft>
                <a:spcPts val="0"/>
              </a:spcAft>
              <a:buSzPts val="1400"/>
              <a:buNone/>
            </a:pPr>
            <a:endParaRPr/>
          </a:p>
        </p:txBody>
      </p:sp>
      <p:sp>
        <p:nvSpPr>
          <p:cNvPr id="712" name="Google Shape;712;p40: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4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4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r>
              <a:rPr lang="en-US"/>
              <a:t>Considering on one hand shipping 23.040 vials on one pallet vs 4.000 single kits is a tremendous difference. It is 576 % difference. From one ”extreme” to another. This made us aware that there was a case to work on here. </a:t>
            </a:r>
            <a:endParaRPr/>
          </a:p>
          <a:p>
            <a:pPr marL="457200" marR="0" lvl="0" indent="-228600" algn="l" rtl="0">
              <a:lnSpc>
                <a:spcPct val="100000"/>
              </a:lnSpc>
              <a:spcBef>
                <a:spcPts val="0"/>
              </a:spcBef>
              <a:spcAft>
                <a:spcPts val="0"/>
              </a:spcAft>
              <a:buClr>
                <a:schemeClr val="dk1"/>
              </a:buClr>
              <a:buSzPts val="1400"/>
              <a:buFont typeface="Calibri"/>
              <a:buNone/>
            </a:pPr>
            <a:r>
              <a:rPr lang="en-US"/>
              <a:t>The single vial is actually the most preferred presentation. </a:t>
            </a:r>
            <a:endParaRPr/>
          </a:p>
          <a:p>
            <a:pPr marL="0" lvl="0" indent="0" algn="l" rtl="0">
              <a:lnSpc>
                <a:spcPct val="100000"/>
              </a:lnSpc>
              <a:spcBef>
                <a:spcPts val="0"/>
              </a:spcBef>
              <a:spcAft>
                <a:spcPts val="0"/>
              </a:spcAft>
              <a:buSzPts val="1400"/>
              <a:buNone/>
            </a:pPr>
            <a:endParaRPr/>
          </a:p>
        </p:txBody>
      </p:sp>
      <p:sp>
        <p:nvSpPr>
          <p:cNvPr id="728" name="Google Shape;728;p4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4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42: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r>
              <a:rPr lang="en-US"/>
              <a:t>So we started to develop a kit considering the environmental impact in terms of logistics as well as enduser preference. We know from interviews that the export cartons are broken down along the supply chain to accommodate specific needs. The end result is a 20 vial kit with vials and syringes bypacked. This will reduce packaging material compare to the single vial kit and a the same time accommodate end user requirements. In a 20 vial kit you have DMPA for 5 women for one year. Products have 5 year shelf life</a:t>
            </a:r>
            <a:endParaRPr/>
          </a:p>
        </p:txBody>
      </p:sp>
      <p:sp>
        <p:nvSpPr>
          <p:cNvPr id="746" name="Google Shape;746;p42: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43: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757" name="Google Shape;757;p43: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182" name="Google Shape;182;p5: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44: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44: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 a 20 vial kit you have MPA for 5 women for one year. This should meet the requirements of the smallest possible clinic.</a:t>
            </a:r>
            <a:endParaRPr/>
          </a:p>
          <a:p>
            <a:pPr marL="0" lvl="0" indent="0" algn="l" rtl="0">
              <a:lnSpc>
                <a:spcPct val="100000"/>
              </a:lnSpc>
              <a:spcBef>
                <a:spcPts val="0"/>
              </a:spcBef>
              <a:spcAft>
                <a:spcPts val="0"/>
              </a:spcAft>
              <a:buSzPts val="1400"/>
              <a:buNone/>
            </a:pPr>
            <a:endParaRPr/>
          </a:p>
        </p:txBody>
      </p:sp>
      <p:sp>
        <p:nvSpPr>
          <p:cNvPr id="768" name="Google Shape;768;p44: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45: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p45: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Considering on one hand shipping 23.040 vials on one pallet vs 4.000 single kits is a tremendous difference. It is 576 % difference. From one ”extreme” to another. This made us aware that there was a case to work on here. </a:t>
            </a:r>
            <a:endParaRPr/>
          </a:p>
          <a:p>
            <a:pPr marL="0" lvl="0" indent="0" algn="l" rtl="0">
              <a:lnSpc>
                <a:spcPct val="100000"/>
              </a:lnSpc>
              <a:spcBef>
                <a:spcPts val="0"/>
              </a:spcBef>
              <a:spcAft>
                <a:spcPts val="0"/>
              </a:spcAft>
              <a:buSzPts val="1400"/>
              <a:buNone/>
            </a:pPr>
            <a:endParaRPr/>
          </a:p>
        </p:txBody>
      </p:sp>
      <p:sp>
        <p:nvSpPr>
          <p:cNvPr id="865" name="Google Shape;865;p45: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46: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p46: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Short explanation of ISO 14001 </a:t>
            </a:r>
            <a:endParaRPr/>
          </a:p>
          <a:p>
            <a:pPr marL="0" lvl="0" indent="0" algn="l" rtl="0">
              <a:lnSpc>
                <a:spcPct val="100000"/>
              </a:lnSpc>
              <a:spcBef>
                <a:spcPts val="0"/>
              </a:spcBef>
              <a:spcAft>
                <a:spcPts val="0"/>
              </a:spcAft>
              <a:buSzPts val="1400"/>
              <a:buNone/>
            </a:pPr>
            <a:endParaRPr/>
          </a:p>
        </p:txBody>
      </p:sp>
      <p:sp>
        <p:nvSpPr>
          <p:cNvPr id="888" name="Google Shape;888;p46: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47: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p47: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902" name="Google Shape;902;p47: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48: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p48: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228600" lvl="0" indent="-228600" algn="l" rtl="0">
              <a:lnSpc>
                <a:spcPct val="100000"/>
              </a:lnSpc>
              <a:spcBef>
                <a:spcPts val="0"/>
              </a:spcBef>
              <a:spcAft>
                <a:spcPts val="0"/>
              </a:spcAft>
              <a:buSzPts val="1400"/>
              <a:buNone/>
            </a:pPr>
            <a:r>
              <a:rPr lang="en-US" sz="1200" b="1" i="0" u="sng" strike="noStrike">
                <a:solidFill>
                  <a:srgbClr val="C00000"/>
                </a:solidFill>
                <a:latin typeface="Calibri"/>
                <a:ea typeface="Calibri"/>
                <a:cs typeface="Calibri"/>
                <a:sym typeface="Calibri"/>
              </a:rPr>
              <a:t>HIGHLIGHTS OF THE PRESENTATION</a:t>
            </a:r>
            <a:endParaRPr sz="1200" b="0" i="0" u="none" strike="noStrike">
              <a:solidFill>
                <a:srgbClr val="000000"/>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ts val="1200"/>
              <a:buFont typeface="Arial"/>
              <a:buChar char="•"/>
            </a:pPr>
            <a:r>
              <a:rPr lang="en-US" b="1"/>
              <a:t>Seemingly minor changes can have a large impact due to the volumes procured by USAID and UNFPA. </a:t>
            </a:r>
            <a:endParaRPr/>
          </a:p>
          <a:p>
            <a:pPr marL="228600" lvl="0" indent="-228600" algn="l" rtl="0">
              <a:lnSpc>
                <a:spcPct val="100000"/>
              </a:lnSpc>
              <a:spcBef>
                <a:spcPts val="0"/>
              </a:spcBef>
              <a:spcAft>
                <a:spcPts val="0"/>
              </a:spcAft>
              <a:buClr>
                <a:srgbClr val="C00000"/>
              </a:buClr>
              <a:buSzPts val="1200"/>
              <a:buFont typeface="Arial"/>
              <a:buChar char="•"/>
            </a:pPr>
            <a:r>
              <a:rPr lang="en-US" sz="1200" b="1" i="0" u="none" strike="noStrike">
                <a:solidFill>
                  <a:srgbClr val="C00000"/>
                </a:solidFill>
                <a:latin typeface="Calibri"/>
                <a:ea typeface="Calibri"/>
                <a:cs typeface="Calibri"/>
                <a:sym typeface="Calibri"/>
              </a:rPr>
              <a:t>Benefits of smaller MPA-IM: adapting better to the needs of the programs at ground level, alignment of the products supplied by both procurers, reduction of the number of SKUS to be maintained by the suppliers, reduction of waste at local level, easier management of stock in the last mile. </a:t>
            </a:r>
            <a:endParaRPr sz="1200" b="1" i="0" u="none" strike="noStrike">
              <a:solidFill>
                <a:srgbClr val="C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b="1"/>
          </a:p>
          <a:p>
            <a:pPr marL="0" marR="0" lvl="0" indent="0" algn="l" rtl="0">
              <a:lnSpc>
                <a:spcPct val="100000"/>
              </a:lnSpc>
              <a:spcBef>
                <a:spcPts val="0"/>
              </a:spcBef>
              <a:spcAft>
                <a:spcPts val="0"/>
              </a:spcAft>
              <a:buClr>
                <a:srgbClr val="000000"/>
              </a:buClr>
              <a:buSzPts val="1400"/>
              <a:buFont typeface="Arial"/>
              <a:buNone/>
            </a:pPr>
            <a:r>
              <a:rPr lang="en-US"/>
              <a:t>Our products are supplied in huge quantities to central warehouses in the receiving countries and downstream from there. Distribution is then taking place to regional warehouses, hospitals, but certainly also to individual clinics.  Clinics which have difficulties administering boxes of 500 vials at the time resulting in wastage and expired products. What about syringes where are they coming from etc. A lot of logistical challenges. </a:t>
            </a:r>
            <a:endParaRPr/>
          </a:p>
          <a:p>
            <a:pPr marL="0" marR="0" lvl="0" indent="0" algn="l" rtl="0">
              <a:lnSpc>
                <a:spcPct val="100000"/>
              </a:lnSpc>
              <a:spcBef>
                <a:spcPts val="0"/>
              </a:spcBef>
              <a:spcAft>
                <a:spcPts val="0"/>
              </a:spcAft>
              <a:buClr>
                <a:srgbClr val="000000"/>
              </a:buClr>
              <a:buSzPts val="1400"/>
              <a:buFont typeface="Arial"/>
              <a:buNone/>
            </a:pPr>
            <a:endParaRPr b="1"/>
          </a:p>
          <a:p>
            <a:pPr marL="0" marR="0" lvl="0" indent="0" algn="l" rtl="0">
              <a:lnSpc>
                <a:spcPct val="100000"/>
              </a:lnSpc>
              <a:spcBef>
                <a:spcPts val="0"/>
              </a:spcBef>
              <a:spcAft>
                <a:spcPts val="0"/>
              </a:spcAft>
              <a:buClr>
                <a:srgbClr val="000000"/>
              </a:buClr>
              <a:buSzPts val="1400"/>
              <a:buFont typeface="Arial"/>
              <a:buNone/>
            </a:pPr>
            <a:endParaRPr/>
          </a:p>
          <a:p>
            <a:pPr marL="0" lvl="0" indent="0" algn="l" rtl="0">
              <a:lnSpc>
                <a:spcPct val="100000"/>
              </a:lnSpc>
              <a:spcBef>
                <a:spcPts val="0"/>
              </a:spcBef>
              <a:spcAft>
                <a:spcPts val="0"/>
              </a:spcAft>
              <a:buSzPts val="1400"/>
              <a:buNone/>
            </a:pPr>
            <a:br>
              <a:rPr lang="en-US"/>
            </a:br>
            <a:br>
              <a:rPr lang="en-US"/>
            </a:br>
            <a:endParaRPr/>
          </a:p>
        </p:txBody>
      </p:sp>
      <p:sp>
        <p:nvSpPr>
          <p:cNvPr id="916" name="Google Shape;916;p48: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49: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p49: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228600" lvl="0" indent="-228600" algn="l" rtl="0">
              <a:lnSpc>
                <a:spcPct val="100000"/>
              </a:lnSpc>
              <a:spcBef>
                <a:spcPts val="0"/>
              </a:spcBef>
              <a:spcAft>
                <a:spcPts val="0"/>
              </a:spcAft>
              <a:buSzPts val="1400"/>
              <a:buNone/>
            </a:pPr>
            <a:r>
              <a:rPr lang="en-US" sz="1200" b="1" i="0" u="none" strike="noStrike" dirty="0">
                <a:solidFill>
                  <a:srgbClr val="000000"/>
                </a:solidFill>
                <a:latin typeface="Calibri"/>
                <a:ea typeface="Calibri"/>
                <a:cs typeface="Calibri"/>
                <a:sym typeface="Calibri"/>
              </a:rPr>
              <a:t>Questions for Ashley: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dirty="0">
                <a:solidFill>
                  <a:srgbClr val="C00000"/>
                </a:solidFill>
                <a:latin typeface="Calibri"/>
                <a:ea typeface="Calibri"/>
                <a:cs typeface="Calibri"/>
                <a:sym typeface="Calibri"/>
              </a:rPr>
              <a:t>***Q: How can the learnings of this close collaboration  between UNFPA and USAID/PSM in the area of Contraceptives can be applied in other products/therapies?</a:t>
            </a:r>
            <a:endParaRPr b="1" i="0" u="none" strike="noStrike" dirty="0">
              <a:solidFill>
                <a:srgbClr val="000000"/>
              </a:solidFill>
            </a:endParaRPr>
          </a:p>
          <a:p>
            <a:pPr marL="228600" lvl="0" indent="-228600" algn="l" rtl="0">
              <a:lnSpc>
                <a:spcPct val="100000"/>
              </a:lnSpc>
              <a:spcBef>
                <a:spcPts val="0"/>
              </a:spcBef>
              <a:spcAft>
                <a:spcPts val="0"/>
              </a:spcAft>
              <a:buSzPts val="1400"/>
              <a:buNone/>
            </a:pPr>
            <a:r>
              <a:rPr lang="en-US" sz="1200" b="0" i="0" u="none" strike="noStrike" dirty="0">
                <a:solidFill>
                  <a:srgbClr val="C00000"/>
                </a:solidFill>
                <a:latin typeface="Calibri"/>
                <a:ea typeface="Calibri"/>
                <a:cs typeface="Calibri"/>
                <a:sym typeface="Calibri"/>
              </a:rPr>
              <a:t>Q: In your presentation you mentioned that in 2018 you conducted an exercise with UNFPA and USAID seeking alignment on 7 type of contraceptives, would be an option to consider some joint tender opportunities?</a:t>
            </a:r>
            <a:endParaRPr b="0" i="0" u="none" strike="noStrike" dirty="0">
              <a:solidFill>
                <a:srgbClr val="000000"/>
              </a:solidFill>
            </a:endParaRPr>
          </a:p>
          <a:p>
            <a:pPr marL="228600" lvl="0" indent="-228600" algn="l" rtl="0">
              <a:lnSpc>
                <a:spcPct val="100000"/>
              </a:lnSpc>
              <a:spcBef>
                <a:spcPts val="0"/>
              </a:spcBef>
              <a:spcAft>
                <a:spcPts val="0"/>
              </a:spcAft>
              <a:buSzPts val="1400"/>
              <a:buNone/>
            </a:pPr>
            <a:r>
              <a:rPr lang="en-US" sz="1200" b="0" i="0" u="none" strike="noStrike" dirty="0">
                <a:solidFill>
                  <a:srgbClr val="000000"/>
                </a:solidFill>
                <a:latin typeface="Calibri"/>
                <a:ea typeface="Calibri"/>
                <a:cs typeface="Calibri"/>
                <a:sym typeface="Calibri"/>
              </a:rPr>
              <a:t>Q: How will new packaging SKUs be differentiated in country? A: New </a:t>
            </a:r>
            <a:r>
              <a:rPr lang="en-US" sz="1200" b="0" i="0" u="none" strike="noStrike" dirty="0" err="1">
                <a:solidFill>
                  <a:srgbClr val="000000"/>
                </a:solidFill>
                <a:latin typeface="Calibri"/>
                <a:ea typeface="Calibri"/>
                <a:cs typeface="Calibri"/>
                <a:sym typeface="Calibri"/>
              </a:rPr>
              <a:t>eLMIS</a:t>
            </a:r>
            <a:r>
              <a:rPr lang="en-US" sz="1200" b="0" i="0" u="none" strike="noStrike" dirty="0">
                <a:solidFill>
                  <a:srgbClr val="000000"/>
                </a:solidFill>
                <a:latin typeface="Calibri"/>
                <a:ea typeface="Calibri"/>
                <a:cs typeface="Calibri"/>
                <a:sym typeface="Calibri"/>
              </a:rPr>
              <a:t> SKU; ability to track product etc. </a:t>
            </a:r>
            <a:endParaRPr b="0" i="0" u="none" strike="noStrike" dirty="0">
              <a:solidFill>
                <a:srgbClr val="000000"/>
              </a:solidFill>
            </a:endParaRPr>
          </a:p>
          <a:p>
            <a:pPr marL="228600" lvl="0" indent="-228600" algn="l" rtl="0">
              <a:lnSpc>
                <a:spcPct val="100000"/>
              </a:lnSpc>
              <a:spcBef>
                <a:spcPts val="0"/>
              </a:spcBef>
              <a:spcAft>
                <a:spcPts val="0"/>
              </a:spcAft>
              <a:buSzPts val="1400"/>
              <a:buNone/>
            </a:pPr>
            <a:r>
              <a:rPr lang="en-US" sz="1200" b="0" i="0" u="none" strike="noStrike" dirty="0">
                <a:solidFill>
                  <a:srgbClr val="000000"/>
                </a:solidFill>
                <a:latin typeface="Calibri"/>
                <a:ea typeface="Calibri"/>
                <a:cs typeface="Calibri"/>
                <a:sym typeface="Calibri"/>
              </a:rPr>
              <a:t>Q: Is the safety box available for local procurement? A: In most countries, yes. Unbundling the safety box creates an opportunity to leverage local procurement for greater efficiencies. </a:t>
            </a:r>
            <a:endParaRPr b="0" dirty="0"/>
          </a:p>
          <a:p>
            <a:pPr marL="228600" lvl="0" indent="-228600" algn="l" rtl="0">
              <a:lnSpc>
                <a:spcPct val="100000"/>
              </a:lnSpc>
              <a:spcBef>
                <a:spcPts val="0"/>
              </a:spcBef>
              <a:spcAft>
                <a:spcPts val="0"/>
              </a:spcAft>
              <a:buSzPts val="1400"/>
              <a:buNone/>
            </a:pPr>
            <a:endParaRPr sz="1200" b="1" i="0" u="none" strike="noStrike" dirty="0">
              <a:solidFill>
                <a:srgbClr val="000000"/>
              </a:solidFill>
              <a:latin typeface="Calibri"/>
              <a:ea typeface="Calibri"/>
              <a:cs typeface="Calibri"/>
              <a:sym typeface="Calibri"/>
            </a:endParaRPr>
          </a:p>
          <a:p>
            <a:pPr marL="228600" lvl="0" indent="-228600" algn="l" rtl="0">
              <a:lnSpc>
                <a:spcPct val="100000"/>
              </a:lnSpc>
              <a:spcBef>
                <a:spcPts val="0"/>
              </a:spcBef>
              <a:spcAft>
                <a:spcPts val="0"/>
              </a:spcAft>
              <a:buSzPts val="1400"/>
              <a:buNone/>
            </a:pPr>
            <a:r>
              <a:rPr lang="en-US" sz="1200" b="1" i="0" u="none" strike="noStrike" dirty="0">
                <a:solidFill>
                  <a:srgbClr val="000000"/>
                </a:solidFill>
                <a:latin typeface="Calibri"/>
                <a:ea typeface="Calibri"/>
                <a:cs typeface="Calibri"/>
                <a:sym typeface="Calibri"/>
              </a:rPr>
              <a:t>Questions for Morgan: </a:t>
            </a:r>
            <a:endParaRPr dirty="0"/>
          </a:p>
          <a:p>
            <a:pPr marL="228600" lvl="0" indent="-228600" algn="l" rtl="0">
              <a:lnSpc>
                <a:spcPct val="100000"/>
              </a:lnSpc>
              <a:spcBef>
                <a:spcPts val="0"/>
              </a:spcBef>
              <a:spcAft>
                <a:spcPts val="0"/>
              </a:spcAft>
              <a:buSzPts val="1400"/>
              <a:buNone/>
            </a:pPr>
            <a:r>
              <a:rPr lang="en-US" sz="1200" b="1" i="0" u="none" strike="noStrike" dirty="0">
                <a:solidFill>
                  <a:srgbClr val="000000"/>
                </a:solidFill>
                <a:latin typeface="Calibri"/>
                <a:ea typeface="Calibri"/>
                <a:cs typeface="Calibri"/>
                <a:sym typeface="Calibri"/>
              </a:rPr>
              <a:t>***Q: </a:t>
            </a:r>
            <a:r>
              <a:rPr lang="en-US" sz="1800" b="1" i="0" u="none" strike="noStrike" dirty="0">
                <a:solidFill>
                  <a:srgbClr val="FF0000"/>
                </a:solidFill>
                <a:latin typeface="Calibri"/>
                <a:ea typeface="Calibri"/>
                <a:cs typeface="Calibri"/>
                <a:sym typeface="Calibri"/>
              </a:rPr>
              <a:t>Usually more sustainable products come at higher cost too, will donors take into consideration sustainable when doing tenders?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i="0" u="none" strike="noStrike" dirty="0">
                <a:solidFill>
                  <a:srgbClr val="FF0000"/>
                </a:solidFill>
                <a:latin typeface="Calibri"/>
                <a:ea typeface="Calibri"/>
                <a:cs typeface="Calibri"/>
                <a:sym typeface="Calibri"/>
              </a:rPr>
              <a:t>	A: UNFPA is already including sustainability of one of the criteria in the scoring of offers. GHSC-PSM is learning from our UNFPA colleagues and anticipates inclusion of sustainability criteria with our next round of tenders for FP/RH products. </a:t>
            </a:r>
            <a:endParaRPr sz="1200" b="0" i="0" u="none" strike="noStrike" dirty="0">
              <a:solidFill>
                <a:srgbClr val="000000"/>
              </a:solidFill>
              <a:latin typeface="Calibri"/>
              <a:ea typeface="Calibri"/>
              <a:cs typeface="Calibri"/>
              <a:sym typeface="Calibri"/>
            </a:endParaRPr>
          </a:p>
          <a:p>
            <a:pPr marL="228600" lvl="0" indent="-228600" algn="l" rtl="0">
              <a:lnSpc>
                <a:spcPct val="100000"/>
              </a:lnSpc>
              <a:spcBef>
                <a:spcPts val="0"/>
              </a:spcBef>
              <a:spcAft>
                <a:spcPts val="0"/>
              </a:spcAft>
              <a:buSzPts val="1400"/>
              <a:buNone/>
            </a:pPr>
            <a:r>
              <a:rPr lang="en-US" sz="1200" b="0" i="0" u="none" strike="noStrike" dirty="0">
                <a:solidFill>
                  <a:srgbClr val="000000"/>
                </a:solidFill>
                <a:latin typeface="Calibri"/>
                <a:ea typeface="Calibri"/>
                <a:cs typeface="Calibri"/>
                <a:sym typeface="Calibri"/>
              </a:rPr>
              <a:t>Q: </a:t>
            </a:r>
            <a:r>
              <a:rPr lang="en-US" sz="1800" b="0" i="0" u="none" strike="noStrike" dirty="0">
                <a:solidFill>
                  <a:srgbClr val="FF0000"/>
                </a:solidFill>
                <a:latin typeface="Calibri"/>
                <a:ea typeface="Calibri"/>
                <a:cs typeface="Calibri"/>
                <a:sym typeface="Calibri"/>
              </a:rPr>
              <a:t>In the area of sustainability, it seems important to reduce packaging materials such as the layers of the cardboard, plastic liners, plastic wrappers of inner boxes. Is the plan to start piloting with MPA IM and a group of limited suppliers and countries to ensure the goods arrive in good condition or to go broader in scope?</a:t>
            </a:r>
            <a:endParaRPr b="0" i="0" u="none" strike="noStrike" dirty="0">
              <a:solidFill>
                <a:srgbClr val="000000"/>
              </a:solidFill>
            </a:endParaRPr>
          </a:p>
          <a:p>
            <a:pPr marL="0" lvl="0" indent="0" algn="l" rtl="0">
              <a:lnSpc>
                <a:spcPct val="100000"/>
              </a:lnSpc>
              <a:spcBef>
                <a:spcPts val="0"/>
              </a:spcBef>
              <a:spcAft>
                <a:spcPts val="0"/>
              </a:spcAft>
              <a:buSzPts val="1400"/>
              <a:buNone/>
            </a:pPr>
            <a:br>
              <a:rPr lang="en-US" dirty="0"/>
            </a:br>
            <a:r>
              <a:rPr lang="en-US" sz="1200" b="1" i="0" u="none" strike="noStrike" dirty="0">
                <a:solidFill>
                  <a:srgbClr val="C00000"/>
                </a:solidFill>
                <a:latin typeface="Calibri"/>
                <a:ea typeface="Calibri"/>
                <a:cs typeface="Calibri"/>
                <a:sym typeface="Calibri"/>
              </a:rPr>
              <a:t>Questions for Jens: </a:t>
            </a:r>
            <a:endParaRPr dirty="0"/>
          </a:p>
          <a:p>
            <a:pPr marL="0" lvl="0" indent="0" algn="l" rtl="0">
              <a:lnSpc>
                <a:spcPct val="100000"/>
              </a:lnSpc>
              <a:spcBef>
                <a:spcPts val="0"/>
              </a:spcBef>
              <a:spcAft>
                <a:spcPts val="0"/>
              </a:spcAft>
              <a:buSzPts val="1400"/>
              <a:buNone/>
            </a:pPr>
            <a:r>
              <a:rPr lang="en-US" sz="1200" b="1" i="0" u="none" strike="noStrike" dirty="0">
                <a:solidFill>
                  <a:srgbClr val="000000"/>
                </a:solidFill>
                <a:latin typeface="Calibri"/>
                <a:ea typeface="Calibri"/>
                <a:cs typeface="Calibri"/>
                <a:sym typeface="Calibri"/>
              </a:rPr>
              <a:t>***Q: Has the 20-vial bundle been ordered by countries? </a:t>
            </a:r>
          </a:p>
          <a:p>
            <a:pPr marL="0" lvl="0" indent="0" algn="l" rtl="0">
              <a:lnSpc>
                <a:spcPct val="100000"/>
              </a:lnSpc>
              <a:spcBef>
                <a:spcPts val="0"/>
              </a:spcBef>
              <a:spcAft>
                <a:spcPts val="0"/>
              </a:spcAft>
              <a:buSzPts val="1400"/>
              <a:buNone/>
            </a:pPr>
            <a:r>
              <a:rPr lang="en-US" sz="1200" b="1" i="0" u="none" strike="noStrike" dirty="0">
                <a:solidFill>
                  <a:srgbClr val="000000"/>
                </a:solidFill>
                <a:latin typeface="Calibri"/>
                <a:ea typeface="Calibri"/>
                <a:cs typeface="Calibri"/>
                <a:sym typeface="Calibri"/>
              </a:rPr>
              <a:t>A: Order will be delivered to Zambia in 2023. </a:t>
            </a:r>
            <a:endParaRPr dirty="0"/>
          </a:p>
          <a:p>
            <a:pPr marL="0" lvl="0" indent="0" algn="l" rtl="0">
              <a:lnSpc>
                <a:spcPct val="100000"/>
              </a:lnSpc>
              <a:spcBef>
                <a:spcPts val="0"/>
              </a:spcBef>
              <a:spcAft>
                <a:spcPts val="0"/>
              </a:spcAft>
              <a:buSzPts val="1400"/>
              <a:buNone/>
            </a:pPr>
            <a:r>
              <a:rPr lang="en-US" sz="1800" b="0" i="0" u="none" strike="noStrike" dirty="0">
                <a:solidFill>
                  <a:srgbClr val="FF0000"/>
                </a:solidFill>
                <a:latin typeface="Calibri"/>
                <a:ea typeface="Calibri"/>
                <a:cs typeface="Calibri"/>
                <a:sym typeface="Calibri"/>
              </a:rPr>
              <a:t>Q: Do you think the bundle presentation USAID/UNFPA is proposing can be of interest of other clients </a:t>
            </a:r>
            <a:r>
              <a:rPr lang="en-US" sz="1800" b="0" i="0" u="none" strike="noStrike" dirty="0" err="1">
                <a:solidFill>
                  <a:srgbClr val="FF0000"/>
                </a:solidFill>
                <a:latin typeface="Calibri"/>
                <a:ea typeface="Calibri"/>
                <a:cs typeface="Calibri"/>
                <a:sym typeface="Calibri"/>
              </a:rPr>
              <a:t>i.e</a:t>
            </a:r>
            <a:r>
              <a:rPr lang="en-US" sz="1800" b="0" i="0" u="none" strike="noStrike" dirty="0">
                <a:solidFill>
                  <a:srgbClr val="FF0000"/>
                </a:solidFill>
                <a:latin typeface="Calibri"/>
                <a:ea typeface="Calibri"/>
                <a:cs typeface="Calibri"/>
                <a:sym typeface="Calibri"/>
              </a:rPr>
              <a:t> </a:t>
            </a:r>
            <a:r>
              <a:rPr lang="en-US" sz="1800" b="0" i="0" u="none" strike="noStrike" dirty="0" err="1">
                <a:solidFill>
                  <a:srgbClr val="FF0000"/>
                </a:solidFill>
                <a:latin typeface="Calibri"/>
                <a:ea typeface="Calibri"/>
                <a:cs typeface="Calibri"/>
                <a:sym typeface="Calibri"/>
              </a:rPr>
              <a:t>Goverments</a:t>
            </a:r>
            <a:r>
              <a:rPr lang="en-US" sz="1800" b="0" i="0" u="none" strike="noStrike" dirty="0">
                <a:solidFill>
                  <a:srgbClr val="FF0000"/>
                </a:solidFill>
                <a:latin typeface="Calibri"/>
                <a:ea typeface="Calibri"/>
                <a:cs typeface="Calibri"/>
                <a:sym typeface="Calibri"/>
              </a:rPr>
              <a:t>, other NGOs supplying the same product?</a:t>
            </a:r>
            <a:endParaRPr b="0" i="0" u="none" strike="noStrike" dirty="0">
              <a:solidFill>
                <a:srgbClr val="000000"/>
              </a:solidFill>
            </a:endParaRPr>
          </a:p>
          <a:p>
            <a:pPr marL="228600" lvl="0" indent="-228600" algn="l" rtl="0">
              <a:lnSpc>
                <a:spcPct val="100000"/>
              </a:lnSpc>
              <a:spcBef>
                <a:spcPts val="0"/>
              </a:spcBef>
              <a:spcAft>
                <a:spcPts val="0"/>
              </a:spcAft>
              <a:buSzPts val="1400"/>
              <a:buNone/>
            </a:pPr>
            <a:endParaRPr b="0" i="0" u="none" strike="noStrike" dirty="0">
              <a:solidFill>
                <a:srgbClr val="000000"/>
              </a:solidFill>
            </a:endParaRPr>
          </a:p>
          <a:p>
            <a:pPr marL="0" lvl="0" indent="0" algn="l" rtl="0">
              <a:lnSpc>
                <a:spcPct val="100000"/>
              </a:lnSpc>
              <a:spcBef>
                <a:spcPts val="0"/>
              </a:spcBef>
              <a:spcAft>
                <a:spcPts val="0"/>
              </a:spcAft>
              <a:buSzPts val="1400"/>
              <a:buNone/>
            </a:pPr>
            <a:endParaRPr dirty="0"/>
          </a:p>
        </p:txBody>
      </p:sp>
      <p:sp>
        <p:nvSpPr>
          <p:cNvPr id="930" name="Google Shape;930;p49: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0: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endParaRPr/>
          </a:p>
        </p:txBody>
      </p:sp>
      <p:sp>
        <p:nvSpPr>
          <p:cNvPr id="938" name="Google Shape;938;p50: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6: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228600" lvl="0" indent="-22860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Product packaging is important for contraceptive security. It is relevant at every level of the supply chain and contributes to the “6 rights” of logistics. </a:t>
            </a:r>
            <a:endParaRPr b="0" i="0" u="none" strike="noStrike">
              <a:solidFill>
                <a:srgbClr val="000000"/>
              </a:solidFill>
            </a:endParaRPr>
          </a:p>
          <a:p>
            <a:pPr marL="228600" lvl="0" indent="-228600" algn="l" rtl="0">
              <a:lnSpc>
                <a:spcPct val="100000"/>
              </a:lnSpc>
              <a:spcBef>
                <a:spcPts val="0"/>
              </a:spcBef>
              <a:spcAft>
                <a:spcPts val="0"/>
              </a:spcAft>
              <a:buSzPts val="1400"/>
              <a:buNone/>
            </a:pPr>
            <a:br>
              <a:rPr lang="en-US" b="0" i="0" u="none" strike="noStrike">
                <a:solidFill>
                  <a:srgbClr val="000000"/>
                </a:solidFill>
              </a:rPr>
            </a:br>
            <a:r>
              <a:rPr lang="en-US" sz="1800" b="0" i="0" u="none" strike="noStrike">
                <a:solidFill>
                  <a:srgbClr val="000000"/>
                </a:solidFill>
                <a:latin typeface="Calibri"/>
                <a:ea typeface="Calibri"/>
                <a:cs typeface="Calibri"/>
                <a:sym typeface="Calibri"/>
              </a:rPr>
              <a:t>Packaging ensures the quality and integrity of product from the manufacturing point to the service delivery point. You might first think about how packaging can protect the product from damage or temperature fluctuations. The labeling on the packaging ensures that you know the specifications of what the product is and the quantities inside the box, which is important as the product moves along the supply chain. Packaging decisions affect the unit cost of the product because there is also a cost for the materials used to package the contraceptive. Packaging decisions also have an impact on other cost, such as waste that impacts the environment, or product that is wasted as a result of insufficient packaging. </a:t>
            </a:r>
            <a:endParaRPr b="0" i="0" u="none" strike="noStrike">
              <a:solidFill>
                <a:srgbClr val="000000"/>
              </a:solidFill>
            </a:endParaRPr>
          </a:p>
          <a:p>
            <a:pPr marL="0" lvl="0" indent="0" algn="l" rtl="0">
              <a:lnSpc>
                <a:spcPct val="100000"/>
              </a:lnSpc>
              <a:spcBef>
                <a:spcPts val="0"/>
              </a:spcBef>
              <a:spcAft>
                <a:spcPts val="0"/>
              </a:spcAft>
              <a:buSzPts val="1400"/>
              <a:buNone/>
            </a:pPr>
            <a:br>
              <a:rPr lang="en-US" b="0" i="0" u="none" strike="noStrike">
                <a:solidFill>
                  <a:srgbClr val="000000"/>
                </a:solidFill>
              </a:rPr>
            </a:br>
            <a:r>
              <a:rPr lang="en-US" sz="1800" b="1" i="0" u="none" strike="noStrike">
                <a:solidFill>
                  <a:srgbClr val="FF0000"/>
                </a:solidFill>
                <a:latin typeface="Calibri"/>
                <a:ea typeface="Calibri"/>
                <a:cs typeface="Calibri"/>
                <a:sym typeface="Calibri"/>
              </a:rPr>
              <a:t>Cris NOTES for Ashley. Good packaging as well ensures that activities take place on the time agreed and reduces the likelihood of having to make claims to our insurance. Faulty packaging can trigger that goods do not arrive in good condition having a impact on program implementation, trainings planned, organizations reputation, spend on product destruction, waste generation and the fee paid for insurance.</a:t>
            </a:r>
            <a:r>
              <a:rPr lang="en-US" sz="1800" b="0" i="0" u="none" strike="noStrike">
                <a:solidFill>
                  <a:srgbClr val="FF0000"/>
                </a:solidFill>
                <a:latin typeface="Calibri"/>
                <a:ea typeface="Calibri"/>
                <a:cs typeface="Calibri"/>
                <a:sym typeface="Calibri"/>
              </a:rPr>
              <a:t> </a:t>
            </a:r>
            <a:endParaRPr>
              <a:solidFill>
                <a:srgbClr val="FF0000"/>
              </a:solidFill>
            </a:endParaRPr>
          </a:p>
        </p:txBody>
      </p:sp>
      <p:sp>
        <p:nvSpPr>
          <p:cNvPr id="190" name="Google Shape;190;p6: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7: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228600" lvl="0" indent="-228600" algn="l" rtl="0">
              <a:lnSpc>
                <a:spcPct val="100000"/>
              </a:lnSpc>
              <a:spcBef>
                <a:spcPts val="0"/>
              </a:spcBef>
              <a:spcAft>
                <a:spcPts val="0"/>
              </a:spcAft>
              <a:buSzPts val="1400"/>
              <a:buNone/>
            </a:pPr>
            <a:br>
              <a:rPr lang="en-US" sz="1800" b="0" i="0" u="none" strike="noStrike">
                <a:solidFill>
                  <a:srgbClr val="000000"/>
                </a:solidFill>
                <a:latin typeface="Calibri"/>
                <a:ea typeface="Calibri"/>
                <a:cs typeface="Calibri"/>
                <a:sym typeface="Calibri"/>
              </a:rPr>
            </a:br>
            <a:r>
              <a:rPr lang="en-US" sz="1800" b="0" i="0" u="none" strike="noStrike">
                <a:solidFill>
                  <a:srgbClr val="000000"/>
                </a:solidFill>
                <a:latin typeface="Calibri"/>
                <a:ea typeface="Calibri"/>
                <a:cs typeface="Calibri"/>
                <a:sym typeface="Calibri"/>
              </a:rPr>
              <a:t>Scenario: You are a nurse at a small health facility that provides contraceptives to clients. You are responsible for stockkeeping in your facility to ensure a consistent supply of quality contraceptive products. To do this, you keep a record of quantities you dispense to clients (you can see her record book there), you organize the storage of your stock (you can see the labels on her shelf) and you place orders with a warehouse or larger facility for re-supply. For this job, in addition to all your other skills and training, you need to be comfortable with math. Last month, you dispensed 60 male condoms to clients at your facility, leaving you with only a partial box. (Take a look at her box of 100 condoms out front ready for dispensing). You know you need to order more condoms to avoid stocking out, but how many do you order? Let’s say you decide to order one box of condoms. That’s not so hard – you order one box of 100 condoms and next month you with have 160 total condoms (minus whatever you dispense in the meantime) which means you don’t stock out.</a:t>
            </a:r>
            <a:endParaRPr b="0" i="0" u="none" strike="noStrike">
              <a:solidFill>
                <a:srgbClr val="000000"/>
              </a:solidFill>
            </a:endParaRPr>
          </a:p>
          <a:p>
            <a:pPr marL="228600" lvl="0" indent="-228600" algn="l" rtl="0">
              <a:lnSpc>
                <a:spcPct val="100000"/>
              </a:lnSpc>
              <a:spcBef>
                <a:spcPts val="0"/>
              </a:spcBef>
              <a:spcAft>
                <a:spcPts val="0"/>
              </a:spcAft>
              <a:buSzPts val="1400"/>
              <a:buNone/>
            </a:pPr>
            <a:br>
              <a:rPr lang="en-US" b="0" i="0" u="none" strike="noStrike">
                <a:solidFill>
                  <a:srgbClr val="000000"/>
                </a:solidFill>
              </a:rPr>
            </a:br>
            <a:r>
              <a:rPr lang="en-US" sz="1800" b="0" i="0" u="none" strike="noStrike">
                <a:solidFill>
                  <a:srgbClr val="000000"/>
                </a:solidFill>
                <a:latin typeface="Calibri"/>
                <a:ea typeface="Calibri"/>
                <a:cs typeface="Calibri"/>
                <a:sym typeface="Calibri"/>
              </a:rPr>
              <a:t>BUT what if on your order form you listed “1 box” expecting to receive one box of 100 pieces of male condoms. Then on delivery day you received “one box” – an export carton of 7200 pieces of male condoms?! </a:t>
            </a:r>
            <a:endParaRPr b="0" i="0" u="none" strike="noStrike">
              <a:solidFill>
                <a:srgbClr val="000000"/>
              </a:solidFill>
            </a:endParaRPr>
          </a:p>
          <a:p>
            <a:pPr marL="228600" lvl="0" indent="-228600" algn="l" rtl="0">
              <a:lnSpc>
                <a:spcPct val="100000"/>
              </a:lnSpc>
              <a:spcBef>
                <a:spcPts val="0"/>
              </a:spcBef>
              <a:spcAft>
                <a:spcPts val="0"/>
              </a:spcAft>
              <a:buSzPts val="1400"/>
              <a:buNone/>
            </a:pPr>
            <a:br>
              <a:rPr lang="en-US" b="0" i="0" u="none" strike="noStrike">
                <a:solidFill>
                  <a:srgbClr val="000000"/>
                </a:solidFill>
              </a:rPr>
            </a:br>
            <a:r>
              <a:rPr lang="en-US" sz="1800" b="0" i="0" u="none" strike="noStrike">
                <a:solidFill>
                  <a:srgbClr val="000000"/>
                </a:solidFill>
                <a:latin typeface="Calibri"/>
                <a:ea typeface="Calibri"/>
                <a:cs typeface="Calibri"/>
                <a:sym typeface="Calibri"/>
              </a:rPr>
              <a:t>You now have more condoms than your facility anticipates distributing in 20 years! The condoms will expire by then, and meanwhile you have no place to store this large box in your tiny facility store room, so what do you do? You can ask the warehouse to take it back (reverse logistics), take it upon yourself to distribute these condoms among other facilities nearby, or try to destroy them. All options are wasteful and costly, and you already are a resource limited, busy health facility. </a:t>
            </a:r>
            <a:endParaRPr b="0" i="0" u="none" strike="noStrike">
              <a:solidFill>
                <a:srgbClr val="000000"/>
              </a:solidFill>
            </a:endParaRPr>
          </a:p>
          <a:p>
            <a:pPr marL="0" lvl="0" indent="0" algn="l" rtl="0">
              <a:lnSpc>
                <a:spcPct val="100000"/>
              </a:lnSpc>
              <a:spcBef>
                <a:spcPts val="0"/>
              </a:spcBef>
              <a:spcAft>
                <a:spcPts val="0"/>
              </a:spcAft>
              <a:buSzPts val="1400"/>
              <a:buNone/>
            </a:pPr>
            <a:br>
              <a:rPr lang="en-US"/>
            </a:br>
            <a:br>
              <a:rPr lang="en-US"/>
            </a:br>
            <a:endParaRPr/>
          </a:p>
          <a:p>
            <a:pPr marL="0" lvl="0" indent="0" algn="l" rtl="0">
              <a:lnSpc>
                <a:spcPct val="100000"/>
              </a:lnSpc>
              <a:spcBef>
                <a:spcPts val="0"/>
              </a:spcBef>
              <a:spcAft>
                <a:spcPts val="0"/>
              </a:spcAft>
              <a:buSzPts val="1400"/>
              <a:buNone/>
            </a:pPr>
            <a:endParaRPr/>
          </a:p>
        </p:txBody>
      </p:sp>
      <p:sp>
        <p:nvSpPr>
          <p:cNvPr id="204" name="Google Shape;204;p7: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8: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That’s one example of product packaging issues that happen at the service delivery point level. But packaging has an impact on every level of the supply chain. </a:t>
            </a:r>
            <a:endParaRPr/>
          </a:p>
          <a:p>
            <a:pPr marL="0" lvl="0" indent="0" algn="l" rtl="0">
              <a:lnSpc>
                <a:spcPct val="100000"/>
              </a:lnSpc>
              <a:spcBef>
                <a:spcPts val="0"/>
              </a:spcBef>
              <a:spcAft>
                <a:spcPts val="0"/>
              </a:spcAft>
              <a:buSzPts val="1400"/>
              <a:buNone/>
            </a:pPr>
            <a:endParaRPr/>
          </a:p>
        </p:txBody>
      </p:sp>
      <p:sp>
        <p:nvSpPr>
          <p:cNvPr id="214" name="Google Shape;214;p8: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0: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0: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Because we acknowledge the importance of packaging, USAID, UNFPA, and GHSC-PSM began a multi-year, coordinated effort to consider improvements how products are packaged. The goals of the overall activity are four-fold: improve coordination among donors and suppliers, decrease costs that may come from savings or reduced waste, realize supply chain efficiency improvements at the global and local level, and decrease the environmental footprint of contraceptive commodities.</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US" sz="1800" b="1" i="0" u="none" strike="noStrike">
                <a:solidFill>
                  <a:srgbClr val="FF0000"/>
                </a:solidFill>
                <a:latin typeface="Calibri"/>
                <a:ea typeface="Calibri"/>
                <a:cs typeface="Calibri"/>
                <a:sym typeface="Calibri"/>
              </a:rPr>
              <a:t>Should we mention as well the benefits for our suppliers? UNFPA and USAID by shipping the same SKU support the brand of the suppliers as a good quality product to be used by consumers. For example, with the Blue Lady we have developed a brand which is recognized in all the public sector as a good quality product at an affordable cost. </a:t>
            </a:r>
            <a:endParaRPr sz="2800" b="0" i="0" u="none" strike="noStrike">
              <a:solidFill>
                <a:srgbClr val="000000"/>
              </a:solidFill>
            </a:endParaRPr>
          </a:p>
          <a:p>
            <a:pPr marL="0" lvl="0" indent="0" algn="l" rtl="0">
              <a:lnSpc>
                <a:spcPct val="100000"/>
              </a:lnSpc>
              <a:spcBef>
                <a:spcPts val="0"/>
              </a:spcBef>
              <a:spcAft>
                <a:spcPts val="0"/>
              </a:spcAft>
              <a:buSzPts val="1400"/>
              <a:buNone/>
            </a:pPr>
            <a:br>
              <a:rPr lang="en-US" sz="2800"/>
            </a:br>
            <a:br>
              <a:rPr lang="en-US" sz="2800"/>
            </a:br>
            <a:endParaRPr/>
          </a:p>
        </p:txBody>
      </p:sp>
      <p:sp>
        <p:nvSpPr>
          <p:cNvPr id="276" name="Google Shape;276;p10: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1: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1:notes"/>
          <p:cNvSpPr txBox="1">
            <a:spLocks noGrp="1"/>
          </p:cNvSpPr>
          <p:nvPr>
            <p:ph type="body" idx="1"/>
          </p:nvPr>
        </p:nvSpPr>
        <p:spPr>
          <a:xfrm>
            <a:off x="695008" y="4444861"/>
            <a:ext cx="5560060" cy="3636705"/>
          </a:xfrm>
          <a:prstGeom prst="rect">
            <a:avLst/>
          </a:prstGeom>
          <a:noFill/>
          <a:ln>
            <a:noFill/>
          </a:ln>
        </p:spPr>
        <p:txBody>
          <a:bodyPr spcFirstLastPara="1" wrap="square" lIns="92475" tIns="46225" rIns="92475" bIns="46225" anchor="t" anchorCtr="0">
            <a:noAutofit/>
          </a:bodyPr>
          <a:lstStyle/>
          <a:p>
            <a:pPr marL="0" lvl="0" indent="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We started simply with the question of “what is the rationale for all the various packaging specifications for our contraceptive products”? Why are there so many differences among otherwise interchangeable products? </a:t>
            </a:r>
            <a:endParaRPr sz="2800" b="0" i="0" u="none" strike="noStrike">
              <a:solidFill>
                <a:srgbClr val="000000"/>
              </a:solidFill>
            </a:endParaRPr>
          </a:p>
          <a:p>
            <a:pPr marL="0" lvl="0" indent="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First, examined the current state of packaging rationalization and divergences in a desk exercise. </a:t>
            </a:r>
            <a:endParaRPr sz="2800" b="0" i="0" u="none" strike="noStrike">
              <a:solidFill>
                <a:srgbClr val="000000"/>
              </a:solidFill>
            </a:endParaRPr>
          </a:p>
          <a:p>
            <a:pPr marL="0" lvl="0" indent="0" algn="l" rtl="0">
              <a:lnSpc>
                <a:spcPct val="100000"/>
              </a:lnSpc>
              <a:spcBef>
                <a:spcPts val="0"/>
              </a:spcBef>
              <a:spcAft>
                <a:spcPts val="0"/>
              </a:spcAft>
              <a:buSzPts val="1400"/>
              <a:buNone/>
            </a:pPr>
            <a:br>
              <a:rPr lang="en-US" sz="2800" b="0" i="0" u="none" strike="noStrike">
                <a:solidFill>
                  <a:srgbClr val="000000"/>
                </a:solidFill>
              </a:rPr>
            </a:br>
            <a:r>
              <a:rPr lang="en-US" sz="1800" b="0" i="0" u="none" strike="noStrike">
                <a:solidFill>
                  <a:srgbClr val="000000"/>
                </a:solidFill>
                <a:latin typeface="Calibri"/>
                <a:ea typeface="Calibri"/>
                <a:cs typeface="Calibri"/>
                <a:sym typeface="Calibri"/>
              </a:rPr>
              <a:t>Anecdotal observations in-country led us to explore more specific case studies in four counties to understand how variable packaging impacts local supply chains. </a:t>
            </a:r>
            <a:endParaRPr sz="2800" b="0" i="0" u="none" strike="noStrike">
              <a:solidFill>
                <a:srgbClr val="000000"/>
              </a:solidFill>
            </a:endParaRPr>
          </a:p>
          <a:p>
            <a:pPr marL="0" lvl="0" indent="0" algn="l" rtl="0">
              <a:lnSpc>
                <a:spcPct val="100000"/>
              </a:lnSpc>
              <a:spcBef>
                <a:spcPts val="0"/>
              </a:spcBef>
              <a:spcAft>
                <a:spcPts val="0"/>
              </a:spcAft>
              <a:buSzPts val="1400"/>
              <a:buNone/>
            </a:pPr>
            <a:br>
              <a:rPr lang="en-US" sz="2800" b="0" i="0" u="none" strike="noStrike">
                <a:solidFill>
                  <a:srgbClr val="000000"/>
                </a:solidFill>
              </a:rPr>
            </a:br>
            <a:r>
              <a:rPr lang="en-US" sz="1800" b="0" i="0" u="none" strike="noStrike">
                <a:solidFill>
                  <a:srgbClr val="000000"/>
                </a:solidFill>
                <a:latin typeface="Calibri"/>
                <a:ea typeface="Calibri"/>
                <a:cs typeface="Calibri"/>
                <a:sym typeface="Calibri"/>
              </a:rPr>
              <a:t>Looking at the global level, and with and eye to donor coordination, we then conducted interviews with manufacturers who supply contraceptives to both USAID and UNFPA. We also asked them about best practices in packaging and if they had feedback for procurers on options that would involve cost savings or other benefits.</a:t>
            </a:r>
            <a:endParaRPr sz="2800" b="0" i="0" u="none" strike="noStrike">
              <a:solidFill>
                <a:srgbClr val="000000"/>
              </a:solidFill>
            </a:endParaRPr>
          </a:p>
          <a:p>
            <a:pPr marL="0" lvl="0" indent="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We found that actually many suppliers are also leading the way in reducing the environmental impact of packaging waste, so offer a variety of options to clients. </a:t>
            </a:r>
            <a:endParaRPr sz="2800" b="0" i="0" u="none" strike="noStrike">
              <a:solidFill>
                <a:srgbClr val="000000"/>
              </a:solidFill>
            </a:endParaRPr>
          </a:p>
          <a:p>
            <a:pPr marL="0" lvl="0" indent="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In 2021, we worked with a green packaging specialist to identify recommendations.</a:t>
            </a:r>
            <a:endParaRPr sz="2800" b="0" i="0" u="none" strike="noStrike">
              <a:solidFill>
                <a:srgbClr val="000000"/>
              </a:solidFill>
            </a:endParaRPr>
          </a:p>
          <a:p>
            <a:pPr marL="0" lvl="0" indent="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In 2022, we began implementing recommendations that resulted in this work and planning for future packaging changes.</a:t>
            </a:r>
            <a:endParaRPr sz="2800" b="0" i="0" u="none" strike="noStrike">
              <a:solidFill>
                <a:srgbClr val="000000"/>
              </a:solidFill>
            </a:endParaRPr>
          </a:p>
          <a:p>
            <a:pPr marL="0" lvl="0" indent="0" algn="l" rtl="0">
              <a:lnSpc>
                <a:spcPct val="100000"/>
              </a:lnSpc>
              <a:spcBef>
                <a:spcPts val="0"/>
              </a:spcBef>
              <a:spcAft>
                <a:spcPts val="0"/>
              </a:spcAft>
              <a:buSzPts val="1400"/>
              <a:buNone/>
            </a:pPr>
            <a:br>
              <a:rPr lang="en-US" sz="2800"/>
            </a:br>
            <a:br>
              <a:rPr lang="en-US" sz="2800"/>
            </a:br>
            <a:br>
              <a:rPr lang="en-US"/>
            </a:br>
            <a:br>
              <a:rPr lang="en-US"/>
            </a:br>
            <a:endParaRPr/>
          </a:p>
        </p:txBody>
      </p:sp>
      <p:sp>
        <p:nvSpPr>
          <p:cNvPr id="290" name="Google Shape;290;p1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s://www.ghsupplychain.org/"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jp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8.jp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Beneficiary Image">
  <p:cSld name="Title Slide Beneficiary Image">
    <p:spTree>
      <p:nvGrpSpPr>
        <p:cNvPr id="1" name="Shape 18"/>
        <p:cNvGrpSpPr/>
        <p:nvPr/>
      </p:nvGrpSpPr>
      <p:grpSpPr>
        <a:xfrm>
          <a:off x="0" y="0"/>
          <a:ext cx="0" cy="0"/>
          <a:chOff x="0" y="0"/>
          <a:chExt cx="0" cy="0"/>
        </a:xfrm>
      </p:grpSpPr>
      <p:pic>
        <p:nvPicPr>
          <p:cNvPr id="19" name="Google Shape;19;p52" descr="A group of people carrying boxes on their heads&#10;&#10;Description automatically generated with medium confidence"/>
          <p:cNvPicPr preferRelativeResize="0"/>
          <p:nvPr/>
        </p:nvPicPr>
        <p:blipFill rotWithShape="1">
          <a:blip r:embed="rId2">
            <a:alphaModFix/>
          </a:blip>
          <a:srcRect/>
          <a:stretch/>
        </p:blipFill>
        <p:spPr>
          <a:xfrm>
            <a:off x="580051" y="236680"/>
            <a:ext cx="11370052" cy="5507983"/>
          </a:xfrm>
          <a:prstGeom prst="rect">
            <a:avLst/>
          </a:prstGeom>
          <a:noFill/>
          <a:ln>
            <a:noFill/>
          </a:ln>
        </p:spPr>
      </p:pic>
      <p:sp>
        <p:nvSpPr>
          <p:cNvPr id="20" name="Google Shape;20;p52"/>
          <p:cNvSpPr/>
          <p:nvPr/>
        </p:nvSpPr>
        <p:spPr>
          <a:xfrm>
            <a:off x="5283200" y="1227425"/>
            <a:ext cx="6486988" cy="3221475"/>
          </a:xfrm>
          <a:prstGeom prst="rect">
            <a:avLst/>
          </a:prstGeom>
          <a:solidFill>
            <a:srgbClr val="FFFFFF">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1" name="Google Shape;21;p52"/>
          <p:cNvSpPr/>
          <p:nvPr/>
        </p:nvSpPr>
        <p:spPr>
          <a:xfrm>
            <a:off x="198159" y="224018"/>
            <a:ext cx="150010" cy="641570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2" name="Google Shape;22;p52"/>
          <p:cNvSpPr txBox="1">
            <a:spLocks noGrp="1"/>
          </p:cNvSpPr>
          <p:nvPr>
            <p:ph type="subTitle" idx="1"/>
          </p:nvPr>
        </p:nvSpPr>
        <p:spPr>
          <a:xfrm>
            <a:off x="5407460" y="2891864"/>
            <a:ext cx="6225740" cy="42260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200"/>
              </a:spcBef>
              <a:spcAft>
                <a:spcPts val="0"/>
              </a:spcAft>
              <a:buClr>
                <a:srgbClr val="6C6463"/>
              </a:buClr>
              <a:buSzPts val="2000"/>
              <a:buNone/>
              <a:defRPr sz="2000">
                <a:solidFill>
                  <a:srgbClr val="6C6463"/>
                </a:solidFill>
              </a:defRPr>
            </a:lvl1pPr>
            <a:lvl2pPr lvl="1" algn="ctr">
              <a:lnSpc>
                <a:spcPct val="100000"/>
              </a:lnSpc>
              <a:spcBef>
                <a:spcPts val="300"/>
              </a:spcBef>
              <a:spcAft>
                <a:spcPts val="0"/>
              </a:spcAft>
              <a:buClr>
                <a:srgbClr val="6C6463"/>
              </a:buClr>
              <a:buSzPts val="16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100000"/>
              </a:lnSpc>
              <a:spcBef>
                <a:spcPts val="300"/>
              </a:spcBef>
              <a:spcAft>
                <a:spcPts val="0"/>
              </a:spcAft>
              <a:buSzPts val="1600"/>
              <a:buNone/>
              <a:defRPr sz="1600"/>
            </a:lvl6pPr>
            <a:lvl7pPr lvl="6" algn="ctr">
              <a:lnSpc>
                <a:spcPct val="100000"/>
              </a:lnSpc>
              <a:spcBef>
                <a:spcPts val="300"/>
              </a:spcBef>
              <a:spcAft>
                <a:spcPts val="0"/>
              </a:spcAft>
              <a:buSzPts val="1600"/>
              <a:buNone/>
              <a:defRPr sz="1600"/>
            </a:lvl7pPr>
            <a:lvl8pPr lvl="7" algn="ctr">
              <a:lnSpc>
                <a:spcPct val="100000"/>
              </a:lnSpc>
              <a:spcBef>
                <a:spcPts val="300"/>
              </a:spcBef>
              <a:spcAft>
                <a:spcPts val="0"/>
              </a:spcAft>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 name="Google Shape;23;p52"/>
          <p:cNvSpPr txBox="1">
            <a:spLocks noGrp="1"/>
          </p:cNvSpPr>
          <p:nvPr>
            <p:ph type="ctrTitle"/>
          </p:nvPr>
        </p:nvSpPr>
        <p:spPr>
          <a:xfrm>
            <a:off x="5407460" y="1170559"/>
            <a:ext cx="6225740" cy="150032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3200"/>
              <a:buFont typeface="Gill Sans"/>
              <a:buNone/>
              <a:defRPr sz="32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2"/>
          <p:cNvSpPr/>
          <p:nvPr/>
        </p:nvSpPr>
        <p:spPr>
          <a:xfrm rot="-5400000">
            <a:off x="11190116" y="5025076"/>
            <a:ext cx="1192955"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Gill Sans"/>
                <a:ea typeface="Gill Sans"/>
                <a:cs typeface="Gill Sans"/>
                <a:sym typeface="Gill Sans"/>
              </a:rPr>
              <a:t>Photo: GHSC-PSM</a:t>
            </a:r>
            <a:endParaRPr sz="1000" b="0" i="0" u="none" strike="noStrike" cap="none">
              <a:solidFill>
                <a:schemeClr val="dk1"/>
              </a:solidFill>
              <a:latin typeface="Gill Sans"/>
              <a:ea typeface="Gill Sans"/>
              <a:cs typeface="Gill Sans"/>
              <a:sym typeface="Gill Sans"/>
            </a:endParaRPr>
          </a:p>
        </p:txBody>
      </p:sp>
      <p:pic>
        <p:nvPicPr>
          <p:cNvPr id="25" name="Google Shape;25;p52"/>
          <p:cNvPicPr preferRelativeResize="0"/>
          <p:nvPr/>
        </p:nvPicPr>
        <p:blipFill rotWithShape="1">
          <a:blip r:embed="rId3">
            <a:alphaModFix/>
          </a:blip>
          <a:srcRect/>
          <a:stretch/>
        </p:blipFill>
        <p:spPr>
          <a:xfrm>
            <a:off x="554564" y="5940203"/>
            <a:ext cx="2204724" cy="661417"/>
          </a:xfrm>
          <a:prstGeom prst="rect">
            <a:avLst/>
          </a:prstGeom>
          <a:noFill/>
          <a:ln>
            <a:noFill/>
          </a:ln>
        </p:spPr>
      </p:pic>
      <p:sp>
        <p:nvSpPr>
          <p:cNvPr id="26" name="Google Shape;26;p52"/>
          <p:cNvSpPr txBox="1"/>
          <p:nvPr/>
        </p:nvSpPr>
        <p:spPr>
          <a:xfrm>
            <a:off x="2043953" y="242047"/>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pic>
        <p:nvPicPr>
          <p:cNvPr id="27" name="Google Shape;27;p52" descr="Logo&#10;&#10;Description automatically generated"/>
          <p:cNvPicPr preferRelativeResize="0"/>
          <p:nvPr/>
        </p:nvPicPr>
        <p:blipFill rotWithShape="1">
          <a:blip r:embed="rId4">
            <a:alphaModFix/>
          </a:blip>
          <a:srcRect/>
          <a:stretch/>
        </p:blipFill>
        <p:spPr>
          <a:xfrm>
            <a:off x="4072997" y="6046538"/>
            <a:ext cx="1147068" cy="535801"/>
          </a:xfrm>
          <a:prstGeom prst="rect">
            <a:avLst/>
          </a:prstGeom>
          <a:noFill/>
          <a:ln>
            <a:noFill/>
          </a:ln>
        </p:spPr>
      </p:pic>
      <p:pic>
        <p:nvPicPr>
          <p:cNvPr id="28" name="Google Shape;28;p52" descr="Logo&#10;&#10;Description automatically generated"/>
          <p:cNvPicPr preferRelativeResize="0"/>
          <p:nvPr/>
        </p:nvPicPr>
        <p:blipFill rotWithShape="1">
          <a:blip r:embed="rId5">
            <a:alphaModFix/>
          </a:blip>
          <a:srcRect/>
          <a:stretch/>
        </p:blipFill>
        <p:spPr>
          <a:xfrm>
            <a:off x="6533774" y="6058745"/>
            <a:ext cx="2595417" cy="470872"/>
          </a:xfrm>
          <a:prstGeom prst="rect">
            <a:avLst/>
          </a:prstGeom>
          <a:noFill/>
          <a:ln>
            <a:noFill/>
          </a:ln>
        </p:spPr>
      </p:pic>
      <p:pic>
        <p:nvPicPr>
          <p:cNvPr id="29" name="Google Shape;29;p52"/>
          <p:cNvPicPr preferRelativeResize="0"/>
          <p:nvPr/>
        </p:nvPicPr>
        <p:blipFill rotWithShape="1">
          <a:blip r:embed="rId6">
            <a:alphaModFix/>
          </a:blip>
          <a:srcRect/>
          <a:stretch/>
        </p:blipFill>
        <p:spPr>
          <a:xfrm>
            <a:off x="9897469" y="6116543"/>
            <a:ext cx="2059178" cy="41490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88"/>
        <p:cNvGrpSpPr/>
        <p:nvPr/>
      </p:nvGrpSpPr>
      <p:grpSpPr>
        <a:xfrm>
          <a:off x="0" y="0"/>
          <a:ext cx="0" cy="0"/>
          <a:chOff x="0" y="0"/>
          <a:chExt cx="0" cy="0"/>
        </a:xfrm>
      </p:grpSpPr>
      <p:sp>
        <p:nvSpPr>
          <p:cNvPr id="89" name="Google Shape;89;p61"/>
          <p:cNvSpPr/>
          <p:nvPr/>
        </p:nvSpPr>
        <p:spPr>
          <a:xfrm>
            <a:off x="617220" y="6397238"/>
            <a:ext cx="213199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F8B70"/>
              </a:buClr>
              <a:buSzPts val="1200"/>
              <a:buFont typeface="Gill Sans"/>
              <a:buNone/>
            </a:pPr>
            <a:r>
              <a:rPr lang="en-US" sz="1200" b="0" i="0" u="none" strike="noStrike" cap="none">
                <a:solidFill>
                  <a:srgbClr val="0F8B70"/>
                </a:solidFill>
                <a:latin typeface="Gill Sans"/>
                <a:ea typeface="Gill Sans"/>
                <a:cs typeface="Gill Sans"/>
                <a:sym typeface="Gill Sans"/>
              </a:rPr>
              <a:t>CHILD HEALTH TASK FORCE</a:t>
            </a:r>
            <a:endParaRPr sz="1200" b="1" i="0" u="none" strike="noStrike" cap="none">
              <a:solidFill>
                <a:srgbClr val="0F8B7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BA0C2F"/>
              </a:solidFill>
              <a:latin typeface="Gill Sans"/>
              <a:ea typeface="Gill Sans"/>
              <a:cs typeface="Gill Sans"/>
              <a:sym typeface="Gill Sans"/>
            </a:endParaRPr>
          </a:p>
        </p:txBody>
      </p:sp>
      <p:sp>
        <p:nvSpPr>
          <p:cNvPr id="90" name="Google Shape;90;p61"/>
          <p:cNvSpPr txBox="1">
            <a:spLocks noGrp="1"/>
          </p:cNvSpPr>
          <p:nvPr>
            <p:ph type="title"/>
          </p:nvPr>
        </p:nvSpPr>
        <p:spPr>
          <a:xfrm>
            <a:off x="634423"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6000"/>
              <a:buFont typeface="Gill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1"/>
          <p:cNvSpPr txBox="1">
            <a:spLocks noGrp="1"/>
          </p:cNvSpPr>
          <p:nvPr>
            <p:ph type="body" idx="1"/>
          </p:nvPr>
        </p:nvSpPr>
        <p:spPr>
          <a:xfrm>
            <a:off x="634423"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200"/>
              </a:spcBef>
              <a:spcAft>
                <a:spcPts val="0"/>
              </a:spcAft>
              <a:buClr>
                <a:schemeClr val="accent6"/>
              </a:buClr>
              <a:buSzPts val="2400"/>
              <a:buNone/>
              <a:defRPr sz="2400">
                <a:solidFill>
                  <a:schemeClr val="accent6"/>
                </a:solidFill>
              </a:defRPr>
            </a:lvl1pPr>
            <a:lvl2pPr marL="914400" lvl="1" indent="-228600" algn="l">
              <a:lnSpc>
                <a:spcPct val="100000"/>
              </a:lnSpc>
              <a:spcBef>
                <a:spcPts val="300"/>
              </a:spcBef>
              <a:spcAft>
                <a:spcPts val="0"/>
              </a:spcAft>
              <a:buClr>
                <a:srgbClr val="888888"/>
              </a:buClr>
              <a:buSzPts val="1600"/>
              <a:buNone/>
              <a:defRPr sz="2000">
                <a:solidFill>
                  <a:srgbClr val="888888"/>
                </a:solidFill>
              </a:defRPr>
            </a:lvl2pPr>
            <a:lvl3pPr marL="1371600" lvl="2" indent="-228600" algn="l">
              <a:lnSpc>
                <a:spcPct val="100000"/>
              </a:lnSpc>
              <a:spcBef>
                <a:spcPts val="300"/>
              </a:spcBef>
              <a:spcAft>
                <a:spcPts val="0"/>
              </a:spcAft>
              <a:buSzPts val="1800"/>
              <a:buNone/>
              <a:defRPr sz="1800">
                <a:solidFill>
                  <a:srgbClr val="888888"/>
                </a:solidFill>
              </a:defRPr>
            </a:lvl3pPr>
            <a:lvl4pPr marL="1828800" lvl="3" indent="-228600" algn="l">
              <a:lnSpc>
                <a:spcPct val="100000"/>
              </a:lnSpc>
              <a:spcBef>
                <a:spcPts val="300"/>
              </a:spcBef>
              <a:spcAft>
                <a:spcPts val="0"/>
              </a:spcAft>
              <a:buSzPts val="1600"/>
              <a:buNone/>
              <a:defRPr sz="1600">
                <a:solidFill>
                  <a:srgbClr val="888888"/>
                </a:solidFill>
              </a:defRPr>
            </a:lvl4pPr>
            <a:lvl5pPr marL="2286000" lvl="4" indent="-228600" algn="l">
              <a:lnSpc>
                <a:spcPct val="100000"/>
              </a:lnSpc>
              <a:spcBef>
                <a:spcPts val="300"/>
              </a:spcBef>
              <a:spcAft>
                <a:spcPts val="0"/>
              </a:spcAft>
              <a:buSzPts val="1600"/>
              <a:buNone/>
              <a:defRPr sz="1600">
                <a:solidFill>
                  <a:srgbClr val="888888"/>
                </a:solidFill>
              </a:defRPr>
            </a:lvl5pPr>
            <a:lvl6pPr marL="2743200" lvl="5" indent="-228600" algn="l">
              <a:lnSpc>
                <a:spcPct val="100000"/>
              </a:lnSpc>
              <a:spcBef>
                <a:spcPts val="300"/>
              </a:spcBef>
              <a:spcAft>
                <a:spcPts val="0"/>
              </a:spcAft>
              <a:buSzPts val="1600"/>
              <a:buNone/>
              <a:defRPr sz="1600">
                <a:solidFill>
                  <a:srgbClr val="888888"/>
                </a:solidFill>
              </a:defRPr>
            </a:lvl6pPr>
            <a:lvl7pPr marL="3200400" lvl="6" indent="-228600" algn="l">
              <a:lnSpc>
                <a:spcPct val="100000"/>
              </a:lnSpc>
              <a:spcBef>
                <a:spcPts val="300"/>
              </a:spcBef>
              <a:spcAft>
                <a:spcPts val="0"/>
              </a:spcAft>
              <a:buSzPts val="1600"/>
              <a:buNone/>
              <a:defRPr sz="1600">
                <a:solidFill>
                  <a:srgbClr val="888888"/>
                </a:solidFill>
              </a:defRPr>
            </a:lvl7pPr>
            <a:lvl8pPr marL="3657600" lvl="7" indent="-228600" algn="l">
              <a:lnSpc>
                <a:spcPct val="100000"/>
              </a:lnSpc>
              <a:spcBef>
                <a:spcPts val="300"/>
              </a:spcBef>
              <a:spcAft>
                <a:spcPts val="0"/>
              </a:spcAft>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2" name="Google Shape;92;p61"/>
          <p:cNvSpPr txBox="1"/>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2"/>
                </a:solidFill>
                <a:latin typeface="Gill Sans"/>
                <a:ea typeface="Gill Sans"/>
                <a:cs typeface="Gill Sans"/>
                <a:sym typeface="Gill Sans"/>
              </a:rPr>
              <a:t>‹#›</a:t>
            </a:fld>
            <a:endParaRPr sz="1200" b="1" i="0" u="none" strike="noStrike" cap="none">
              <a:solidFill>
                <a:schemeClr val="lt2"/>
              </a:solidFill>
              <a:latin typeface="Gill Sans"/>
              <a:ea typeface="Gill Sans"/>
              <a:cs typeface="Gill Sans"/>
              <a:sym typeface="Gill Sans"/>
            </a:endParaRPr>
          </a:p>
        </p:txBody>
      </p:sp>
      <p:cxnSp>
        <p:nvCxnSpPr>
          <p:cNvPr id="93" name="Google Shape;93;p61"/>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
        <p:nvSpPr>
          <p:cNvPr id="94" name="Google Shape;94;p61"/>
          <p:cNvSpPr txBox="1"/>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2"/>
                </a:solidFill>
                <a:latin typeface="Gill Sans"/>
                <a:ea typeface="Gill Sans"/>
                <a:cs typeface="Gill Sans"/>
                <a:sym typeface="Gill Sans"/>
              </a:rPr>
              <a:t>‹#›</a:t>
            </a:fld>
            <a:endParaRPr sz="1200" b="1" i="0" u="none" strike="noStrike" cap="none">
              <a:solidFill>
                <a:schemeClr val="lt2"/>
              </a:solidFill>
              <a:latin typeface="Gill Sans"/>
              <a:ea typeface="Gill Sans"/>
              <a:cs typeface="Gill Sans"/>
              <a:sym typeface="Gill Sans"/>
            </a:endParaRPr>
          </a:p>
        </p:txBody>
      </p:sp>
      <p:cxnSp>
        <p:nvCxnSpPr>
          <p:cNvPr id="95" name="Google Shape;95;p61"/>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able">
  <p:cSld name="Title and Table">
    <p:spTree>
      <p:nvGrpSpPr>
        <p:cNvPr id="1" name="Shape 96"/>
        <p:cNvGrpSpPr/>
        <p:nvPr/>
      </p:nvGrpSpPr>
      <p:grpSpPr>
        <a:xfrm>
          <a:off x="0" y="0"/>
          <a:ext cx="0" cy="0"/>
          <a:chOff x="0" y="0"/>
          <a:chExt cx="0" cy="0"/>
        </a:xfrm>
      </p:grpSpPr>
      <p:sp>
        <p:nvSpPr>
          <p:cNvPr id="97" name="Google Shape;97;p62"/>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62"/>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hart">
  <p:cSld name="Title and Chart">
    <p:spTree>
      <p:nvGrpSpPr>
        <p:cNvPr id="1" name="Shape 99"/>
        <p:cNvGrpSpPr/>
        <p:nvPr/>
      </p:nvGrpSpPr>
      <p:grpSpPr>
        <a:xfrm>
          <a:off x="0" y="0"/>
          <a:ext cx="0" cy="0"/>
          <a:chOff x="0" y="0"/>
          <a:chExt cx="0" cy="0"/>
        </a:xfrm>
      </p:grpSpPr>
      <p:sp>
        <p:nvSpPr>
          <p:cNvPr id="100" name="Google Shape;100;p63"/>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63"/>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p63"/>
          <p:cNvSpPr>
            <a:spLocks noGrp="1"/>
          </p:cNvSpPr>
          <p:nvPr>
            <p:ph type="chart" idx="2"/>
          </p:nvPr>
        </p:nvSpPr>
        <p:spPr>
          <a:xfrm>
            <a:off x="617220" y="1584324"/>
            <a:ext cx="10965180" cy="4606926"/>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200"/>
              </a:spcBef>
              <a:spcAft>
                <a:spcPts val="0"/>
              </a:spcAft>
              <a:buClr>
                <a:srgbClr val="6C6463"/>
              </a:buClr>
              <a:buSzPts val="2800"/>
              <a:buFont typeface="Arial"/>
              <a:buNone/>
              <a:defRPr sz="2800" b="0" i="0" u="none" strike="noStrike" cap="none">
                <a:solidFill>
                  <a:srgbClr val="6C6463"/>
                </a:solidFill>
                <a:latin typeface="Gill Sans"/>
                <a:ea typeface="Gill Sans"/>
                <a:cs typeface="Gill Sans"/>
                <a:sym typeface="Gill Sans"/>
              </a:defRPr>
            </a:lvl1pPr>
            <a:lvl2pPr marR="0" lvl="1" algn="l" rtl="0">
              <a:lnSpc>
                <a:spcPct val="100000"/>
              </a:lnSpc>
              <a:spcBef>
                <a:spcPts val="300"/>
              </a:spcBef>
              <a:spcAft>
                <a:spcPts val="0"/>
              </a:spcAft>
              <a:buClr>
                <a:srgbClr val="6C6463"/>
              </a:buClr>
              <a:buSzPts val="1920"/>
              <a:buFont typeface="Courier New"/>
              <a:buChar char="o"/>
              <a:defRPr sz="2400" b="0" i="0" u="none" strike="noStrike" cap="none">
                <a:solidFill>
                  <a:srgbClr val="6C6463"/>
                </a:solidFill>
                <a:latin typeface="Gill Sans"/>
                <a:ea typeface="Gill Sans"/>
                <a:cs typeface="Gill Sans"/>
                <a:sym typeface="Gill Sans"/>
              </a:defRPr>
            </a:lvl2pPr>
            <a:lvl3pPr marR="0" lvl="2" algn="l" rtl="0">
              <a:lnSpc>
                <a:spcPct val="100000"/>
              </a:lnSpc>
              <a:spcBef>
                <a:spcPts val="300"/>
              </a:spcBef>
              <a:spcAft>
                <a:spcPts val="0"/>
              </a:spcAft>
              <a:buClr>
                <a:srgbClr val="6C6463"/>
              </a:buClr>
              <a:buSzPts val="2000"/>
              <a:buFont typeface="Gill Sans"/>
              <a:buChar char="–"/>
              <a:defRPr sz="2000" b="0" i="0" u="none" strike="noStrike" cap="none">
                <a:solidFill>
                  <a:srgbClr val="6C6463"/>
                </a:solidFill>
                <a:latin typeface="Gill Sans"/>
                <a:ea typeface="Gill Sans"/>
                <a:cs typeface="Gill Sans"/>
                <a:sym typeface="Gill Sans"/>
              </a:defRPr>
            </a:lvl3pPr>
            <a:lvl4pPr marR="0" lvl="3"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4pPr>
            <a:lvl5pPr marR="0" lvl="4"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5pPr>
            <a:lvl6pPr marR="0" lvl="5"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6pPr>
            <a:lvl7pPr marR="0" lvl="6"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7pPr>
            <a:lvl8pPr marR="0" lvl="7"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Bulleted Lists" type="twoObj">
  <p:cSld name="TWO_OBJECTS">
    <p:spTree>
      <p:nvGrpSpPr>
        <p:cNvPr id="1" name="Shape 103"/>
        <p:cNvGrpSpPr/>
        <p:nvPr/>
      </p:nvGrpSpPr>
      <p:grpSpPr>
        <a:xfrm>
          <a:off x="0" y="0"/>
          <a:ext cx="0" cy="0"/>
          <a:chOff x="0" y="0"/>
          <a:chExt cx="0" cy="0"/>
        </a:xfrm>
      </p:grpSpPr>
      <p:sp>
        <p:nvSpPr>
          <p:cNvPr id="104" name="Google Shape;104;p64"/>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64"/>
          <p:cNvSpPr txBox="1">
            <a:spLocks noGrp="1"/>
          </p:cNvSpPr>
          <p:nvPr>
            <p:ph type="body" idx="1"/>
          </p:nvPr>
        </p:nvSpPr>
        <p:spPr>
          <a:xfrm>
            <a:off x="61722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solidFill>
                  <a:srgbClr val="6C6463"/>
                </a:solidFill>
              </a:defRPr>
            </a:lvl1pPr>
            <a:lvl2pPr marL="914400" lvl="1" indent="-320040" algn="l">
              <a:lnSpc>
                <a:spcPct val="100000"/>
              </a:lnSpc>
              <a:spcBef>
                <a:spcPts val="300"/>
              </a:spcBef>
              <a:spcAft>
                <a:spcPts val="0"/>
              </a:spcAft>
              <a:buClr>
                <a:srgbClr val="6C6463"/>
              </a:buClr>
              <a:buSzPts val="1440"/>
              <a:buChar char="o"/>
              <a:defRPr/>
            </a:lvl2pPr>
            <a:lvl3pPr marL="1371600" lvl="2" indent="-228600" algn="l">
              <a:lnSpc>
                <a:spcPct val="100000"/>
              </a:lnSpc>
              <a:spcBef>
                <a:spcPts val="300"/>
              </a:spcBef>
              <a:spcAft>
                <a:spcPts val="0"/>
              </a:spcAft>
              <a:buSzPts val="2000"/>
              <a:buNone/>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64"/>
          <p:cNvSpPr txBox="1">
            <a:spLocks noGrp="1"/>
          </p:cNvSpPr>
          <p:nvPr>
            <p:ph type="body" idx="2"/>
          </p:nvPr>
        </p:nvSpPr>
        <p:spPr>
          <a:xfrm>
            <a:off x="64008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solidFill>
                  <a:srgbClr val="6C6463"/>
                </a:solidFill>
              </a:defRPr>
            </a:lvl1pPr>
            <a:lvl2pPr marL="914400" lvl="1" indent="-320040" algn="l">
              <a:lnSpc>
                <a:spcPct val="100000"/>
              </a:lnSpc>
              <a:spcBef>
                <a:spcPts val="300"/>
              </a:spcBef>
              <a:spcAft>
                <a:spcPts val="0"/>
              </a:spcAft>
              <a:buClr>
                <a:srgbClr val="6C6463"/>
              </a:buClr>
              <a:buSzPts val="1440"/>
              <a:buChar char="o"/>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64"/>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cxnSp>
        <p:nvCxnSpPr>
          <p:cNvPr id="108" name="Google Shape;108;p64"/>
          <p:cNvCxnSpPr/>
          <p:nvPr/>
        </p:nvCxnSpPr>
        <p:spPr>
          <a:xfrm>
            <a:off x="6099810" y="1825625"/>
            <a:ext cx="0" cy="4351338"/>
          </a:xfrm>
          <a:prstGeom prst="straightConnector1">
            <a:avLst/>
          </a:prstGeom>
          <a:noFill/>
          <a:ln w="9525" cap="flat" cmpd="sng">
            <a:solidFill>
              <a:schemeClr val="dk2"/>
            </a:solidFill>
            <a:prstDash val="solid"/>
            <a:miter lim="800000"/>
            <a:headEnd type="none" w="sm" len="sm"/>
            <a:tailEnd type="none" w="sm" len="sm"/>
          </a:ln>
        </p:spPr>
      </p:cxnSp>
      <p:cxnSp>
        <p:nvCxnSpPr>
          <p:cNvPr id="109" name="Google Shape;109;p64"/>
          <p:cNvCxnSpPr/>
          <p:nvPr/>
        </p:nvCxnSpPr>
        <p:spPr>
          <a:xfrm>
            <a:off x="6099810" y="1825625"/>
            <a:ext cx="0" cy="4351338"/>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and Bullets">
  <p:cSld name="Photo and Bullets">
    <p:spTree>
      <p:nvGrpSpPr>
        <p:cNvPr id="1" name="Shape 110"/>
        <p:cNvGrpSpPr/>
        <p:nvPr/>
      </p:nvGrpSpPr>
      <p:grpSpPr>
        <a:xfrm>
          <a:off x="0" y="0"/>
          <a:ext cx="0" cy="0"/>
          <a:chOff x="0" y="0"/>
          <a:chExt cx="0" cy="0"/>
        </a:xfrm>
      </p:grpSpPr>
      <p:sp>
        <p:nvSpPr>
          <p:cNvPr id="111" name="Google Shape;111;p65"/>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65"/>
          <p:cNvSpPr txBox="1">
            <a:spLocks noGrp="1"/>
          </p:cNvSpPr>
          <p:nvPr>
            <p:ph type="body" idx="1"/>
          </p:nvPr>
        </p:nvSpPr>
        <p:spPr>
          <a:xfrm>
            <a:off x="64008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solidFill>
                  <a:srgbClr val="6C6463"/>
                </a:solidFill>
              </a:defRPr>
            </a:lvl1pPr>
            <a:lvl2pPr marL="914400" lvl="1" indent="-350519" algn="l">
              <a:lnSpc>
                <a:spcPct val="100000"/>
              </a:lnSpc>
              <a:spcBef>
                <a:spcPts val="300"/>
              </a:spcBef>
              <a:spcAft>
                <a:spcPts val="0"/>
              </a:spcAft>
              <a:buClr>
                <a:srgbClr val="6C6463"/>
              </a:buClr>
              <a:buSzPts val="1920"/>
              <a:buChar char="o"/>
              <a:defRPr>
                <a:solidFill>
                  <a:srgbClr val="6C6463"/>
                </a:solidFill>
              </a:defRPr>
            </a:lvl2pPr>
            <a:lvl3pPr marL="1371600" lvl="2" indent="-355600" algn="l">
              <a:lnSpc>
                <a:spcPct val="100000"/>
              </a:lnSpc>
              <a:spcBef>
                <a:spcPts val="300"/>
              </a:spcBef>
              <a:spcAft>
                <a:spcPts val="0"/>
              </a:spcAft>
              <a:buSzPts val="2000"/>
              <a:buChar char="–"/>
              <a:defRPr>
                <a:solidFill>
                  <a:srgbClr val="6C6463"/>
                </a:solidFill>
              </a:defRPr>
            </a:lvl3pPr>
            <a:lvl4pPr marL="1828800" lvl="3" indent="-342900" algn="l">
              <a:lnSpc>
                <a:spcPct val="100000"/>
              </a:lnSpc>
              <a:spcBef>
                <a:spcPts val="300"/>
              </a:spcBef>
              <a:spcAft>
                <a:spcPts val="0"/>
              </a:spcAft>
              <a:buSzPts val="1800"/>
              <a:buChar char="•"/>
              <a:defRPr>
                <a:solidFill>
                  <a:srgbClr val="6C6463"/>
                </a:solidFill>
              </a:defRPr>
            </a:lvl4pPr>
            <a:lvl5pPr marL="2286000" lvl="4" indent="-342900" algn="l">
              <a:lnSpc>
                <a:spcPct val="100000"/>
              </a:lnSpc>
              <a:spcBef>
                <a:spcPts val="300"/>
              </a:spcBef>
              <a:spcAft>
                <a:spcPts val="0"/>
              </a:spcAft>
              <a:buSzPts val="1800"/>
              <a:buChar char="•"/>
              <a:defRPr>
                <a:solidFill>
                  <a:srgbClr val="6C6463"/>
                </a:solidFill>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65"/>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cxnSp>
        <p:nvCxnSpPr>
          <p:cNvPr id="114" name="Google Shape;114;p65"/>
          <p:cNvCxnSpPr/>
          <p:nvPr/>
        </p:nvCxnSpPr>
        <p:spPr>
          <a:xfrm>
            <a:off x="6099810" y="1825625"/>
            <a:ext cx="0" cy="4351338"/>
          </a:xfrm>
          <a:prstGeom prst="straightConnector1">
            <a:avLst/>
          </a:prstGeom>
          <a:noFill/>
          <a:ln w="9525" cap="flat" cmpd="sng">
            <a:solidFill>
              <a:schemeClr val="dk2"/>
            </a:solidFill>
            <a:prstDash val="solid"/>
            <a:miter lim="800000"/>
            <a:headEnd type="none" w="sm" len="sm"/>
            <a:tailEnd type="none" w="sm" len="sm"/>
          </a:ln>
        </p:spPr>
      </p:cxnSp>
      <p:sp>
        <p:nvSpPr>
          <p:cNvPr id="115" name="Google Shape;115;p65"/>
          <p:cNvSpPr txBox="1">
            <a:spLocks noGrp="1"/>
          </p:cNvSpPr>
          <p:nvPr>
            <p:ph type="body" idx="2"/>
          </p:nvPr>
        </p:nvSpPr>
        <p:spPr>
          <a:xfrm>
            <a:off x="617538" y="5888735"/>
            <a:ext cx="5181600" cy="28822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200"/>
              </a:spcBef>
              <a:spcAft>
                <a:spcPts val="0"/>
              </a:spcAft>
              <a:buClr>
                <a:srgbClr val="6C6463"/>
              </a:buClr>
              <a:buSzPts val="1000"/>
              <a:buFont typeface="Gill Sans"/>
              <a:buNone/>
              <a:defRPr sz="1000">
                <a:solidFill>
                  <a:srgbClr val="6C6463"/>
                </a:solidFill>
                <a:latin typeface="Gill Sans"/>
                <a:ea typeface="Gill Sans"/>
                <a:cs typeface="Gill Sans"/>
                <a:sym typeface="Gill Sans"/>
              </a:defRPr>
            </a:lvl1pPr>
            <a:lvl2pPr marL="914400" lvl="1" indent="-279400" algn="l">
              <a:lnSpc>
                <a:spcPct val="100000"/>
              </a:lnSpc>
              <a:spcBef>
                <a:spcPts val="300"/>
              </a:spcBef>
              <a:spcAft>
                <a:spcPts val="0"/>
              </a:spcAft>
              <a:buClr>
                <a:srgbClr val="6C6463"/>
              </a:buClr>
              <a:buSzPts val="800"/>
              <a:buChar char="o"/>
              <a:defRPr sz="1000">
                <a:latin typeface="Gill Sans"/>
                <a:ea typeface="Gill Sans"/>
                <a:cs typeface="Gill Sans"/>
                <a:sym typeface="Gill Sans"/>
              </a:defRPr>
            </a:lvl2pPr>
            <a:lvl3pPr marL="1371600" lvl="2" indent="-292100" algn="l">
              <a:lnSpc>
                <a:spcPct val="100000"/>
              </a:lnSpc>
              <a:spcBef>
                <a:spcPts val="300"/>
              </a:spcBef>
              <a:spcAft>
                <a:spcPts val="0"/>
              </a:spcAft>
              <a:buSzPts val="1000"/>
              <a:buChar char="–"/>
              <a:defRPr sz="1000">
                <a:latin typeface="Gill Sans"/>
                <a:ea typeface="Gill Sans"/>
                <a:cs typeface="Gill Sans"/>
                <a:sym typeface="Gill Sans"/>
              </a:defRPr>
            </a:lvl3pPr>
            <a:lvl4pPr marL="1828800" lvl="3" indent="-292100" algn="l">
              <a:lnSpc>
                <a:spcPct val="100000"/>
              </a:lnSpc>
              <a:spcBef>
                <a:spcPts val="300"/>
              </a:spcBef>
              <a:spcAft>
                <a:spcPts val="0"/>
              </a:spcAft>
              <a:buSzPts val="1000"/>
              <a:buChar char="•"/>
              <a:defRPr sz="1000">
                <a:latin typeface="Gill Sans"/>
                <a:ea typeface="Gill Sans"/>
                <a:cs typeface="Gill Sans"/>
                <a:sym typeface="Gill Sans"/>
              </a:defRPr>
            </a:lvl4pPr>
            <a:lvl5pPr marL="2286000" lvl="4" indent="-292100" algn="l">
              <a:lnSpc>
                <a:spcPct val="100000"/>
              </a:lnSpc>
              <a:spcBef>
                <a:spcPts val="300"/>
              </a:spcBef>
              <a:spcAft>
                <a:spcPts val="0"/>
              </a:spcAft>
              <a:buSzPts val="1000"/>
              <a:buChar char="•"/>
              <a:defRPr sz="1000">
                <a:latin typeface="Gill Sans"/>
                <a:ea typeface="Gill Sans"/>
                <a:cs typeface="Gill Sans"/>
                <a:sym typeface="Gill Sans"/>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65"/>
          <p:cNvSpPr>
            <a:spLocks noGrp="1"/>
          </p:cNvSpPr>
          <p:nvPr>
            <p:ph type="pic" idx="3"/>
          </p:nvPr>
        </p:nvSpPr>
        <p:spPr>
          <a:xfrm>
            <a:off x="617538" y="1825625"/>
            <a:ext cx="5181600" cy="3981450"/>
          </a:xfrm>
          <a:prstGeom prst="rect">
            <a:avLst/>
          </a:prstGeom>
          <a:noFill/>
          <a:ln>
            <a:noFill/>
          </a:ln>
        </p:spPr>
      </p:sp>
      <p:cxnSp>
        <p:nvCxnSpPr>
          <p:cNvPr id="117" name="Google Shape;117;p65"/>
          <p:cNvCxnSpPr/>
          <p:nvPr/>
        </p:nvCxnSpPr>
        <p:spPr>
          <a:xfrm>
            <a:off x="6099810" y="1825625"/>
            <a:ext cx="0" cy="4351338"/>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8"/>
        <p:cNvGrpSpPr/>
        <p:nvPr/>
      </p:nvGrpSpPr>
      <p:grpSpPr>
        <a:xfrm>
          <a:off x="0" y="0"/>
          <a:ext cx="0" cy="0"/>
          <a:chOff x="0" y="0"/>
          <a:chExt cx="0" cy="0"/>
        </a:xfrm>
      </p:grpSpPr>
      <p:sp>
        <p:nvSpPr>
          <p:cNvPr id="119" name="Google Shape;119;p66"/>
          <p:cNvSpPr txBox="1">
            <a:spLocks noGrp="1"/>
          </p:cNvSpPr>
          <p:nvPr>
            <p:ph type="title"/>
          </p:nvPr>
        </p:nvSpPr>
        <p:spPr>
          <a:xfrm>
            <a:off x="617221" y="365125"/>
            <a:ext cx="10738168" cy="103695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66"/>
          <p:cNvSpPr txBox="1">
            <a:spLocks noGrp="1"/>
          </p:cNvSpPr>
          <p:nvPr>
            <p:ph type="body" idx="1"/>
          </p:nvPr>
        </p:nvSpPr>
        <p:spPr>
          <a:xfrm>
            <a:off x="617222" y="1681163"/>
            <a:ext cx="515746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200"/>
              </a:spcBef>
              <a:spcAft>
                <a:spcPts val="0"/>
              </a:spcAft>
              <a:buClr>
                <a:srgbClr val="6C6463"/>
              </a:buClr>
              <a:buSzPts val="2400"/>
              <a:buNone/>
              <a:defRPr sz="2400" b="1"/>
            </a:lvl1pPr>
            <a:lvl2pPr marL="914400" lvl="1" indent="-228600" algn="l">
              <a:lnSpc>
                <a:spcPct val="100000"/>
              </a:lnSpc>
              <a:spcBef>
                <a:spcPts val="300"/>
              </a:spcBef>
              <a:spcAft>
                <a:spcPts val="0"/>
              </a:spcAft>
              <a:buClr>
                <a:srgbClr val="6C6463"/>
              </a:buClr>
              <a:buSzPts val="1600"/>
              <a:buNone/>
              <a:defRPr sz="2000" b="1"/>
            </a:lvl2pPr>
            <a:lvl3pPr marL="1371600" lvl="2" indent="-228600" algn="l">
              <a:lnSpc>
                <a:spcPct val="100000"/>
              </a:lnSpc>
              <a:spcBef>
                <a:spcPts val="300"/>
              </a:spcBef>
              <a:spcAft>
                <a:spcPts val="0"/>
              </a:spcAft>
              <a:buSzPts val="1800"/>
              <a:buNone/>
              <a:defRPr sz="1800" b="1"/>
            </a:lvl3pPr>
            <a:lvl4pPr marL="1828800" lvl="3" indent="-228600" algn="l">
              <a:lnSpc>
                <a:spcPct val="100000"/>
              </a:lnSpc>
              <a:spcBef>
                <a:spcPts val="300"/>
              </a:spcBef>
              <a:spcAft>
                <a:spcPts val="0"/>
              </a:spcAft>
              <a:buSzPts val="1600"/>
              <a:buNone/>
              <a:defRPr sz="1600" b="1"/>
            </a:lvl4pPr>
            <a:lvl5pPr marL="2286000" lvl="4" indent="-228600" algn="l">
              <a:lnSpc>
                <a:spcPct val="100000"/>
              </a:lnSpc>
              <a:spcBef>
                <a:spcPts val="300"/>
              </a:spcBef>
              <a:spcAft>
                <a:spcPts val="0"/>
              </a:spcAft>
              <a:buSzPts val="1600"/>
              <a:buNone/>
              <a:defRPr sz="1600" b="1"/>
            </a:lvl5pPr>
            <a:lvl6pPr marL="2743200" lvl="5" indent="-228600" algn="l">
              <a:lnSpc>
                <a:spcPct val="100000"/>
              </a:lnSpc>
              <a:spcBef>
                <a:spcPts val="300"/>
              </a:spcBef>
              <a:spcAft>
                <a:spcPts val="0"/>
              </a:spcAft>
              <a:buSzPts val="1600"/>
              <a:buNone/>
              <a:defRPr sz="1600" b="1"/>
            </a:lvl6pPr>
            <a:lvl7pPr marL="3200400" lvl="6" indent="-228600" algn="l">
              <a:lnSpc>
                <a:spcPct val="100000"/>
              </a:lnSpc>
              <a:spcBef>
                <a:spcPts val="300"/>
              </a:spcBef>
              <a:spcAft>
                <a:spcPts val="0"/>
              </a:spcAft>
              <a:buSzPts val="1600"/>
              <a:buNone/>
              <a:defRPr sz="1600" b="1"/>
            </a:lvl7pPr>
            <a:lvl8pPr marL="3657600" lvl="7" indent="-228600" algn="l">
              <a:lnSpc>
                <a:spcPct val="100000"/>
              </a:lnSpc>
              <a:spcBef>
                <a:spcPts val="300"/>
              </a:spcBef>
              <a:spcAft>
                <a:spcPts val="0"/>
              </a:spcAft>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1" name="Google Shape;121;p66"/>
          <p:cNvSpPr txBox="1">
            <a:spLocks noGrp="1"/>
          </p:cNvSpPr>
          <p:nvPr>
            <p:ph type="body" idx="2"/>
          </p:nvPr>
        </p:nvSpPr>
        <p:spPr>
          <a:xfrm>
            <a:off x="617222" y="2505075"/>
            <a:ext cx="515746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lvl1pPr>
            <a:lvl2pPr marL="914400" lvl="1" indent="-320040" algn="l">
              <a:lnSpc>
                <a:spcPct val="100000"/>
              </a:lnSpc>
              <a:spcBef>
                <a:spcPts val="300"/>
              </a:spcBef>
              <a:spcAft>
                <a:spcPts val="0"/>
              </a:spcAft>
              <a:buClr>
                <a:srgbClr val="6C6463"/>
              </a:buClr>
              <a:buSzPts val="1440"/>
              <a:buChar char="o"/>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2" name="Google Shape;122;p66"/>
          <p:cNvCxnSpPr/>
          <p:nvPr/>
        </p:nvCxnSpPr>
        <p:spPr>
          <a:xfrm>
            <a:off x="5980430" y="1681163"/>
            <a:ext cx="0" cy="4508500"/>
          </a:xfrm>
          <a:prstGeom prst="straightConnector1">
            <a:avLst/>
          </a:prstGeom>
          <a:noFill/>
          <a:ln w="9525" cap="flat" cmpd="sng">
            <a:solidFill>
              <a:schemeClr val="dk2"/>
            </a:solidFill>
            <a:prstDash val="solid"/>
            <a:miter lim="800000"/>
            <a:headEnd type="none" w="sm" len="sm"/>
            <a:tailEnd type="none" w="sm" len="sm"/>
          </a:ln>
        </p:spPr>
      </p:cxnSp>
      <p:sp>
        <p:nvSpPr>
          <p:cNvPr id="123" name="Google Shape;123;p66"/>
          <p:cNvSpPr txBox="1">
            <a:spLocks noGrp="1"/>
          </p:cNvSpPr>
          <p:nvPr>
            <p:ph type="body" idx="3"/>
          </p:nvPr>
        </p:nvSpPr>
        <p:spPr>
          <a:xfrm>
            <a:off x="6197600" y="1681163"/>
            <a:ext cx="5157789"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200"/>
              </a:spcBef>
              <a:spcAft>
                <a:spcPts val="0"/>
              </a:spcAft>
              <a:buClr>
                <a:srgbClr val="6C6463"/>
              </a:buClr>
              <a:buSzPts val="2400"/>
              <a:buNone/>
              <a:defRPr sz="2400" b="1"/>
            </a:lvl1pPr>
            <a:lvl2pPr marL="914400" lvl="1" indent="-228600" algn="l">
              <a:lnSpc>
                <a:spcPct val="100000"/>
              </a:lnSpc>
              <a:spcBef>
                <a:spcPts val="300"/>
              </a:spcBef>
              <a:spcAft>
                <a:spcPts val="0"/>
              </a:spcAft>
              <a:buClr>
                <a:srgbClr val="6C6463"/>
              </a:buClr>
              <a:buSzPts val="1600"/>
              <a:buNone/>
              <a:defRPr sz="2000" b="1"/>
            </a:lvl2pPr>
            <a:lvl3pPr marL="1371600" lvl="2" indent="-228600" algn="l">
              <a:lnSpc>
                <a:spcPct val="100000"/>
              </a:lnSpc>
              <a:spcBef>
                <a:spcPts val="300"/>
              </a:spcBef>
              <a:spcAft>
                <a:spcPts val="0"/>
              </a:spcAft>
              <a:buSzPts val="1800"/>
              <a:buNone/>
              <a:defRPr sz="1800" b="1"/>
            </a:lvl3pPr>
            <a:lvl4pPr marL="1828800" lvl="3" indent="-228600" algn="l">
              <a:lnSpc>
                <a:spcPct val="100000"/>
              </a:lnSpc>
              <a:spcBef>
                <a:spcPts val="300"/>
              </a:spcBef>
              <a:spcAft>
                <a:spcPts val="0"/>
              </a:spcAft>
              <a:buSzPts val="1600"/>
              <a:buNone/>
              <a:defRPr sz="1600" b="1"/>
            </a:lvl4pPr>
            <a:lvl5pPr marL="2286000" lvl="4" indent="-228600" algn="l">
              <a:lnSpc>
                <a:spcPct val="100000"/>
              </a:lnSpc>
              <a:spcBef>
                <a:spcPts val="300"/>
              </a:spcBef>
              <a:spcAft>
                <a:spcPts val="0"/>
              </a:spcAft>
              <a:buSzPts val="1600"/>
              <a:buNone/>
              <a:defRPr sz="1600" b="1"/>
            </a:lvl5pPr>
            <a:lvl6pPr marL="2743200" lvl="5" indent="-228600" algn="l">
              <a:lnSpc>
                <a:spcPct val="100000"/>
              </a:lnSpc>
              <a:spcBef>
                <a:spcPts val="300"/>
              </a:spcBef>
              <a:spcAft>
                <a:spcPts val="0"/>
              </a:spcAft>
              <a:buSzPts val="1600"/>
              <a:buNone/>
              <a:defRPr sz="1600" b="1"/>
            </a:lvl6pPr>
            <a:lvl7pPr marL="3200400" lvl="6" indent="-228600" algn="l">
              <a:lnSpc>
                <a:spcPct val="100000"/>
              </a:lnSpc>
              <a:spcBef>
                <a:spcPts val="300"/>
              </a:spcBef>
              <a:spcAft>
                <a:spcPts val="0"/>
              </a:spcAft>
              <a:buSzPts val="1600"/>
              <a:buNone/>
              <a:defRPr sz="1600" b="1"/>
            </a:lvl7pPr>
            <a:lvl8pPr marL="3657600" lvl="7" indent="-228600" algn="l">
              <a:lnSpc>
                <a:spcPct val="100000"/>
              </a:lnSpc>
              <a:spcBef>
                <a:spcPts val="300"/>
              </a:spcBef>
              <a:spcAft>
                <a:spcPts val="0"/>
              </a:spcAft>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66"/>
          <p:cNvSpPr txBox="1">
            <a:spLocks noGrp="1"/>
          </p:cNvSpPr>
          <p:nvPr>
            <p:ph type="body" idx="4"/>
          </p:nvPr>
        </p:nvSpPr>
        <p:spPr>
          <a:xfrm>
            <a:off x="6197600" y="2505075"/>
            <a:ext cx="5157789"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lvl1pPr>
            <a:lvl2pPr marL="914400" lvl="1" indent="-320040" algn="l">
              <a:lnSpc>
                <a:spcPct val="100000"/>
              </a:lnSpc>
              <a:spcBef>
                <a:spcPts val="300"/>
              </a:spcBef>
              <a:spcAft>
                <a:spcPts val="0"/>
              </a:spcAft>
              <a:buClr>
                <a:srgbClr val="6C6463"/>
              </a:buClr>
              <a:buSzPts val="1440"/>
              <a:buChar char="o"/>
              <a:defRPr/>
            </a:lvl2pPr>
            <a:lvl3pPr marL="1371600" lvl="2" indent="-342900" algn="l">
              <a:lnSpc>
                <a:spcPct val="100000"/>
              </a:lnSpc>
              <a:spcBef>
                <a:spcPts val="300"/>
              </a:spcBef>
              <a:spcAft>
                <a:spcPts val="0"/>
              </a:spcAft>
              <a:buSzPts val="1800"/>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66"/>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cxnSp>
        <p:nvCxnSpPr>
          <p:cNvPr id="126" name="Google Shape;126;p66"/>
          <p:cNvCxnSpPr/>
          <p:nvPr/>
        </p:nvCxnSpPr>
        <p:spPr>
          <a:xfrm>
            <a:off x="5980430" y="1681163"/>
            <a:ext cx="0" cy="4508500"/>
          </a:xfrm>
          <a:prstGeom prst="straightConnector1">
            <a:avLst/>
          </a:prstGeom>
          <a:noFill/>
          <a:ln w="9525" cap="flat" cmpd="sng">
            <a:solidFill>
              <a:schemeClr val="dk2"/>
            </a:solidFill>
            <a:prstDash val="solid"/>
            <a:miter lim="800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Only">
  <p:cSld name="2_Title Only">
    <p:bg>
      <p:bgPr>
        <a:solidFill>
          <a:srgbClr val="D8D8D8"/>
        </a:solidFill>
        <a:effectLst/>
      </p:bgPr>
    </p:bg>
    <p:spTree>
      <p:nvGrpSpPr>
        <p:cNvPr id="1" name="Shape 127"/>
        <p:cNvGrpSpPr/>
        <p:nvPr/>
      </p:nvGrpSpPr>
      <p:grpSpPr>
        <a:xfrm>
          <a:off x="0" y="0"/>
          <a:ext cx="0" cy="0"/>
          <a:chOff x="0" y="0"/>
          <a:chExt cx="0" cy="0"/>
        </a:xfrm>
      </p:grpSpPr>
      <p:sp>
        <p:nvSpPr>
          <p:cNvPr id="128" name="Google Shape;128;p67"/>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67"/>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30" name="Google Shape;130;p67"/>
          <p:cNvSpPr/>
          <p:nvPr/>
        </p:nvSpPr>
        <p:spPr>
          <a:xfrm>
            <a:off x="0" y="0"/>
            <a:ext cx="12192000" cy="6864096"/>
          </a:xfrm>
          <a:prstGeom prst="frame">
            <a:avLst>
              <a:gd name="adj1" fmla="val 2963"/>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bin"/>
              <a:ea typeface="Cabin"/>
              <a:cs typeface="Cabin"/>
              <a:sym typeface="Cabin"/>
            </a:endParaRPr>
          </a:p>
        </p:txBody>
      </p:sp>
      <p:sp>
        <p:nvSpPr>
          <p:cNvPr id="131" name="Google Shape;131;p67"/>
          <p:cNvSpPr/>
          <p:nvPr/>
        </p:nvSpPr>
        <p:spPr>
          <a:xfrm>
            <a:off x="0" y="6160168"/>
            <a:ext cx="12192000" cy="6978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2" name="Google Shape;132;p67"/>
          <p:cNvSpPr txBox="1"/>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2"/>
                </a:solidFill>
                <a:latin typeface="Gill Sans"/>
                <a:ea typeface="Gill Sans"/>
                <a:cs typeface="Gill Sans"/>
                <a:sym typeface="Gill Sans"/>
              </a:rPr>
              <a:t>‹#›</a:t>
            </a:fld>
            <a:endParaRPr sz="1200" b="1" i="0" u="none" strike="noStrike" cap="none">
              <a:solidFill>
                <a:schemeClr val="lt2"/>
              </a:solidFill>
              <a:latin typeface="Gill Sans"/>
              <a:ea typeface="Gill Sans"/>
              <a:cs typeface="Gill Sans"/>
              <a:sym typeface="Gill Sans"/>
            </a:endParaRPr>
          </a:p>
        </p:txBody>
      </p:sp>
      <p:sp>
        <p:nvSpPr>
          <p:cNvPr id="133" name="Google Shape;133;p67"/>
          <p:cNvSpPr txBox="1"/>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2"/>
                </a:solidFill>
                <a:latin typeface="Gill Sans"/>
                <a:ea typeface="Gill Sans"/>
                <a:cs typeface="Gill Sans"/>
                <a:sym typeface="Gill Sans"/>
              </a:rPr>
              <a:t>‹#›</a:t>
            </a:fld>
            <a:endParaRPr sz="1200" b="1" i="0" u="none" strike="noStrike" cap="none">
              <a:solidFill>
                <a:schemeClr val="lt2"/>
              </a:solidFill>
              <a:latin typeface="Gill Sans"/>
              <a:ea typeface="Gill Sans"/>
              <a:cs typeface="Gill Sans"/>
              <a:sym typeface="Gill Sans"/>
            </a:endParaRPr>
          </a:p>
        </p:txBody>
      </p:sp>
      <p:cxnSp>
        <p:nvCxnSpPr>
          <p:cNvPr id="134" name="Google Shape;134;p67"/>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cxnSp>
        <p:nvCxnSpPr>
          <p:cNvPr id="135" name="Google Shape;135;p67"/>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136"/>
        <p:cNvGrpSpPr/>
        <p:nvPr/>
      </p:nvGrpSpPr>
      <p:grpSpPr>
        <a:xfrm>
          <a:off x="0" y="0"/>
          <a:ext cx="0" cy="0"/>
          <a:chOff x="0" y="0"/>
          <a:chExt cx="0" cy="0"/>
        </a:xfrm>
      </p:grpSpPr>
      <p:cxnSp>
        <p:nvCxnSpPr>
          <p:cNvPr id="137" name="Google Shape;137;p68"/>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cxnSp>
        <p:nvCxnSpPr>
          <p:cNvPr id="138" name="Google Shape;138;p68"/>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
        <p:nvSpPr>
          <p:cNvPr id="139" name="Google Shape;139;p68"/>
          <p:cNvSpPr/>
          <p:nvPr/>
        </p:nvSpPr>
        <p:spPr>
          <a:xfrm>
            <a:off x="198159" y="224018"/>
            <a:ext cx="150010" cy="641570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40" name="Google Shape;140;p68"/>
          <p:cNvSpPr txBox="1"/>
          <p:nvPr/>
        </p:nvSpPr>
        <p:spPr>
          <a:xfrm>
            <a:off x="617220" y="4956999"/>
            <a:ext cx="1076805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6C6463"/>
                </a:solidFill>
                <a:latin typeface="Gill Sans"/>
                <a:ea typeface="Gill Sans"/>
                <a:cs typeface="Gill Sans"/>
                <a:sym typeface="Gill Sans"/>
              </a:rPr>
              <a:t>The USAID Global Health Supply Chain Program-Procurement and Supply Management (GHSC-PSM) project is funded under USAID Contract No. AID-OAA-I-15-0004.  GHSC-PSM connects technical solutions and proven commercial processes to promote efficient and cost-effective health supply chains worldwide. Our goal is to ensure uninterrupted supplies of health commodities to save lives and create a healthier future for all. The project purchases and delivers health commodities, offers comprehensive technical assistance to strengthen national supply chain systems, and provides global supply chain leadership. For more information, visit </a:t>
            </a:r>
            <a:r>
              <a:rPr lang="en-US" sz="1200" b="0" i="0" u="sng" strike="noStrike" cap="none">
                <a:solidFill>
                  <a:srgbClr val="6C6463"/>
                </a:solidFill>
                <a:latin typeface="Gill Sans"/>
                <a:ea typeface="Gill Sans"/>
                <a:cs typeface="Gill Sans"/>
                <a:sym typeface="Gill Sans"/>
                <a:hlinkClick r:id="rId2">
                  <a:extLst>
                    <a:ext uri="{A12FA001-AC4F-418D-AE19-62706E023703}">
                      <ahyp:hlinkClr xmlns:ahyp="http://schemas.microsoft.com/office/drawing/2018/hyperlinkcolor" val="tx"/>
                    </a:ext>
                  </a:extLst>
                </a:hlinkClick>
              </a:rPr>
              <a:t>ghsupplychain.org</a:t>
            </a:r>
            <a:r>
              <a:rPr lang="en-US" sz="1200" b="0" i="0" u="none" strike="noStrike" cap="none">
                <a:solidFill>
                  <a:srgbClr val="6C6463"/>
                </a:solidFill>
                <a:latin typeface="Gill Sans"/>
                <a:ea typeface="Gill Sans"/>
                <a:cs typeface="Gill Sans"/>
                <a:sym typeface="Gill Sans"/>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6C6463"/>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6C6463"/>
                </a:solidFill>
                <a:latin typeface="Gill Sans"/>
                <a:ea typeface="Gill Sans"/>
                <a:cs typeface="Gill Sans"/>
                <a:sym typeface="Gill Sans"/>
              </a:rPr>
              <a:t>The views expressed in this presentation do not necessarily reflect the views of USAID or the U.S. government.</a:t>
            </a:r>
            <a:endParaRPr sz="1400" b="0" i="0" u="none" strike="noStrike" cap="none">
              <a:solidFill>
                <a:srgbClr val="000000"/>
              </a:solidFill>
              <a:latin typeface="Arial"/>
              <a:ea typeface="Arial"/>
              <a:cs typeface="Arial"/>
              <a:sym typeface="Arial"/>
            </a:endParaRPr>
          </a:p>
        </p:txBody>
      </p:sp>
      <p:sp>
        <p:nvSpPr>
          <p:cNvPr id="141" name="Google Shape;141;p68"/>
          <p:cNvSpPr/>
          <p:nvPr/>
        </p:nvSpPr>
        <p:spPr>
          <a:xfrm>
            <a:off x="617220" y="6397238"/>
            <a:ext cx="213199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2"/>
              </a:buClr>
              <a:buSzPts val="1200"/>
              <a:buFont typeface="Gill Sans"/>
              <a:buNone/>
            </a:pPr>
            <a:r>
              <a:rPr lang="en-US" sz="1200" b="0" i="0" u="none" strike="noStrike" cap="none">
                <a:solidFill>
                  <a:schemeClr val="lt2"/>
                </a:solidFill>
                <a:latin typeface="Gill Sans"/>
                <a:ea typeface="Gill Sans"/>
                <a:cs typeface="Gill Sans"/>
                <a:sym typeface="Gill Sans"/>
              </a:rPr>
              <a:t>CHILD HEALTH TASK FORCE</a:t>
            </a:r>
            <a:endParaRPr sz="1200" b="1" i="0" u="none" strike="noStrike" cap="none">
              <a:solidFill>
                <a:schemeClr val="lt2"/>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chemeClr val="lt2"/>
              </a:solidFill>
              <a:latin typeface="Gill Sans"/>
              <a:ea typeface="Gill Sans"/>
              <a:cs typeface="Gill Sans"/>
              <a:sym typeface="Gill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53"/>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3"/>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Solid Color " type="title">
  <p:cSld name="TITLE">
    <p:spTree>
      <p:nvGrpSpPr>
        <p:cNvPr id="1" name="Shape 33"/>
        <p:cNvGrpSpPr/>
        <p:nvPr/>
      </p:nvGrpSpPr>
      <p:grpSpPr>
        <a:xfrm>
          <a:off x="0" y="0"/>
          <a:ext cx="0" cy="0"/>
          <a:chOff x="0" y="0"/>
          <a:chExt cx="0" cy="0"/>
        </a:xfrm>
      </p:grpSpPr>
      <p:sp>
        <p:nvSpPr>
          <p:cNvPr id="34" name="Google Shape;34;p54"/>
          <p:cNvSpPr/>
          <p:nvPr/>
        </p:nvSpPr>
        <p:spPr>
          <a:xfrm>
            <a:off x="205620" y="243068"/>
            <a:ext cx="11772898" cy="52433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5" name="Google Shape;35;p54"/>
          <p:cNvSpPr txBox="1">
            <a:spLocks noGrp="1"/>
          </p:cNvSpPr>
          <p:nvPr>
            <p:ph type="subTitle" idx="1"/>
          </p:nvPr>
        </p:nvSpPr>
        <p:spPr>
          <a:xfrm>
            <a:off x="894079" y="4319259"/>
            <a:ext cx="10784776" cy="42260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200"/>
              </a:spcBef>
              <a:spcAft>
                <a:spcPts val="0"/>
              </a:spcAft>
              <a:buClr>
                <a:schemeClr val="lt1"/>
              </a:buClr>
              <a:buSzPts val="2400"/>
              <a:buNone/>
              <a:defRPr sz="2400">
                <a:solidFill>
                  <a:schemeClr val="lt1"/>
                </a:solidFill>
              </a:defRPr>
            </a:lvl1pPr>
            <a:lvl2pPr lvl="1" algn="ctr">
              <a:lnSpc>
                <a:spcPct val="100000"/>
              </a:lnSpc>
              <a:spcBef>
                <a:spcPts val="300"/>
              </a:spcBef>
              <a:spcAft>
                <a:spcPts val="0"/>
              </a:spcAft>
              <a:buClr>
                <a:srgbClr val="6C6463"/>
              </a:buClr>
              <a:buSzPts val="16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100000"/>
              </a:lnSpc>
              <a:spcBef>
                <a:spcPts val="300"/>
              </a:spcBef>
              <a:spcAft>
                <a:spcPts val="0"/>
              </a:spcAft>
              <a:buSzPts val="1600"/>
              <a:buNone/>
              <a:defRPr sz="1600"/>
            </a:lvl6pPr>
            <a:lvl7pPr lvl="6" algn="ctr">
              <a:lnSpc>
                <a:spcPct val="100000"/>
              </a:lnSpc>
              <a:spcBef>
                <a:spcPts val="300"/>
              </a:spcBef>
              <a:spcAft>
                <a:spcPts val="0"/>
              </a:spcAft>
              <a:buSzPts val="1600"/>
              <a:buNone/>
              <a:defRPr sz="1600"/>
            </a:lvl7pPr>
            <a:lvl8pPr lvl="7" algn="ctr">
              <a:lnSpc>
                <a:spcPct val="100000"/>
              </a:lnSpc>
              <a:spcBef>
                <a:spcPts val="300"/>
              </a:spcBef>
              <a:spcAft>
                <a:spcPts val="0"/>
              </a:spcAft>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 name="Google Shape;36;p54"/>
          <p:cNvSpPr txBox="1">
            <a:spLocks noGrp="1"/>
          </p:cNvSpPr>
          <p:nvPr>
            <p:ph type="ctrTitle"/>
          </p:nvPr>
        </p:nvSpPr>
        <p:spPr>
          <a:xfrm>
            <a:off x="894080" y="2756453"/>
            <a:ext cx="10784776" cy="12961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Gill Sans"/>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4"/>
          <p:cNvSpPr/>
          <p:nvPr/>
        </p:nvSpPr>
        <p:spPr>
          <a:xfrm>
            <a:off x="505284" y="2756453"/>
            <a:ext cx="223921" cy="198541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8" name="Google Shape;38;p54"/>
          <p:cNvSpPr/>
          <p:nvPr/>
        </p:nvSpPr>
        <p:spPr>
          <a:xfrm>
            <a:off x="505284" y="2756453"/>
            <a:ext cx="223921" cy="198541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39" name="Google Shape;39;p54"/>
          <p:cNvPicPr preferRelativeResize="0"/>
          <p:nvPr/>
        </p:nvPicPr>
        <p:blipFill rotWithShape="1">
          <a:blip r:embed="rId2">
            <a:alphaModFix/>
          </a:blip>
          <a:srcRect/>
          <a:stretch/>
        </p:blipFill>
        <p:spPr>
          <a:xfrm>
            <a:off x="257759" y="5834481"/>
            <a:ext cx="2204724" cy="66141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rgbClr val="D8D8D8"/>
        </a:solidFill>
        <a:effectLst/>
      </p:bgPr>
    </p:bg>
    <p:spTree>
      <p:nvGrpSpPr>
        <p:cNvPr id="1" name="Shape 40"/>
        <p:cNvGrpSpPr/>
        <p:nvPr/>
      </p:nvGrpSpPr>
      <p:grpSpPr>
        <a:xfrm>
          <a:off x="0" y="0"/>
          <a:ext cx="0" cy="0"/>
          <a:chOff x="0" y="0"/>
          <a:chExt cx="0" cy="0"/>
        </a:xfrm>
      </p:grpSpPr>
      <p:sp>
        <p:nvSpPr>
          <p:cNvPr id="41" name="Google Shape;41;p55"/>
          <p:cNvSpPr/>
          <p:nvPr/>
        </p:nvSpPr>
        <p:spPr>
          <a:xfrm>
            <a:off x="0" y="6160168"/>
            <a:ext cx="12192000" cy="69783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2" name="Google Shape;42;p55"/>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55"/>
          <p:cNvSpPr/>
          <p:nvPr/>
        </p:nvSpPr>
        <p:spPr>
          <a:xfrm>
            <a:off x="0" y="0"/>
            <a:ext cx="12192000" cy="6864096"/>
          </a:xfrm>
          <a:prstGeom prst="frame">
            <a:avLst>
              <a:gd name="adj1" fmla="val 2963"/>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bin"/>
              <a:ea typeface="Cabin"/>
              <a:cs typeface="Cabin"/>
              <a:sym typeface="Cabin"/>
            </a:endParaRPr>
          </a:p>
        </p:txBody>
      </p:sp>
      <p:sp>
        <p:nvSpPr>
          <p:cNvPr id="44" name="Google Shape;44;p55"/>
          <p:cNvSpPr/>
          <p:nvPr/>
        </p:nvSpPr>
        <p:spPr>
          <a:xfrm>
            <a:off x="272716" y="240632"/>
            <a:ext cx="320842" cy="1283368"/>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5" name="Google Shape;45;p55"/>
          <p:cNvSpPr txBox="1"/>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1" i="0" u="none" strike="noStrike" cap="none">
                <a:solidFill>
                  <a:schemeClr val="lt2"/>
                </a:solidFill>
                <a:latin typeface="Gill Sans"/>
                <a:ea typeface="Gill Sans"/>
                <a:cs typeface="Gill Sans"/>
                <a:sym typeface="Gill Sans"/>
              </a:rPr>
              <a:t>‹#›</a:t>
            </a:fld>
            <a:endParaRPr sz="1200" b="1" i="0" u="none" strike="noStrike" cap="none">
              <a:solidFill>
                <a:schemeClr val="lt2"/>
              </a:solidFill>
              <a:latin typeface="Gill Sans"/>
              <a:ea typeface="Gill Sans"/>
              <a:cs typeface="Gill Sans"/>
              <a:sym typeface="Gill Sans"/>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6"/>
        <p:cNvGrpSpPr/>
        <p:nvPr/>
      </p:nvGrpSpPr>
      <p:grpSpPr>
        <a:xfrm>
          <a:off x="0" y="0"/>
          <a:ext cx="0" cy="0"/>
          <a:chOff x="0" y="0"/>
          <a:chExt cx="0" cy="0"/>
        </a:xfrm>
      </p:grpSpPr>
      <p:sp>
        <p:nvSpPr>
          <p:cNvPr id="47" name="Google Shape;47;p56"/>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cxnSp>
        <p:nvCxnSpPr>
          <p:cNvPr id="48" name="Google Shape;48;p56"/>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cxnSp>
        <p:nvCxnSpPr>
          <p:cNvPr id="49" name="Google Shape;49;p56"/>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
        <p:nvSpPr>
          <p:cNvPr id="50" name="Google Shape;50;p56"/>
          <p:cNvSpPr/>
          <p:nvPr/>
        </p:nvSpPr>
        <p:spPr>
          <a:xfrm>
            <a:off x="617220" y="6397238"/>
            <a:ext cx="616188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2"/>
              </a:buClr>
              <a:buSzPts val="1200"/>
              <a:buFont typeface="Gill Sans"/>
              <a:buNone/>
            </a:pPr>
            <a:r>
              <a:rPr lang="en-US" sz="1200" b="0" i="0" u="none" strike="noStrike" cap="none">
                <a:solidFill>
                  <a:schemeClr val="lt2"/>
                </a:solidFill>
                <a:latin typeface="Gill Sans"/>
                <a:ea typeface="Gill Sans"/>
                <a:cs typeface="Gill Sans"/>
                <a:sym typeface="Gill Sans"/>
              </a:rPr>
              <a:t>USAID GLOBAL HEALTH SUPPLY CHAIN PROGRAM </a:t>
            </a:r>
            <a:r>
              <a:rPr lang="en-US" sz="1200" b="0" i="0" u="none" strike="noStrike" cap="none">
                <a:solidFill>
                  <a:srgbClr val="6C6463"/>
                </a:solidFill>
                <a:latin typeface="Gill Sans"/>
                <a:ea typeface="Gill Sans"/>
                <a:cs typeface="Gill Sans"/>
                <a:sym typeface="Gill Sans"/>
              </a:rPr>
              <a:t>–</a:t>
            </a:r>
            <a:r>
              <a:rPr lang="en-US" sz="1200" b="1" i="0" u="none" strike="noStrike" cap="none">
                <a:solidFill>
                  <a:srgbClr val="6C6463"/>
                </a:solidFill>
                <a:latin typeface="Gill Sans"/>
                <a:ea typeface="Gill Sans"/>
                <a:cs typeface="Gill Sans"/>
                <a:sym typeface="Gill Sans"/>
              </a:rPr>
              <a:t> </a:t>
            </a:r>
            <a:r>
              <a:rPr lang="en-US" sz="1200" b="0" i="0" u="none" strike="noStrike" cap="none">
                <a:solidFill>
                  <a:srgbClr val="6C6463"/>
                </a:solidFill>
                <a:latin typeface="Gill Sans"/>
                <a:ea typeface="Gill Sans"/>
                <a:cs typeface="Gill Sans"/>
                <a:sym typeface="Gill Sans"/>
              </a:rPr>
              <a:t>Procurement and Supply Management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BA0C2F"/>
              </a:solidFill>
              <a:latin typeface="Gill Sans"/>
              <a:ea typeface="Gill Sans"/>
              <a:cs typeface="Gill Sans"/>
              <a:sym typeface="Gill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1"/>
        <p:cNvGrpSpPr/>
        <p:nvPr/>
      </p:nvGrpSpPr>
      <p:grpSpPr>
        <a:xfrm>
          <a:off x="0" y="0"/>
          <a:ext cx="0" cy="0"/>
          <a:chOff x="0" y="0"/>
          <a:chExt cx="0" cy="0"/>
        </a:xfrm>
      </p:grpSpPr>
      <p:sp>
        <p:nvSpPr>
          <p:cNvPr id="52" name="Google Shape;52;p57"/>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2"/>
              </a:buClr>
              <a:buSzPts val="3200"/>
              <a:buFont typeface="Gill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7"/>
          <p:cNvSpPr txBox="1">
            <a:spLocks noGrp="1"/>
          </p:cNvSpPr>
          <p:nvPr>
            <p:ph type="body" idx="1"/>
          </p:nvPr>
        </p:nvSpPr>
        <p:spPr>
          <a:xfrm>
            <a:off x="617220" y="1584960"/>
            <a:ext cx="10965180" cy="459200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1200"/>
              </a:spcBef>
              <a:spcAft>
                <a:spcPts val="0"/>
              </a:spcAft>
              <a:buClr>
                <a:srgbClr val="6C6463"/>
              </a:buClr>
              <a:buSzPts val="2800"/>
              <a:buChar char="•"/>
              <a:defRPr>
                <a:solidFill>
                  <a:srgbClr val="6C6463"/>
                </a:solidFill>
              </a:defRPr>
            </a:lvl1pPr>
            <a:lvl2pPr marL="914400" lvl="1" indent="-228600" algn="l">
              <a:lnSpc>
                <a:spcPct val="100000"/>
              </a:lnSpc>
              <a:spcBef>
                <a:spcPts val="300"/>
              </a:spcBef>
              <a:spcAft>
                <a:spcPts val="0"/>
              </a:spcAft>
              <a:buClr>
                <a:srgbClr val="6C6463"/>
              </a:buClr>
              <a:buSzPts val="1920"/>
              <a:buFont typeface="Courier New"/>
              <a:buNone/>
              <a:defRPr>
                <a:solidFill>
                  <a:srgbClr val="6C6463"/>
                </a:solidFill>
              </a:defRPr>
            </a:lvl2pPr>
            <a:lvl3pPr marL="1371600" lvl="2" indent="-355600" algn="l">
              <a:lnSpc>
                <a:spcPct val="100000"/>
              </a:lnSpc>
              <a:spcBef>
                <a:spcPts val="300"/>
              </a:spcBef>
              <a:spcAft>
                <a:spcPts val="0"/>
              </a:spcAft>
              <a:buClr>
                <a:srgbClr val="6C6463"/>
              </a:buClr>
              <a:buSzPts val="2000"/>
              <a:buFont typeface="Gill Sans"/>
              <a:buChar char="–"/>
              <a:defRPr/>
            </a:lvl3pPr>
            <a:lvl4pPr marL="1828800" lvl="3" indent="-342900" algn="l">
              <a:lnSpc>
                <a:spcPct val="100000"/>
              </a:lnSpc>
              <a:spcBef>
                <a:spcPts val="300"/>
              </a:spcBef>
              <a:spcAft>
                <a:spcPts val="0"/>
              </a:spcAft>
              <a:buSzPts val="1800"/>
              <a:buChar char="•"/>
              <a:defRPr/>
            </a:lvl4pPr>
            <a:lvl5pPr marL="2286000" lvl="4" indent="-342900" algn="l">
              <a:lnSpc>
                <a:spcPct val="100000"/>
              </a:lnSpc>
              <a:spcBef>
                <a:spcPts val="300"/>
              </a:spcBef>
              <a:spcAft>
                <a:spcPts val="0"/>
              </a:spcAft>
              <a:buSzPts val="1800"/>
              <a:buChar char="•"/>
              <a:defRPr/>
            </a:lvl5pPr>
            <a:lvl6pPr marL="2743200" lvl="5" indent="-342900" algn="l">
              <a:lnSpc>
                <a:spcPct val="100000"/>
              </a:lnSpc>
              <a:spcBef>
                <a:spcPts val="300"/>
              </a:spcBef>
              <a:spcAft>
                <a:spcPts val="0"/>
              </a:spcAft>
              <a:buSzPts val="1800"/>
              <a:buChar char="•"/>
              <a:defRPr/>
            </a:lvl6pPr>
            <a:lvl7pPr marL="3200400" lvl="6" indent="-342900" algn="l">
              <a:lnSpc>
                <a:spcPct val="100000"/>
              </a:lnSpc>
              <a:spcBef>
                <a:spcPts val="300"/>
              </a:spcBef>
              <a:spcAft>
                <a:spcPts val="0"/>
              </a:spcAft>
              <a:buSzPts val="1800"/>
              <a:buChar char="•"/>
              <a:defRPr/>
            </a:lvl7pPr>
            <a:lvl8pPr marL="3657600" lvl="7" indent="-342900" algn="l">
              <a:lnSpc>
                <a:spcPct val="100000"/>
              </a:lnSpc>
              <a:spcBef>
                <a:spcPts val="300"/>
              </a:spcBef>
              <a:spcAft>
                <a:spcPts val="0"/>
              </a:spcAft>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7"/>
          <p:cNvSpPr txBox="1">
            <a:spLocks noGrp="1"/>
          </p:cNvSpPr>
          <p:nvPr>
            <p:ph type="sldNum" idx="12"/>
          </p:nvPr>
        </p:nvSpPr>
        <p:spPr>
          <a:xfrm>
            <a:off x="10660380" y="6395720"/>
            <a:ext cx="922020" cy="27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Shipping Image">
  <p:cSld name="Title Slide Shipping Image">
    <p:spTree>
      <p:nvGrpSpPr>
        <p:cNvPr id="1" name="Shape 55"/>
        <p:cNvGrpSpPr/>
        <p:nvPr/>
      </p:nvGrpSpPr>
      <p:grpSpPr>
        <a:xfrm>
          <a:off x="0" y="0"/>
          <a:ext cx="0" cy="0"/>
          <a:chOff x="0" y="0"/>
          <a:chExt cx="0" cy="0"/>
        </a:xfrm>
      </p:grpSpPr>
      <p:sp>
        <p:nvSpPr>
          <p:cNvPr id="56" name="Google Shape;56;p58"/>
          <p:cNvSpPr/>
          <p:nvPr/>
        </p:nvSpPr>
        <p:spPr>
          <a:xfrm>
            <a:off x="198159" y="224018"/>
            <a:ext cx="150010" cy="641570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57" name="Google Shape;57;p58"/>
          <p:cNvPicPr preferRelativeResize="0"/>
          <p:nvPr/>
        </p:nvPicPr>
        <p:blipFill rotWithShape="1">
          <a:blip r:embed="rId2">
            <a:alphaModFix/>
          </a:blip>
          <a:srcRect/>
          <a:stretch/>
        </p:blipFill>
        <p:spPr>
          <a:xfrm>
            <a:off x="558800" y="843480"/>
            <a:ext cx="11320621" cy="4901184"/>
          </a:xfrm>
          <a:prstGeom prst="rect">
            <a:avLst/>
          </a:prstGeom>
          <a:noFill/>
          <a:ln>
            <a:noFill/>
          </a:ln>
        </p:spPr>
      </p:pic>
      <p:sp>
        <p:nvSpPr>
          <p:cNvPr id="58" name="Google Shape;58;p58"/>
          <p:cNvSpPr/>
          <p:nvPr/>
        </p:nvSpPr>
        <p:spPr>
          <a:xfrm>
            <a:off x="5283200" y="1036320"/>
            <a:ext cx="6486988" cy="2420342"/>
          </a:xfrm>
          <a:prstGeom prst="rect">
            <a:avLst/>
          </a:prstGeom>
          <a:solidFill>
            <a:srgbClr val="FFFFFF">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9" name="Google Shape;59;p58"/>
          <p:cNvSpPr txBox="1">
            <a:spLocks noGrp="1"/>
          </p:cNvSpPr>
          <p:nvPr>
            <p:ph type="subTitle" idx="1"/>
          </p:nvPr>
        </p:nvSpPr>
        <p:spPr>
          <a:xfrm>
            <a:off x="5407460" y="2891864"/>
            <a:ext cx="6225740" cy="42260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200"/>
              </a:spcBef>
              <a:spcAft>
                <a:spcPts val="0"/>
              </a:spcAft>
              <a:buClr>
                <a:srgbClr val="6C6463"/>
              </a:buClr>
              <a:buSzPts val="2000"/>
              <a:buNone/>
              <a:defRPr sz="2000">
                <a:solidFill>
                  <a:srgbClr val="6C6463"/>
                </a:solidFill>
              </a:defRPr>
            </a:lvl1pPr>
            <a:lvl2pPr lvl="1" algn="ctr">
              <a:lnSpc>
                <a:spcPct val="100000"/>
              </a:lnSpc>
              <a:spcBef>
                <a:spcPts val="300"/>
              </a:spcBef>
              <a:spcAft>
                <a:spcPts val="0"/>
              </a:spcAft>
              <a:buClr>
                <a:srgbClr val="6C6463"/>
              </a:buClr>
              <a:buSzPts val="16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100000"/>
              </a:lnSpc>
              <a:spcBef>
                <a:spcPts val="300"/>
              </a:spcBef>
              <a:spcAft>
                <a:spcPts val="0"/>
              </a:spcAft>
              <a:buSzPts val="1600"/>
              <a:buNone/>
              <a:defRPr sz="1600"/>
            </a:lvl6pPr>
            <a:lvl7pPr lvl="6" algn="ctr">
              <a:lnSpc>
                <a:spcPct val="100000"/>
              </a:lnSpc>
              <a:spcBef>
                <a:spcPts val="300"/>
              </a:spcBef>
              <a:spcAft>
                <a:spcPts val="0"/>
              </a:spcAft>
              <a:buSzPts val="1600"/>
              <a:buNone/>
              <a:defRPr sz="1600"/>
            </a:lvl7pPr>
            <a:lvl8pPr lvl="7" algn="ctr">
              <a:lnSpc>
                <a:spcPct val="100000"/>
              </a:lnSpc>
              <a:spcBef>
                <a:spcPts val="300"/>
              </a:spcBef>
              <a:spcAft>
                <a:spcPts val="0"/>
              </a:spcAft>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0" name="Google Shape;60;p58"/>
          <p:cNvSpPr txBox="1">
            <a:spLocks noGrp="1"/>
          </p:cNvSpPr>
          <p:nvPr>
            <p:ph type="ctrTitle"/>
          </p:nvPr>
        </p:nvSpPr>
        <p:spPr>
          <a:xfrm>
            <a:off x="5407460" y="1170559"/>
            <a:ext cx="6225740" cy="150032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3200"/>
              <a:buFont typeface="Gill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1" name="Google Shape;61;p58"/>
          <p:cNvCxnSpPr/>
          <p:nvPr/>
        </p:nvCxnSpPr>
        <p:spPr>
          <a:xfrm>
            <a:off x="5407460" y="2781375"/>
            <a:ext cx="6225740" cy="0"/>
          </a:xfrm>
          <a:prstGeom prst="straightConnector1">
            <a:avLst/>
          </a:prstGeom>
          <a:noFill/>
          <a:ln w="9525" cap="flat" cmpd="sng">
            <a:solidFill>
              <a:srgbClr val="6C6463"/>
            </a:solidFill>
            <a:prstDash val="solid"/>
            <a:miter lim="800000"/>
            <a:headEnd type="none" w="sm" len="sm"/>
            <a:tailEnd type="none" w="sm" len="sm"/>
          </a:ln>
        </p:spPr>
      </p:cxnSp>
      <p:sp>
        <p:nvSpPr>
          <p:cNvPr id="62" name="Google Shape;62;p58"/>
          <p:cNvSpPr/>
          <p:nvPr/>
        </p:nvSpPr>
        <p:spPr>
          <a:xfrm>
            <a:off x="476332" y="210763"/>
            <a:ext cx="644334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2"/>
                </a:solidFill>
                <a:latin typeface="Gill Sans"/>
                <a:ea typeface="Gill Sans"/>
                <a:cs typeface="Gill Sans"/>
                <a:sym typeface="Gill Sans"/>
              </a:rPr>
              <a:t>USAID GLOBAL HEALTH SUPPLY CHAIN PROGRAM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6C6463"/>
              </a:buClr>
              <a:buSzPts val="1400"/>
              <a:buFont typeface="Gill Sans"/>
              <a:buNone/>
            </a:pPr>
            <a:r>
              <a:rPr lang="en-US" sz="1400" b="0" i="0" u="none" strike="noStrike" cap="none">
                <a:solidFill>
                  <a:srgbClr val="6C6463"/>
                </a:solidFill>
                <a:latin typeface="Gill Sans"/>
                <a:ea typeface="Gill Sans"/>
                <a:cs typeface="Gill Sans"/>
                <a:sym typeface="Gill Sans"/>
              </a:rPr>
              <a:t>Procurement and Supply Management</a:t>
            </a:r>
            <a:endParaRPr sz="1400" b="0" i="0" u="none" strike="noStrike" cap="none">
              <a:solidFill>
                <a:srgbClr val="000000"/>
              </a:solidFill>
              <a:latin typeface="Arial"/>
              <a:ea typeface="Arial"/>
              <a:cs typeface="Arial"/>
              <a:sym typeface="Arial"/>
            </a:endParaRPr>
          </a:p>
        </p:txBody>
      </p:sp>
      <p:sp>
        <p:nvSpPr>
          <p:cNvPr id="63" name="Google Shape;63;p58"/>
          <p:cNvSpPr/>
          <p:nvPr/>
        </p:nvSpPr>
        <p:spPr>
          <a:xfrm rot="-5400000">
            <a:off x="11159833" y="5025076"/>
            <a:ext cx="1192955"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Gill Sans"/>
                <a:ea typeface="Gill Sans"/>
                <a:cs typeface="Gill Sans"/>
                <a:sym typeface="Gill Sans"/>
              </a:rPr>
              <a:t>Photo: Lan Andrian</a:t>
            </a:r>
            <a:endParaRPr sz="1000" b="0" i="0" u="none" strike="noStrike" cap="none">
              <a:solidFill>
                <a:schemeClr val="lt1"/>
              </a:solidFill>
              <a:latin typeface="Gill Sans"/>
              <a:ea typeface="Gill Sans"/>
              <a:cs typeface="Gill Sans"/>
              <a:sym typeface="Gill Sans"/>
            </a:endParaRPr>
          </a:p>
        </p:txBody>
      </p:sp>
      <p:pic>
        <p:nvPicPr>
          <p:cNvPr id="64" name="Google Shape;64;p58"/>
          <p:cNvPicPr preferRelativeResize="0"/>
          <p:nvPr/>
        </p:nvPicPr>
        <p:blipFill rotWithShape="1">
          <a:blip r:embed="rId3">
            <a:alphaModFix/>
          </a:blip>
          <a:srcRect/>
          <a:stretch/>
        </p:blipFill>
        <p:spPr>
          <a:xfrm>
            <a:off x="554564" y="5940203"/>
            <a:ext cx="2204724" cy="661417"/>
          </a:xfrm>
          <a:prstGeom prst="rect">
            <a:avLst/>
          </a:prstGeom>
          <a:noFill/>
          <a:ln>
            <a:noFill/>
          </a:ln>
        </p:spPr>
      </p:pic>
      <p:pic>
        <p:nvPicPr>
          <p:cNvPr id="65" name="Google Shape;65;p58"/>
          <p:cNvPicPr preferRelativeResize="0"/>
          <p:nvPr/>
        </p:nvPicPr>
        <p:blipFill rotWithShape="1">
          <a:blip r:embed="rId4">
            <a:alphaModFix/>
          </a:blip>
          <a:srcRect/>
          <a:stretch/>
        </p:blipFill>
        <p:spPr>
          <a:xfrm>
            <a:off x="9606214" y="5881275"/>
            <a:ext cx="2537638" cy="939866"/>
          </a:xfrm>
          <a:prstGeom prst="rect">
            <a:avLst/>
          </a:prstGeom>
          <a:noFill/>
          <a:ln>
            <a:noFill/>
          </a:ln>
        </p:spPr>
      </p:pic>
      <p:pic>
        <p:nvPicPr>
          <p:cNvPr id="66" name="Google Shape;66;p58"/>
          <p:cNvPicPr preferRelativeResize="0"/>
          <p:nvPr/>
        </p:nvPicPr>
        <p:blipFill rotWithShape="1">
          <a:blip r:embed="rId5">
            <a:alphaModFix/>
          </a:blip>
          <a:srcRect/>
          <a:stretch/>
        </p:blipFill>
        <p:spPr>
          <a:xfrm>
            <a:off x="5670172" y="5852873"/>
            <a:ext cx="851656" cy="91474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Pharmacist Image">
  <p:cSld name="Title Slide Pharmacist Image">
    <p:spTree>
      <p:nvGrpSpPr>
        <p:cNvPr id="1" name="Shape 67"/>
        <p:cNvGrpSpPr/>
        <p:nvPr/>
      </p:nvGrpSpPr>
      <p:grpSpPr>
        <a:xfrm>
          <a:off x="0" y="0"/>
          <a:ext cx="0" cy="0"/>
          <a:chOff x="0" y="0"/>
          <a:chExt cx="0" cy="0"/>
        </a:xfrm>
      </p:grpSpPr>
      <p:sp>
        <p:nvSpPr>
          <p:cNvPr id="68" name="Google Shape;68;p59"/>
          <p:cNvSpPr/>
          <p:nvPr/>
        </p:nvSpPr>
        <p:spPr>
          <a:xfrm>
            <a:off x="198159" y="224018"/>
            <a:ext cx="150010" cy="641570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69" name="Google Shape;69;p59"/>
          <p:cNvPicPr preferRelativeResize="0"/>
          <p:nvPr/>
        </p:nvPicPr>
        <p:blipFill rotWithShape="1">
          <a:blip r:embed="rId2">
            <a:alphaModFix/>
          </a:blip>
          <a:srcRect/>
          <a:stretch/>
        </p:blipFill>
        <p:spPr>
          <a:xfrm>
            <a:off x="547452" y="843480"/>
            <a:ext cx="11405616" cy="4901184"/>
          </a:xfrm>
          <a:prstGeom prst="rect">
            <a:avLst/>
          </a:prstGeom>
          <a:noFill/>
          <a:ln>
            <a:noFill/>
          </a:ln>
        </p:spPr>
      </p:pic>
      <p:sp>
        <p:nvSpPr>
          <p:cNvPr id="70" name="Google Shape;70;p59"/>
          <p:cNvSpPr/>
          <p:nvPr/>
        </p:nvSpPr>
        <p:spPr>
          <a:xfrm>
            <a:off x="738632" y="3148584"/>
            <a:ext cx="6486988" cy="2420342"/>
          </a:xfrm>
          <a:prstGeom prst="rect">
            <a:avLst/>
          </a:prstGeom>
          <a:solidFill>
            <a:srgbClr val="FFFFFF">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71" name="Google Shape;71;p59"/>
          <p:cNvSpPr txBox="1">
            <a:spLocks noGrp="1"/>
          </p:cNvSpPr>
          <p:nvPr>
            <p:ph type="subTitle" idx="1"/>
          </p:nvPr>
        </p:nvSpPr>
        <p:spPr>
          <a:xfrm>
            <a:off x="862892" y="5004128"/>
            <a:ext cx="6225740" cy="42260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200"/>
              </a:spcBef>
              <a:spcAft>
                <a:spcPts val="0"/>
              </a:spcAft>
              <a:buClr>
                <a:srgbClr val="6C6463"/>
              </a:buClr>
              <a:buSzPts val="2000"/>
              <a:buNone/>
              <a:defRPr sz="2000">
                <a:solidFill>
                  <a:srgbClr val="6C6463"/>
                </a:solidFill>
              </a:defRPr>
            </a:lvl1pPr>
            <a:lvl2pPr lvl="1" algn="ctr">
              <a:lnSpc>
                <a:spcPct val="100000"/>
              </a:lnSpc>
              <a:spcBef>
                <a:spcPts val="300"/>
              </a:spcBef>
              <a:spcAft>
                <a:spcPts val="0"/>
              </a:spcAft>
              <a:buClr>
                <a:srgbClr val="6C6463"/>
              </a:buClr>
              <a:buSzPts val="16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100000"/>
              </a:lnSpc>
              <a:spcBef>
                <a:spcPts val="300"/>
              </a:spcBef>
              <a:spcAft>
                <a:spcPts val="0"/>
              </a:spcAft>
              <a:buSzPts val="1600"/>
              <a:buNone/>
              <a:defRPr sz="1600"/>
            </a:lvl6pPr>
            <a:lvl7pPr lvl="6" algn="ctr">
              <a:lnSpc>
                <a:spcPct val="100000"/>
              </a:lnSpc>
              <a:spcBef>
                <a:spcPts val="300"/>
              </a:spcBef>
              <a:spcAft>
                <a:spcPts val="0"/>
              </a:spcAft>
              <a:buSzPts val="1600"/>
              <a:buNone/>
              <a:defRPr sz="1600"/>
            </a:lvl7pPr>
            <a:lvl8pPr lvl="7" algn="ctr">
              <a:lnSpc>
                <a:spcPct val="100000"/>
              </a:lnSpc>
              <a:spcBef>
                <a:spcPts val="300"/>
              </a:spcBef>
              <a:spcAft>
                <a:spcPts val="0"/>
              </a:spcAft>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2" name="Google Shape;72;p59"/>
          <p:cNvSpPr txBox="1">
            <a:spLocks noGrp="1"/>
          </p:cNvSpPr>
          <p:nvPr>
            <p:ph type="ctrTitle"/>
          </p:nvPr>
        </p:nvSpPr>
        <p:spPr>
          <a:xfrm>
            <a:off x="862892" y="3282823"/>
            <a:ext cx="6225740" cy="150032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3200"/>
              <a:buFont typeface="Gill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3" name="Google Shape;73;p59"/>
          <p:cNvCxnSpPr/>
          <p:nvPr/>
        </p:nvCxnSpPr>
        <p:spPr>
          <a:xfrm>
            <a:off x="862892" y="4893639"/>
            <a:ext cx="6225740" cy="0"/>
          </a:xfrm>
          <a:prstGeom prst="straightConnector1">
            <a:avLst/>
          </a:prstGeom>
          <a:noFill/>
          <a:ln w="9525" cap="flat" cmpd="sng">
            <a:solidFill>
              <a:srgbClr val="6C6463"/>
            </a:solidFill>
            <a:prstDash val="solid"/>
            <a:miter lim="800000"/>
            <a:headEnd type="none" w="sm" len="sm"/>
            <a:tailEnd type="none" w="sm" len="sm"/>
          </a:ln>
        </p:spPr>
      </p:cxnSp>
      <p:sp>
        <p:nvSpPr>
          <p:cNvPr id="74" name="Google Shape;74;p59"/>
          <p:cNvSpPr/>
          <p:nvPr/>
        </p:nvSpPr>
        <p:spPr>
          <a:xfrm>
            <a:off x="476332" y="210763"/>
            <a:ext cx="644334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2"/>
                </a:solidFill>
                <a:latin typeface="Gill Sans"/>
                <a:ea typeface="Gill Sans"/>
                <a:cs typeface="Gill Sans"/>
                <a:sym typeface="Gill Sans"/>
              </a:rPr>
              <a:t>USAID GLOBAL HEALTH SUPPLY CHAIN PROGRAM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6C6463"/>
              </a:buClr>
              <a:buSzPts val="1400"/>
              <a:buFont typeface="Gill Sans"/>
              <a:buNone/>
            </a:pPr>
            <a:r>
              <a:rPr lang="en-US" sz="1400" b="0" i="0" u="none" strike="noStrike" cap="none">
                <a:solidFill>
                  <a:srgbClr val="6C6463"/>
                </a:solidFill>
                <a:latin typeface="Gill Sans"/>
                <a:ea typeface="Gill Sans"/>
                <a:cs typeface="Gill Sans"/>
                <a:sym typeface="Gill Sans"/>
              </a:rPr>
              <a:t>Procurement and Supply Management</a:t>
            </a:r>
            <a:endParaRPr sz="1400" b="0" i="0" u="none" strike="noStrike" cap="none">
              <a:solidFill>
                <a:srgbClr val="000000"/>
              </a:solidFill>
              <a:latin typeface="Arial"/>
              <a:ea typeface="Arial"/>
              <a:cs typeface="Arial"/>
              <a:sym typeface="Arial"/>
            </a:endParaRPr>
          </a:p>
        </p:txBody>
      </p:sp>
      <p:sp>
        <p:nvSpPr>
          <p:cNvPr id="75" name="Google Shape;75;p59"/>
          <p:cNvSpPr/>
          <p:nvPr/>
        </p:nvSpPr>
        <p:spPr>
          <a:xfrm rot="-5400000">
            <a:off x="11190116" y="5025076"/>
            <a:ext cx="1192955"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Gill Sans"/>
                <a:ea typeface="Gill Sans"/>
                <a:cs typeface="Gill Sans"/>
                <a:sym typeface="Gill Sans"/>
              </a:rPr>
              <a:t>Photo: GHSC-PSM</a:t>
            </a:r>
            <a:endParaRPr sz="1000" b="0" i="0" u="none" strike="noStrike" cap="none">
              <a:solidFill>
                <a:schemeClr val="lt1"/>
              </a:solidFill>
              <a:latin typeface="Gill Sans"/>
              <a:ea typeface="Gill Sans"/>
              <a:cs typeface="Gill Sans"/>
              <a:sym typeface="Gill Sans"/>
            </a:endParaRPr>
          </a:p>
        </p:txBody>
      </p:sp>
      <p:pic>
        <p:nvPicPr>
          <p:cNvPr id="76" name="Google Shape;76;p59"/>
          <p:cNvPicPr preferRelativeResize="0"/>
          <p:nvPr/>
        </p:nvPicPr>
        <p:blipFill rotWithShape="1">
          <a:blip r:embed="rId3">
            <a:alphaModFix/>
          </a:blip>
          <a:srcRect/>
          <a:stretch/>
        </p:blipFill>
        <p:spPr>
          <a:xfrm>
            <a:off x="554564" y="5940203"/>
            <a:ext cx="2204724" cy="661417"/>
          </a:xfrm>
          <a:prstGeom prst="rect">
            <a:avLst/>
          </a:prstGeom>
          <a:noFill/>
          <a:ln>
            <a:noFill/>
          </a:ln>
        </p:spPr>
      </p:pic>
      <p:pic>
        <p:nvPicPr>
          <p:cNvPr id="77" name="Google Shape;77;p59"/>
          <p:cNvPicPr preferRelativeResize="0"/>
          <p:nvPr/>
        </p:nvPicPr>
        <p:blipFill rotWithShape="1">
          <a:blip r:embed="rId4">
            <a:alphaModFix/>
          </a:blip>
          <a:srcRect/>
          <a:stretch/>
        </p:blipFill>
        <p:spPr>
          <a:xfrm>
            <a:off x="9646651" y="5821680"/>
            <a:ext cx="2537638" cy="939866"/>
          </a:xfrm>
          <a:prstGeom prst="rect">
            <a:avLst/>
          </a:prstGeom>
          <a:noFill/>
          <a:ln>
            <a:noFill/>
          </a:ln>
        </p:spPr>
      </p:pic>
      <p:pic>
        <p:nvPicPr>
          <p:cNvPr id="78" name="Google Shape;78;p59"/>
          <p:cNvPicPr preferRelativeResize="0"/>
          <p:nvPr/>
        </p:nvPicPr>
        <p:blipFill rotWithShape="1">
          <a:blip r:embed="rId5">
            <a:alphaModFix/>
          </a:blip>
          <a:srcRect/>
          <a:stretch/>
        </p:blipFill>
        <p:spPr>
          <a:xfrm>
            <a:off x="5670172" y="5852873"/>
            <a:ext cx="851656" cy="91474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267">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Slide Light Color ">
  <p:cSld name="Title Slide Light Color ">
    <p:spTree>
      <p:nvGrpSpPr>
        <p:cNvPr id="1" name="Shape 79"/>
        <p:cNvGrpSpPr/>
        <p:nvPr/>
      </p:nvGrpSpPr>
      <p:grpSpPr>
        <a:xfrm>
          <a:off x="0" y="0"/>
          <a:ext cx="0" cy="0"/>
          <a:chOff x="0" y="0"/>
          <a:chExt cx="0" cy="0"/>
        </a:xfrm>
      </p:grpSpPr>
      <p:sp>
        <p:nvSpPr>
          <p:cNvPr id="80" name="Google Shape;80;p60"/>
          <p:cNvSpPr/>
          <p:nvPr/>
        </p:nvSpPr>
        <p:spPr>
          <a:xfrm>
            <a:off x="5430456" y="489648"/>
            <a:ext cx="6248400"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chemeClr val="lt2"/>
                </a:solidFill>
                <a:latin typeface="Gill Sans"/>
                <a:ea typeface="Gill Sans"/>
                <a:cs typeface="Gill Sans"/>
                <a:sym typeface="Gill Sans"/>
              </a:rPr>
              <a:t>USAID GLOBAL HEALTH SUPPLY CHAIN PROGRAM</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6C6463"/>
              </a:buClr>
              <a:buSzPts val="1600"/>
              <a:buFont typeface="Gill Sans"/>
              <a:buNone/>
            </a:pPr>
            <a:r>
              <a:rPr lang="en-US" sz="1600" b="0" i="0" u="none" strike="noStrike" cap="none">
                <a:solidFill>
                  <a:srgbClr val="6C6463"/>
                </a:solidFill>
                <a:latin typeface="Gill Sans"/>
                <a:ea typeface="Gill Sans"/>
                <a:cs typeface="Gill Sans"/>
                <a:sym typeface="Gill Sans"/>
              </a:rPr>
              <a:t>Procurement and Supply Management</a:t>
            </a:r>
            <a:endParaRPr sz="1400" b="0" i="0" u="none" strike="noStrike" cap="none">
              <a:solidFill>
                <a:srgbClr val="000000"/>
              </a:solidFill>
              <a:latin typeface="Arial"/>
              <a:ea typeface="Arial"/>
              <a:cs typeface="Arial"/>
              <a:sym typeface="Arial"/>
            </a:endParaRPr>
          </a:p>
        </p:txBody>
      </p:sp>
      <p:sp>
        <p:nvSpPr>
          <p:cNvPr id="81" name="Google Shape;81;p60"/>
          <p:cNvSpPr txBox="1">
            <a:spLocks noGrp="1"/>
          </p:cNvSpPr>
          <p:nvPr>
            <p:ph type="subTitle" idx="1"/>
          </p:nvPr>
        </p:nvSpPr>
        <p:spPr>
          <a:xfrm>
            <a:off x="894079" y="4319259"/>
            <a:ext cx="10784776" cy="42260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1200"/>
              </a:spcBef>
              <a:spcAft>
                <a:spcPts val="0"/>
              </a:spcAft>
              <a:buClr>
                <a:srgbClr val="6C6463"/>
              </a:buClr>
              <a:buSzPts val="2400"/>
              <a:buNone/>
              <a:defRPr sz="2400">
                <a:solidFill>
                  <a:srgbClr val="6C6463"/>
                </a:solidFill>
              </a:defRPr>
            </a:lvl1pPr>
            <a:lvl2pPr lvl="1" algn="ctr">
              <a:lnSpc>
                <a:spcPct val="100000"/>
              </a:lnSpc>
              <a:spcBef>
                <a:spcPts val="300"/>
              </a:spcBef>
              <a:spcAft>
                <a:spcPts val="0"/>
              </a:spcAft>
              <a:buClr>
                <a:srgbClr val="6C6463"/>
              </a:buClr>
              <a:buSzPts val="1600"/>
              <a:buNone/>
              <a:defRPr sz="2000"/>
            </a:lvl2pPr>
            <a:lvl3pPr lvl="2" algn="ctr">
              <a:lnSpc>
                <a:spcPct val="100000"/>
              </a:lnSpc>
              <a:spcBef>
                <a:spcPts val="300"/>
              </a:spcBef>
              <a:spcAft>
                <a:spcPts val="0"/>
              </a:spcAft>
              <a:buSzPts val="1800"/>
              <a:buNone/>
              <a:defRPr sz="1800"/>
            </a:lvl3pPr>
            <a:lvl4pPr lvl="3" algn="ctr">
              <a:lnSpc>
                <a:spcPct val="100000"/>
              </a:lnSpc>
              <a:spcBef>
                <a:spcPts val="300"/>
              </a:spcBef>
              <a:spcAft>
                <a:spcPts val="0"/>
              </a:spcAft>
              <a:buSzPts val="1600"/>
              <a:buNone/>
              <a:defRPr sz="1600"/>
            </a:lvl4pPr>
            <a:lvl5pPr lvl="4" algn="ctr">
              <a:lnSpc>
                <a:spcPct val="100000"/>
              </a:lnSpc>
              <a:spcBef>
                <a:spcPts val="300"/>
              </a:spcBef>
              <a:spcAft>
                <a:spcPts val="0"/>
              </a:spcAft>
              <a:buSzPts val="1600"/>
              <a:buNone/>
              <a:defRPr sz="1600"/>
            </a:lvl5pPr>
            <a:lvl6pPr lvl="5" algn="ctr">
              <a:lnSpc>
                <a:spcPct val="100000"/>
              </a:lnSpc>
              <a:spcBef>
                <a:spcPts val="300"/>
              </a:spcBef>
              <a:spcAft>
                <a:spcPts val="0"/>
              </a:spcAft>
              <a:buSzPts val="1600"/>
              <a:buNone/>
              <a:defRPr sz="1600"/>
            </a:lvl6pPr>
            <a:lvl7pPr lvl="6" algn="ctr">
              <a:lnSpc>
                <a:spcPct val="100000"/>
              </a:lnSpc>
              <a:spcBef>
                <a:spcPts val="300"/>
              </a:spcBef>
              <a:spcAft>
                <a:spcPts val="0"/>
              </a:spcAft>
              <a:buSzPts val="1600"/>
              <a:buNone/>
              <a:defRPr sz="1600"/>
            </a:lvl7pPr>
            <a:lvl8pPr lvl="7" algn="ctr">
              <a:lnSpc>
                <a:spcPct val="100000"/>
              </a:lnSpc>
              <a:spcBef>
                <a:spcPts val="300"/>
              </a:spcBef>
              <a:spcAft>
                <a:spcPts val="0"/>
              </a:spcAft>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p60"/>
          <p:cNvSpPr txBox="1">
            <a:spLocks noGrp="1"/>
          </p:cNvSpPr>
          <p:nvPr>
            <p:ph type="ctrTitle"/>
          </p:nvPr>
        </p:nvSpPr>
        <p:spPr>
          <a:xfrm>
            <a:off x="894080" y="2756453"/>
            <a:ext cx="10784776" cy="12961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2"/>
              </a:buClr>
              <a:buSzPts val="4000"/>
              <a:buFont typeface="Gill Sans"/>
              <a:buNone/>
              <a:defRPr sz="4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0"/>
          <p:cNvSpPr/>
          <p:nvPr/>
        </p:nvSpPr>
        <p:spPr>
          <a:xfrm>
            <a:off x="505284" y="2756453"/>
            <a:ext cx="223921" cy="198541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84" name="Google Shape;84;p60"/>
          <p:cNvSpPr/>
          <p:nvPr/>
        </p:nvSpPr>
        <p:spPr>
          <a:xfrm>
            <a:off x="505284" y="2756453"/>
            <a:ext cx="223921" cy="198541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85" name="Google Shape;85;p60"/>
          <p:cNvPicPr preferRelativeResize="0"/>
          <p:nvPr/>
        </p:nvPicPr>
        <p:blipFill rotWithShape="1">
          <a:blip r:embed="rId2">
            <a:alphaModFix/>
          </a:blip>
          <a:srcRect/>
          <a:stretch/>
        </p:blipFill>
        <p:spPr>
          <a:xfrm>
            <a:off x="257759" y="5834481"/>
            <a:ext cx="2204724" cy="661417"/>
          </a:xfrm>
          <a:prstGeom prst="rect">
            <a:avLst/>
          </a:prstGeom>
          <a:noFill/>
          <a:ln>
            <a:noFill/>
          </a:ln>
        </p:spPr>
      </p:pic>
      <p:pic>
        <p:nvPicPr>
          <p:cNvPr id="86" name="Google Shape;86;p60"/>
          <p:cNvPicPr preferRelativeResize="0"/>
          <p:nvPr/>
        </p:nvPicPr>
        <p:blipFill rotWithShape="1">
          <a:blip r:embed="rId3">
            <a:alphaModFix/>
          </a:blip>
          <a:srcRect/>
          <a:stretch/>
        </p:blipFill>
        <p:spPr>
          <a:xfrm>
            <a:off x="9569323" y="5796380"/>
            <a:ext cx="2537638" cy="939866"/>
          </a:xfrm>
          <a:prstGeom prst="rect">
            <a:avLst/>
          </a:prstGeom>
          <a:noFill/>
          <a:ln>
            <a:noFill/>
          </a:ln>
        </p:spPr>
      </p:pic>
      <p:pic>
        <p:nvPicPr>
          <p:cNvPr id="87" name="Google Shape;87;p60"/>
          <p:cNvPicPr preferRelativeResize="0"/>
          <p:nvPr/>
        </p:nvPicPr>
        <p:blipFill rotWithShape="1">
          <a:blip r:embed="rId4">
            <a:alphaModFix/>
          </a:blip>
          <a:srcRect/>
          <a:stretch/>
        </p:blipFill>
        <p:spPr>
          <a:xfrm>
            <a:off x="5670172" y="5852873"/>
            <a:ext cx="851656" cy="91474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2"/>
              </a:buClr>
              <a:buSzPts val="3200"/>
              <a:buFont typeface="Gill Sans"/>
              <a:buNone/>
              <a:defRPr sz="3200" b="0" i="0" u="none" strike="noStrike" cap="none">
                <a:solidFill>
                  <a:schemeClr val="lt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1"/>
          <p:cNvSpPr txBox="1">
            <a:spLocks noGrp="1"/>
          </p:cNvSpPr>
          <p:nvPr>
            <p:ph type="body" idx="1"/>
          </p:nvPr>
        </p:nvSpPr>
        <p:spPr>
          <a:xfrm>
            <a:off x="617220" y="1584960"/>
            <a:ext cx="10965180" cy="4592003"/>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1200"/>
              </a:spcBef>
              <a:spcAft>
                <a:spcPts val="0"/>
              </a:spcAft>
              <a:buClr>
                <a:srgbClr val="6C6463"/>
              </a:buClr>
              <a:buSzPts val="2800"/>
              <a:buFont typeface="Arial"/>
              <a:buChar char="•"/>
              <a:defRPr sz="2800" b="0" i="0" u="none" strike="noStrike" cap="none">
                <a:solidFill>
                  <a:srgbClr val="6C6463"/>
                </a:solidFill>
                <a:latin typeface="Gill Sans"/>
                <a:ea typeface="Gill Sans"/>
                <a:cs typeface="Gill Sans"/>
                <a:sym typeface="Gill Sans"/>
              </a:defRPr>
            </a:lvl1pPr>
            <a:lvl2pPr marL="914400" marR="0" lvl="1" indent="-350519" algn="l" rtl="0">
              <a:lnSpc>
                <a:spcPct val="100000"/>
              </a:lnSpc>
              <a:spcBef>
                <a:spcPts val="300"/>
              </a:spcBef>
              <a:spcAft>
                <a:spcPts val="0"/>
              </a:spcAft>
              <a:buClr>
                <a:srgbClr val="6C6463"/>
              </a:buClr>
              <a:buSzPts val="1920"/>
              <a:buFont typeface="Courier New"/>
              <a:buChar char="o"/>
              <a:defRPr sz="2400" b="0" i="0" u="none" strike="noStrike" cap="none">
                <a:solidFill>
                  <a:srgbClr val="6C6463"/>
                </a:solidFill>
                <a:latin typeface="Gill Sans"/>
                <a:ea typeface="Gill Sans"/>
                <a:cs typeface="Gill Sans"/>
                <a:sym typeface="Gill Sans"/>
              </a:defRPr>
            </a:lvl2pPr>
            <a:lvl3pPr marL="1371600" marR="0" lvl="2" indent="-355600" algn="l" rtl="0">
              <a:lnSpc>
                <a:spcPct val="100000"/>
              </a:lnSpc>
              <a:spcBef>
                <a:spcPts val="300"/>
              </a:spcBef>
              <a:spcAft>
                <a:spcPts val="0"/>
              </a:spcAft>
              <a:buClr>
                <a:srgbClr val="6C6463"/>
              </a:buClr>
              <a:buSzPts val="2000"/>
              <a:buFont typeface="Gill Sans"/>
              <a:buChar char="–"/>
              <a:defRPr sz="2000" b="0" i="0" u="none" strike="noStrike" cap="none">
                <a:solidFill>
                  <a:srgbClr val="6C6463"/>
                </a:solidFill>
                <a:latin typeface="Gill Sans"/>
                <a:ea typeface="Gill Sans"/>
                <a:cs typeface="Gill Sans"/>
                <a:sym typeface="Gill Sans"/>
              </a:defRPr>
            </a:lvl3pPr>
            <a:lvl4pPr marL="1828800" marR="0" lvl="3" indent="-342900"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4pPr>
            <a:lvl5pPr marL="2286000" marR="0" lvl="4" indent="-342900"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5pPr>
            <a:lvl6pPr marL="2743200" marR="0" lvl="5" indent="-342900"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6pPr>
            <a:lvl7pPr marL="3200400" marR="0" lvl="6" indent="-342900"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7pPr>
            <a:lvl8pPr marL="3657600" marR="0" lvl="7" indent="-342900" algn="l" rtl="0">
              <a:lnSpc>
                <a:spcPct val="100000"/>
              </a:lnSpc>
              <a:spcBef>
                <a:spcPts val="3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12" name="Google Shape;12;p51"/>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51"/>
          <p:cNvSpPr/>
          <p:nvPr/>
        </p:nvSpPr>
        <p:spPr>
          <a:xfrm>
            <a:off x="325120" y="365126"/>
            <a:ext cx="162560" cy="103695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cxnSp>
        <p:nvCxnSpPr>
          <p:cNvPr id="14" name="Google Shape;14;p51"/>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
        <p:nvSpPr>
          <p:cNvPr id="15" name="Google Shape;15;p51"/>
          <p:cNvSpPr/>
          <p:nvPr/>
        </p:nvSpPr>
        <p:spPr>
          <a:xfrm>
            <a:off x="325120" y="365126"/>
            <a:ext cx="162560" cy="103695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cxnSp>
        <p:nvCxnSpPr>
          <p:cNvPr id="16" name="Google Shape;16;p51"/>
          <p:cNvCxnSpPr/>
          <p:nvPr/>
        </p:nvCxnSpPr>
        <p:spPr>
          <a:xfrm>
            <a:off x="617220" y="6356350"/>
            <a:ext cx="10965180" cy="0"/>
          </a:xfrm>
          <a:prstGeom prst="straightConnector1">
            <a:avLst/>
          </a:prstGeom>
          <a:noFill/>
          <a:ln w="9525" cap="flat" cmpd="sng">
            <a:solidFill>
              <a:srgbClr val="6C6463"/>
            </a:solidFill>
            <a:prstDash val="solid"/>
            <a:miter lim="800000"/>
            <a:headEnd type="none" w="sm" len="sm"/>
            <a:tailEnd type="none" w="sm" len="sm"/>
          </a:ln>
        </p:spPr>
      </p:cxnSp>
      <p:sp>
        <p:nvSpPr>
          <p:cNvPr id="17" name="Google Shape;17;p51"/>
          <p:cNvSpPr/>
          <p:nvPr/>
        </p:nvSpPr>
        <p:spPr>
          <a:xfrm>
            <a:off x="617220" y="6397238"/>
            <a:ext cx="616188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2"/>
              </a:buClr>
              <a:buSzPts val="1200"/>
              <a:buFont typeface="Gill Sans"/>
              <a:buNone/>
            </a:pPr>
            <a:r>
              <a:rPr lang="en-US" sz="1200" b="0" i="0" u="none" strike="noStrike" cap="none">
                <a:solidFill>
                  <a:schemeClr val="lt2"/>
                </a:solidFill>
                <a:latin typeface="Gill Sans"/>
                <a:ea typeface="Gill Sans"/>
                <a:cs typeface="Gill Sans"/>
                <a:sym typeface="Gill Sans"/>
              </a:rPr>
              <a:t>USAID GLOBAL HEALTH SUPPLY CHAIN PROGRAM </a:t>
            </a:r>
            <a:r>
              <a:rPr lang="en-US" sz="1200" b="0" i="0" u="none" strike="noStrike" cap="none">
                <a:solidFill>
                  <a:srgbClr val="6C6463"/>
                </a:solidFill>
                <a:latin typeface="Gill Sans"/>
                <a:ea typeface="Gill Sans"/>
                <a:cs typeface="Gill Sans"/>
                <a:sym typeface="Gill Sans"/>
              </a:rPr>
              <a:t>–</a:t>
            </a:r>
            <a:r>
              <a:rPr lang="en-US" sz="1200" b="1" i="0" u="none" strike="noStrike" cap="none">
                <a:solidFill>
                  <a:srgbClr val="6C6463"/>
                </a:solidFill>
                <a:latin typeface="Gill Sans"/>
                <a:ea typeface="Gill Sans"/>
                <a:cs typeface="Gill Sans"/>
                <a:sym typeface="Gill Sans"/>
              </a:rPr>
              <a:t> </a:t>
            </a:r>
            <a:r>
              <a:rPr lang="en-US" sz="1200" b="0" i="0" u="none" strike="noStrike" cap="none">
                <a:solidFill>
                  <a:srgbClr val="6C6463"/>
                </a:solidFill>
                <a:latin typeface="Gill Sans"/>
                <a:ea typeface="Gill Sans"/>
                <a:cs typeface="Gill Sans"/>
                <a:sym typeface="Gill Sans"/>
              </a:rPr>
              <a:t>Procurement and Supply Management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BA0C2F"/>
              </a:solidFill>
              <a:latin typeface="Gill Sans"/>
              <a:ea typeface="Gill Sans"/>
              <a:cs typeface="Gill Sans"/>
              <a:sym typeface="Gill Sans"/>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7.jpg"/><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8.jpg"/><Relationship Id="rId7"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39.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53.jp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6.png"/><Relationship Id="rId21" Type="http://schemas.openxmlformats.org/officeDocument/2006/relationships/image" Target="../media/image27.png"/><Relationship Id="rId7" Type="http://schemas.openxmlformats.org/officeDocument/2006/relationships/image" Target="../media/image70.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32.xml"/><Relationship Id="rId16" Type="http://schemas.openxmlformats.org/officeDocument/2006/relationships/image" Target="../media/image77.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58.png"/><Relationship Id="rId5" Type="http://schemas.openxmlformats.org/officeDocument/2006/relationships/image" Target="../media/image68.png"/><Relationship Id="rId15" Type="http://schemas.openxmlformats.org/officeDocument/2006/relationships/image" Target="../media/image76.png"/><Relationship Id="rId10" Type="http://schemas.openxmlformats.org/officeDocument/2006/relationships/image" Target="../media/image72.png"/><Relationship Id="rId19" Type="http://schemas.openxmlformats.org/officeDocument/2006/relationships/image" Target="../media/image60.pn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g"/></Relationships>
</file>

<file path=ppt/slides/_rels/slide3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6.png"/><Relationship Id="rId7" Type="http://schemas.openxmlformats.org/officeDocument/2006/relationships/image" Target="../media/image87.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88.pn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44.xml.rels><?xml version="1.0" encoding="UTF-8" standalone="yes"?>
<Relationships xmlns="http://schemas.openxmlformats.org/package/2006/relationships"><Relationship Id="rId3" Type="http://schemas.openxmlformats.org/officeDocument/2006/relationships/image" Target="../media/image105.jpg"/><Relationship Id="rId7" Type="http://schemas.openxmlformats.org/officeDocument/2006/relationships/image" Target="../media/image109.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s://www.ghsupplychain.org/" TargetMode="External"/><Relationship Id="rId7" Type="http://schemas.openxmlformats.org/officeDocument/2006/relationships/hyperlink" Target="mailto:Abdelmohsen@unfpa.or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mailto:Jens.Rasmussen@missionpharma.com" TargetMode="External"/><Relationship Id="rId5" Type="http://schemas.openxmlformats.org/officeDocument/2006/relationships/hyperlink" Target="mailto:msimon@ghsc-psm.org" TargetMode="External"/><Relationship Id="rId4" Type="http://schemas.openxmlformats.org/officeDocument/2006/relationships/hyperlink" Target="mailto:amsmith@usaid.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 descr="A picture containing person, indoor&#10;&#10;Description automatically generated"/>
          <p:cNvPicPr preferRelativeResize="0"/>
          <p:nvPr/>
        </p:nvPicPr>
        <p:blipFill rotWithShape="1">
          <a:blip r:embed="rId3">
            <a:alphaModFix/>
          </a:blip>
          <a:srcRect t="7363" b="14213"/>
          <a:stretch/>
        </p:blipFill>
        <p:spPr>
          <a:xfrm>
            <a:off x="558800" y="198303"/>
            <a:ext cx="11438569" cy="5541486"/>
          </a:xfrm>
          <a:prstGeom prst="rect">
            <a:avLst/>
          </a:prstGeom>
          <a:noFill/>
          <a:ln>
            <a:noFill/>
          </a:ln>
        </p:spPr>
      </p:pic>
      <p:sp>
        <p:nvSpPr>
          <p:cNvPr id="148" name="Google Shape;148;p1"/>
          <p:cNvSpPr txBox="1">
            <a:spLocks noGrp="1"/>
          </p:cNvSpPr>
          <p:nvPr>
            <p:ph type="subTitle" idx="1"/>
          </p:nvPr>
        </p:nvSpPr>
        <p:spPr>
          <a:xfrm>
            <a:off x="692233" y="2796850"/>
            <a:ext cx="6225740" cy="422605"/>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Clr>
                <a:srgbClr val="6C6463"/>
              </a:buClr>
              <a:buSzPct val="108108"/>
              <a:buNone/>
            </a:pPr>
            <a:r>
              <a:rPr lang="en-US" sz="1400" dirty="0">
                <a:solidFill>
                  <a:schemeClr val="accent6"/>
                </a:solidFill>
              </a:rPr>
              <a:t>International Conference on Family Planning 2022  </a:t>
            </a:r>
            <a:endParaRPr dirty="0">
              <a:solidFill>
                <a:schemeClr val="accent6"/>
              </a:solidFill>
            </a:endParaRPr>
          </a:p>
          <a:p>
            <a:pPr marL="0" lvl="0" indent="0" algn="l" rtl="0">
              <a:lnSpc>
                <a:spcPct val="100000"/>
              </a:lnSpc>
              <a:spcBef>
                <a:spcPts val="0"/>
              </a:spcBef>
              <a:spcAft>
                <a:spcPts val="0"/>
              </a:spcAft>
              <a:buClr>
                <a:srgbClr val="6C6463"/>
              </a:buClr>
              <a:buSzPct val="144144"/>
              <a:buNone/>
            </a:pPr>
            <a:r>
              <a:rPr lang="en-US" sz="1050" dirty="0">
                <a:solidFill>
                  <a:schemeClr val="accent6"/>
                </a:solidFill>
              </a:rPr>
              <a:t>PATTAYA CITY, THAILAND</a:t>
            </a:r>
            <a:endParaRPr sz="1400" dirty="0">
              <a:solidFill>
                <a:schemeClr val="accent6"/>
              </a:solidFill>
            </a:endParaRPr>
          </a:p>
        </p:txBody>
      </p:sp>
      <p:sp>
        <p:nvSpPr>
          <p:cNvPr id="149" name="Google Shape;149;p1"/>
          <p:cNvSpPr txBox="1">
            <a:spLocks noGrp="1"/>
          </p:cNvSpPr>
          <p:nvPr>
            <p:ph type="ctrTitle"/>
          </p:nvPr>
        </p:nvSpPr>
        <p:spPr>
          <a:xfrm>
            <a:off x="692233" y="1296521"/>
            <a:ext cx="6011654" cy="150032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2"/>
              </a:buClr>
              <a:buSzPts val="1800"/>
              <a:buFont typeface="Gill Sans"/>
              <a:buNone/>
            </a:pPr>
            <a:r>
              <a:rPr lang="en-US" sz="1800" dirty="0">
                <a:latin typeface="Gill Sans"/>
                <a:ea typeface="Gill Sans"/>
                <a:cs typeface="Gill Sans"/>
                <a:sym typeface="Gill Sans"/>
              </a:rPr>
              <a:t>Panel Presentation:</a:t>
            </a:r>
            <a:br>
              <a:rPr lang="en-US" sz="2400" b="1" dirty="0">
                <a:latin typeface="Gill Sans"/>
                <a:ea typeface="Gill Sans"/>
                <a:cs typeface="Gill Sans"/>
                <a:sym typeface="Gill Sans"/>
              </a:rPr>
            </a:br>
            <a:r>
              <a:rPr lang="en-US" b="1" dirty="0">
                <a:latin typeface="Gill Sans"/>
                <a:ea typeface="Gill Sans"/>
                <a:cs typeface="Gill Sans"/>
                <a:sym typeface="Gill Sans"/>
              </a:rPr>
              <a:t>Innovations in Contraceptive Packaging to Drive Supply Chain Efficiencies and Commodity Security</a:t>
            </a:r>
            <a:endParaRPr sz="2400" dirty="0"/>
          </a:p>
        </p:txBody>
      </p:sp>
      <p:cxnSp>
        <p:nvCxnSpPr>
          <p:cNvPr id="150" name="Google Shape;150;p1"/>
          <p:cNvCxnSpPr/>
          <p:nvPr/>
        </p:nvCxnSpPr>
        <p:spPr>
          <a:xfrm>
            <a:off x="692233" y="2796850"/>
            <a:ext cx="6225740" cy="0"/>
          </a:xfrm>
          <a:prstGeom prst="straightConnector1">
            <a:avLst/>
          </a:prstGeom>
          <a:noFill/>
          <a:ln w="9525" cap="flat" cmpd="sng">
            <a:solidFill>
              <a:schemeClr val="accent6"/>
            </a:solidFill>
            <a:prstDash val="solid"/>
            <a:miter lim="800000"/>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2"/>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
        <p:nvSpPr>
          <p:cNvPr id="315" name="Google Shape;315;p12"/>
          <p:cNvSpPr txBox="1">
            <a:spLocks noGrp="1"/>
          </p:cNvSpPr>
          <p:nvPr>
            <p:ph type="title" idx="4294967295"/>
          </p:nvPr>
        </p:nvSpPr>
        <p:spPr>
          <a:xfrm>
            <a:off x="554181" y="450485"/>
            <a:ext cx="10964862" cy="10366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2"/>
              </a:buClr>
              <a:buSzPct val="100000"/>
              <a:buFont typeface="Gill Sans"/>
              <a:buNone/>
            </a:pPr>
            <a:r>
              <a:rPr lang="en-US" b="1"/>
              <a:t>Methodology</a:t>
            </a:r>
            <a:br>
              <a:rPr lang="en-US"/>
            </a:br>
            <a:r>
              <a:rPr lang="en-US">
                <a:latin typeface="Gill Sans"/>
                <a:ea typeface="Gill Sans"/>
                <a:cs typeface="Gill Sans"/>
                <a:sym typeface="Gill Sans"/>
              </a:rPr>
              <a:t>Country selection driven by country procurement </a:t>
            </a:r>
            <a:br>
              <a:rPr lang="en-US">
                <a:latin typeface="Gill Sans"/>
                <a:ea typeface="Gill Sans"/>
                <a:cs typeface="Gill Sans"/>
                <a:sym typeface="Gill Sans"/>
              </a:rPr>
            </a:br>
            <a:r>
              <a:rPr lang="en-US">
                <a:latin typeface="Gill Sans"/>
                <a:ea typeface="Gill Sans"/>
                <a:cs typeface="Gill Sans"/>
                <a:sym typeface="Gill Sans"/>
              </a:rPr>
              <a:t>volumes and product variety </a:t>
            </a:r>
            <a:endParaRPr/>
          </a:p>
        </p:txBody>
      </p:sp>
      <p:pic>
        <p:nvPicPr>
          <p:cNvPr id="316" name="Google Shape;316;p12"/>
          <p:cNvPicPr preferRelativeResize="0"/>
          <p:nvPr/>
        </p:nvPicPr>
        <p:blipFill rotWithShape="1">
          <a:blip r:embed="rId3">
            <a:alphaModFix/>
          </a:blip>
          <a:srcRect t="12677"/>
          <a:stretch/>
        </p:blipFill>
        <p:spPr>
          <a:xfrm>
            <a:off x="554181" y="2270992"/>
            <a:ext cx="6632681" cy="3596321"/>
          </a:xfrm>
          <a:prstGeom prst="rect">
            <a:avLst/>
          </a:prstGeom>
          <a:noFill/>
          <a:ln>
            <a:noFill/>
          </a:ln>
        </p:spPr>
      </p:pic>
      <p:cxnSp>
        <p:nvCxnSpPr>
          <p:cNvPr id="317" name="Google Shape;317;p12"/>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318" name="Google Shape;318;p12"/>
          <p:cNvSpPr txBox="1"/>
          <p:nvPr/>
        </p:nvSpPr>
        <p:spPr>
          <a:xfrm>
            <a:off x="8034033" y="2446956"/>
            <a:ext cx="2856706"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6C6463"/>
                </a:solidFill>
                <a:latin typeface="Gill Sans"/>
                <a:ea typeface="Gill Sans"/>
                <a:cs typeface="Gill Sans"/>
                <a:sym typeface="Gill Sans"/>
              </a:rPr>
              <a:t>Mozambique, Rwanda, Zambia, and Zimbabwe were visited in 2018 for country case studies</a:t>
            </a:r>
            <a:endParaRPr sz="1800" b="0" i="0" u="none" strike="noStrike" cap="none">
              <a:solidFill>
                <a:srgbClr val="000000"/>
              </a:solidFill>
              <a:latin typeface="Arial"/>
              <a:ea typeface="Arial"/>
              <a:cs typeface="Arial"/>
              <a:sym typeface="Arial"/>
            </a:endParaRPr>
          </a:p>
        </p:txBody>
      </p:sp>
      <p:cxnSp>
        <p:nvCxnSpPr>
          <p:cNvPr id="319" name="Google Shape;319;p12"/>
          <p:cNvCxnSpPr/>
          <p:nvPr/>
        </p:nvCxnSpPr>
        <p:spPr>
          <a:xfrm>
            <a:off x="7610447" y="2293557"/>
            <a:ext cx="0" cy="3573756"/>
          </a:xfrm>
          <a:prstGeom prst="straightConnector1">
            <a:avLst/>
          </a:prstGeom>
          <a:noFill/>
          <a:ln w="9525" cap="flat" cmpd="sng">
            <a:solidFill>
              <a:schemeClr val="dk1"/>
            </a:solidFill>
            <a:prstDash val="solid"/>
            <a:miter lim="800000"/>
            <a:headEnd type="none" w="sm" len="sm"/>
            <a:tailEnd type="none" w="sm" len="sm"/>
          </a:ln>
        </p:spPr>
      </p:cxnSp>
      <p:sp>
        <p:nvSpPr>
          <p:cNvPr id="320" name="Google Shape;320;p12"/>
          <p:cNvSpPr txBox="1"/>
          <p:nvPr/>
        </p:nvSpPr>
        <p:spPr>
          <a:xfrm>
            <a:off x="16042" y="2566737"/>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321" name="Google Shape;321;p12"/>
          <p:cNvSpPr txBox="1"/>
          <p:nvPr/>
        </p:nvSpPr>
        <p:spPr>
          <a:xfrm>
            <a:off x="297180" y="251460"/>
            <a:ext cx="339427" cy="152019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3"/>
          <p:cNvSpPr/>
          <p:nvPr/>
        </p:nvSpPr>
        <p:spPr>
          <a:xfrm>
            <a:off x="554182" y="2293557"/>
            <a:ext cx="5211618" cy="35738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28" name="Google Shape;328;p13"/>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
        <p:nvSpPr>
          <p:cNvPr id="329" name="Google Shape;329;p13"/>
          <p:cNvSpPr txBox="1">
            <a:spLocks noGrp="1"/>
          </p:cNvSpPr>
          <p:nvPr>
            <p:ph type="title" idx="4294967295"/>
          </p:nvPr>
        </p:nvSpPr>
        <p:spPr>
          <a:xfrm>
            <a:off x="554182" y="485525"/>
            <a:ext cx="10964862" cy="10366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t>Methodology</a:t>
            </a:r>
            <a:br>
              <a:rPr lang="en-US"/>
            </a:br>
            <a:r>
              <a:rPr lang="en-US">
                <a:latin typeface="Gill Sans"/>
                <a:ea typeface="Gill Sans"/>
                <a:cs typeface="Gill Sans"/>
                <a:sym typeface="Gill Sans"/>
              </a:rPr>
              <a:t>Product </a:t>
            </a:r>
            <a:r>
              <a:rPr lang="en-US"/>
              <a:t>s</a:t>
            </a:r>
            <a:r>
              <a:rPr lang="en-US">
                <a:latin typeface="Gill Sans"/>
                <a:ea typeface="Gill Sans"/>
                <a:cs typeface="Gill Sans"/>
                <a:sym typeface="Gill Sans"/>
              </a:rPr>
              <a:t>election</a:t>
            </a:r>
            <a:endParaRPr/>
          </a:p>
        </p:txBody>
      </p:sp>
      <p:cxnSp>
        <p:nvCxnSpPr>
          <p:cNvPr id="330" name="Google Shape;330;p13"/>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cxnSp>
        <p:nvCxnSpPr>
          <p:cNvPr id="331" name="Google Shape;331;p13"/>
          <p:cNvCxnSpPr/>
          <p:nvPr/>
        </p:nvCxnSpPr>
        <p:spPr>
          <a:xfrm>
            <a:off x="6086447" y="2293557"/>
            <a:ext cx="9553" cy="3573843"/>
          </a:xfrm>
          <a:prstGeom prst="straightConnector1">
            <a:avLst/>
          </a:prstGeom>
          <a:noFill/>
          <a:ln w="9525" cap="flat" cmpd="sng">
            <a:solidFill>
              <a:schemeClr val="dk1"/>
            </a:solidFill>
            <a:prstDash val="solid"/>
            <a:miter lim="800000"/>
            <a:headEnd type="none" w="sm" len="sm"/>
            <a:tailEnd type="none" w="sm" len="sm"/>
          </a:ln>
        </p:spPr>
      </p:cxnSp>
      <p:sp>
        <p:nvSpPr>
          <p:cNvPr id="332" name="Google Shape;332;p13"/>
          <p:cNvSpPr txBox="1"/>
          <p:nvPr/>
        </p:nvSpPr>
        <p:spPr>
          <a:xfrm>
            <a:off x="6672102" y="2631622"/>
            <a:ext cx="3985800" cy="23088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7F7F7F"/>
              </a:buClr>
              <a:buSzPts val="1800"/>
              <a:buFont typeface="Arial"/>
              <a:buChar char="•"/>
            </a:pPr>
            <a:r>
              <a:rPr lang="en-US" sz="1800" b="0" i="0" u="none" strike="noStrike" cap="none">
                <a:solidFill>
                  <a:srgbClr val="6C6463"/>
                </a:solidFill>
                <a:latin typeface="Gill Sans"/>
                <a:ea typeface="Gill Sans"/>
                <a:cs typeface="Gill Sans"/>
                <a:sym typeface="Gill Sans"/>
              </a:rPr>
              <a:t>Male Condoms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F7F7F"/>
              </a:buClr>
              <a:buSzPts val="1800"/>
              <a:buFont typeface="Arial"/>
              <a:buChar char="•"/>
            </a:pPr>
            <a:r>
              <a:rPr lang="en-US" sz="1800" b="0" i="0" u="none" strike="noStrike" cap="none">
                <a:solidFill>
                  <a:srgbClr val="6C6463"/>
                </a:solidFill>
                <a:latin typeface="Gill Sans"/>
                <a:ea typeface="Gill Sans"/>
                <a:cs typeface="Gill Sans"/>
                <a:sym typeface="Gill Sans"/>
              </a:rPr>
              <a:t>Female Condoms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F7F7F"/>
              </a:buClr>
              <a:buSzPts val="1800"/>
              <a:buFont typeface="Arial"/>
              <a:buChar char="•"/>
            </a:pPr>
            <a:r>
              <a:rPr lang="en-US" sz="1800" b="0" i="0" u="none" strike="noStrike" cap="none">
                <a:solidFill>
                  <a:srgbClr val="6C6463"/>
                </a:solidFill>
                <a:latin typeface="Gill Sans"/>
                <a:ea typeface="Gill Sans"/>
                <a:cs typeface="Gill Sans"/>
                <a:sym typeface="Gill Sans"/>
              </a:rPr>
              <a:t>Medroxyprogesterone </a:t>
            </a:r>
            <a:r>
              <a:rPr lang="en-US" sz="1800">
                <a:solidFill>
                  <a:srgbClr val="6C6463"/>
                </a:solidFill>
                <a:latin typeface="Gill Sans"/>
                <a:ea typeface="Gill Sans"/>
                <a:cs typeface="Gill Sans"/>
                <a:sym typeface="Gill Sans"/>
              </a:rPr>
              <a:t>A</a:t>
            </a:r>
            <a:r>
              <a:rPr lang="en-US" sz="1800" b="0" i="0" u="none" strike="noStrike" cap="none">
                <a:solidFill>
                  <a:srgbClr val="6C6463"/>
                </a:solidFill>
                <a:latin typeface="Gill Sans"/>
                <a:ea typeface="Gill Sans"/>
                <a:cs typeface="Gill Sans"/>
                <a:sym typeface="Gill Sans"/>
              </a:rPr>
              <a:t>cetate </a:t>
            </a:r>
            <a:r>
              <a:rPr lang="en-US" sz="1800">
                <a:solidFill>
                  <a:srgbClr val="6C6463"/>
                </a:solidFill>
                <a:latin typeface="Gill Sans"/>
                <a:ea typeface="Gill Sans"/>
                <a:cs typeface="Gill Sans"/>
                <a:sym typeface="Gill Sans"/>
              </a:rPr>
              <a:t>I</a:t>
            </a:r>
            <a:r>
              <a:rPr lang="en-US" sz="1800" b="0" i="0" u="none" strike="noStrike" cap="none">
                <a:solidFill>
                  <a:srgbClr val="6C6463"/>
                </a:solidFill>
                <a:latin typeface="Gill Sans"/>
                <a:ea typeface="Gill Sans"/>
                <a:cs typeface="Gill Sans"/>
                <a:sym typeface="Gill Sans"/>
              </a:rPr>
              <a:t>ntramuscular </a:t>
            </a:r>
            <a:r>
              <a:rPr lang="en-US" sz="1800">
                <a:solidFill>
                  <a:srgbClr val="6C6463"/>
                </a:solidFill>
                <a:latin typeface="Gill Sans"/>
                <a:ea typeface="Gill Sans"/>
                <a:cs typeface="Gill Sans"/>
                <a:sym typeface="Gill Sans"/>
              </a:rPr>
              <a:t>I</a:t>
            </a:r>
            <a:r>
              <a:rPr lang="en-US" sz="1800" b="0" i="0" u="none" strike="noStrike" cap="none">
                <a:solidFill>
                  <a:srgbClr val="6C6463"/>
                </a:solidFill>
                <a:latin typeface="Gill Sans"/>
                <a:ea typeface="Gill Sans"/>
                <a:cs typeface="Gill Sans"/>
                <a:sym typeface="Gill Sans"/>
              </a:rPr>
              <a:t>njection (MPA-IM)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F7F7F"/>
              </a:buClr>
              <a:buSzPts val="1800"/>
              <a:buFont typeface="Arial"/>
              <a:buChar char="•"/>
            </a:pPr>
            <a:r>
              <a:rPr lang="en-US" sz="1800" b="0" i="0" u="none" strike="noStrike" cap="none">
                <a:solidFill>
                  <a:srgbClr val="6C6463"/>
                </a:solidFill>
                <a:latin typeface="Gill Sans"/>
                <a:ea typeface="Gill Sans"/>
                <a:cs typeface="Gill Sans"/>
                <a:sym typeface="Gill Sans"/>
              </a:rPr>
              <a:t>Personal Lubricants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F7F7F"/>
              </a:buClr>
              <a:buSzPts val="1800"/>
              <a:buFont typeface="Arial"/>
              <a:buChar char="•"/>
            </a:pPr>
            <a:r>
              <a:rPr lang="en-US" sz="1800" b="0" i="0" u="none" strike="noStrike" cap="none">
                <a:solidFill>
                  <a:srgbClr val="6C6463"/>
                </a:solidFill>
                <a:latin typeface="Gill Sans"/>
                <a:ea typeface="Gill Sans"/>
                <a:cs typeface="Gill Sans"/>
                <a:sym typeface="Gill Sans"/>
              </a:rPr>
              <a:t>Combined Oral Contraceptive Pills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F7F7F"/>
              </a:buClr>
              <a:buSzPts val="1800"/>
              <a:buFont typeface="Arial"/>
              <a:buChar char="•"/>
            </a:pPr>
            <a:r>
              <a:rPr lang="en-US" sz="1800" b="0" i="0" u="none" strike="noStrike" cap="none">
                <a:solidFill>
                  <a:srgbClr val="6C6463"/>
                </a:solidFill>
                <a:latin typeface="Gill Sans"/>
                <a:ea typeface="Gill Sans"/>
                <a:cs typeface="Gill Sans"/>
                <a:sym typeface="Gill Sans"/>
              </a:rPr>
              <a:t>Contraceptive Implants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F7F7F"/>
              </a:buClr>
              <a:buSzPts val="1800"/>
              <a:buFont typeface="Arial"/>
              <a:buChar char="•"/>
            </a:pPr>
            <a:r>
              <a:rPr lang="en-US" sz="1800" b="0" i="0" u="none" strike="noStrike" cap="none">
                <a:solidFill>
                  <a:srgbClr val="6C6463"/>
                </a:solidFill>
                <a:latin typeface="Gill Sans"/>
                <a:ea typeface="Gill Sans"/>
                <a:cs typeface="Gill Sans"/>
                <a:sym typeface="Gill Sans"/>
              </a:rPr>
              <a:t>Intrauterine Devices (Copper T)</a:t>
            </a:r>
            <a:endParaRPr sz="1400" b="0" i="0" u="none" strike="noStrike" cap="none">
              <a:solidFill>
                <a:srgbClr val="000000"/>
              </a:solidFill>
              <a:latin typeface="Arial"/>
              <a:ea typeface="Arial"/>
              <a:cs typeface="Arial"/>
              <a:sym typeface="Arial"/>
            </a:endParaRPr>
          </a:p>
        </p:txBody>
      </p:sp>
      <p:pic>
        <p:nvPicPr>
          <p:cNvPr id="333" name="Google Shape;333;p13"/>
          <p:cNvPicPr preferRelativeResize="0"/>
          <p:nvPr/>
        </p:nvPicPr>
        <p:blipFill rotWithShape="1">
          <a:blip r:embed="rId3">
            <a:alphaModFix/>
          </a:blip>
          <a:srcRect/>
          <a:stretch/>
        </p:blipFill>
        <p:spPr>
          <a:xfrm>
            <a:off x="731837" y="2382063"/>
            <a:ext cx="858398" cy="3317258"/>
          </a:xfrm>
          <a:prstGeom prst="rect">
            <a:avLst/>
          </a:prstGeom>
          <a:noFill/>
          <a:ln>
            <a:noFill/>
          </a:ln>
        </p:spPr>
      </p:pic>
      <p:pic>
        <p:nvPicPr>
          <p:cNvPr id="334" name="Google Shape;334;p13" descr="DSC_0615.JPG"/>
          <p:cNvPicPr preferRelativeResize="0"/>
          <p:nvPr/>
        </p:nvPicPr>
        <p:blipFill rotWithShape="1">
          <a:blip r:embed="rId4">
            <a:alphaModFix/>
          </a:blip>
          <a:srcRect/>
          <a:stretch/>
        </p:blipFill>
        <p:spPr>
          <a:xfrm rot="5400000">
            <a:off x="3152086" y="3262701"/>
            <a:ext cx="3176289" cy="1632827"/>
          </a:xfrm>
          <a:prstGeom prst="rect">
            <a:avLst/>
          </a:prstGeom>
          <a:noFill/>
          <a:ln>
            <a:noFill/>
          </a:ln>
        </p:spPr>
      </p:pic>
      <p:pic>
        <p:nvPicPr>
          <p:cNvPr id="335" name="Google Shape;335;p13"/>
          <p:cNvPicPr preferRelativeResize="0"/>
          <p:nvPr/>
        </p:nvPicPr>
        <p:blipFill rotWithShape="1">
          <a:blip r:embed="rId5">
            <a:alphaModFix/>
          </a:blip>
          <a:srcRect/>
          <a:stretch/>
        </p:blipFill>
        <p:spPr>
          <a:xfrm>
            <a:off x="1767890" y="2481425"/>
            <a:ext cx="1946771" cy="3217895"/>
          </a:xfrm>
          <a:prstGeom prst="rect">
            <a:avLst/>
          </a:prstGeom>
          <a:noFill/>
          <a:ln>
            <a:noFill/>
          </a:ln>
        </p:spPr>
      </p:pic>
      <p:sp>
        <p:nvSpPr>
          <p:cNvPr id="336" name="Google Shape;336;p13"/>
          <p:cNvSpPr txBox="1"/>
          <p:nvPr/>
        </p:nvSpPr>
        <p:spPr>
          <a:xfrm>
            <a:off x="297180" y="251460"/>
            <a:ext cx="339427" cy="152019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5"/>
          <p:cNvSpPr/>
          <p:nvPr/>
        </p:nvSpPr>
        <p:spPr>
          <a:xfrm>
            <a:off x="554182" y="2293557"/>
            <a:ext cx="11083636" cy="35738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43" name="Google Shape;343;p15"/>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
        <p:nvSpPr>
          <p:cNvPr id="344" name="Google Shape;344;p15"/>
          <p:cNvSpPr txBox="1">
            <a:spLocks noGrp="1"/>
          </p:cNvSpPr>
          <p:nvPr>
            <p:ph type="title" idx="4294967295"/>
          </p:nvPr>
        </p:nvSpPr>
        <p:spPr>
          <a:xfrm>
            <a:off x="653828" y="472281"/>
            <a:ext cx="10964862" cy="10366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t>Male Condoms</a:t>
            </a:r>
            <a:br>
              <a:rPr lang="en-US" b="1"/>
            </a:br>
            <a:r>
              <a:rPr lang="en-US" sz="3200">
                <a:latin typeface="Gill Sans"/>
                <a:ea typeface="Gill Sans"/>
                <a:cs typeface="Gill Sans"/>
                <a:sym typeface="Gill Sans"/>
              </a:rPr>
              <a:t>Packaging differences between USAID and UNFPA</a:t>
            </a:r>
            <a:endParaRPr/>
          </a:p>
        </p:txBody>
      </p:sp>
      <p:pic>
        <p:nvPicPr>
          <p:cNvPr id="345" name="Google Shape;345;p15"/>
          <p:cNvPicPr preferRelativeResize="0"/>
          <p:nvPr/>
        </p:nvPicPr>
        <p:blipFill rotWithShape="1">
          <a:blip r:embed="rId3">
            <a:alphaModFix/>
          </a:blip>
          <a:srcRect/>
          <a:stretch/>
        </p:blipFill>
        <p:spPr>
          <a:xfrm>
            <a:off x="863447" y="3115347"/>
            <a:ext cx="2127753" cy="1693420"/>
          </a:xfrm>
          <a:prstGeom prst="rect">
            <a:avLst/>
          </a:prstGeom>
          <a:noFill/>
          <a:ln>
            <a:noFill/>
          </a:ln>
        </p:spPr>
      </p:pic>
      <p:pic>
        <p:nvPicPr>
          <p:cNvPr id="346" name="Google Shape;346;p15"/>
          <p:cNvPicPr preferRelativeResize="0"/>
          <p:nvPr/>
        </p:nvPicPr>
        <p:blipFill rotWithShape="1">
          <a:blip r:embed="rId4">
            <a:alphaModFix/>
          </a:blip>
          <a:srcRect/>
          <a:stretch/>
        </p:blipFill>
        <p:spPr>
          <a:xfrm>
            <a:off x="3090687" y="3115347"/>
            <a:ext cx="2135383" cy="1693420"/>
          </a:xfrm>
          <a:prstGeom prst="rect">
            <a:avLst/>
          </a:prstGeom>
          <a:noFill/>
          <a:ln>
            <a:noFill/>
          </a:ln>
        </p:spPr>
      </p:pic>
      <p:pic>
        <p:nvPicPr>
          <p:cNvPr id="347" name="Google Shape;347;p15"/>
          <p:cNvPicPr preferRelativeResize="0"/>
          <p:nvPr/>
        </p:nvPicPr>
        <p:blipFill rotWithShape="1">
          <a:blip r:embed="rId5">
            <a:alphaModFix/>
          </a:blip>
          <a:srcRect/>
          <a:stretch/>
        </p:blipFill>
        <p:spPr>
          <a:xfrm>
            <a:off x="5940553" y="3115347"/>
            <a:ext cx="2143356" cy="1838628"/>
          </a:xfrm>
          <a:prstGeom prst="rect">
            <a:avLst/>
          </a:prstGeom>
          <a:noFill/>
          <a:ln>
            <a:noFill/>
          </a:ln>
        </p:spPr>
      </p:pic>
      <p:pic>
        <p:nvPicPr>
          <p:cNvPr id="348" name="Google Shape;348;p15"/>
          <p:cNvPicPr preferRelativeResize="0"/>
          <p:nvPr/>
        </p:nvPicPr>
        <p:blipFill rotWithShape="1">
          <a:blip r:embed="rId6">
            <a:alphaModFix/>
          </a:blip>
          <a:srcRect/>
          <a:stretch/>
        </p:blipFill>
        <p:spPr>
          <a:xfrm>
            <a:off x="8160252" y="3449161"/>
            <a:ext cx="2591384" cy="1542455"/>
          </a:xfrm>
          <a:prstGeom prst="rect">
            <a:avLst/>
          </a:prstGeom>
          <a:noFill/>
          <a:ln>
            <a:noFill/>
          </a:ln>
        </p:spPr>
      </p:pic>
      <p:pic>
        <p:nvPicPr>
          <p:cNvPr id="349" name="Google Shape;349;p15"/>
          <p:cNvPicPr preferRelativeResize="0"/>
          <p:nvPr/>
        </p:nvPicPr>
        <p:blipFill rotWithShape="1">
          <a:blip r:embed="rId7">
            <a:alphaModFix/>
          </a:blip>
          <a:srcRect/>
          <a:stretch/>
        </p:blipFill>
        <p:spPr>
          <a:xfrm>
            <a:off x="10675374" y="3074459"/>
            <a:ext cx="673077" cy="1828870"/>
          </a:xfrm>
          <a:prstGeom prst="rect">
            <a:avLst/>
          </a:prstGeom>
          <a:noFill/>
          <a:ln>
            <a:noFill/>
          </a:ln>
        </p:spPr>
      </p:pic>
      <p:pic>
        <p:nvPicPr>
          <p:cNvPr id="350" name="Google Shape;350;p15"/>
          <p:cNvPicPr preferRelativeResize="0"/>
          <p:nvPr/>
        </p:nvPicPr>
        <p:blipFill rotWithShape="1">
          <a:blip r:embed="rId8">
            <a:alphaModFix/>
          </a:blip>
          <a:srcRect/>
          <a:stretch/>
        </p:blipFill>
        <p:spPr>
          <a:xfrm>
            <a:off x="5342578" y="3064701"/>
            <a:ext cx="454342" cy="1838628"/>
          </a:xfrm>
          <a:prstGeom prst="rect">
            <a:avLst/>
          </a:prstGeom>
          <a:noFill/>
          <a:ln>
            <a:noFill/>
          </a:ln>
        </p:spPr>
      </p:pic>
      <p:cxnSp>
        <p:nvCxnSpPr>
          <p:cNvPr id="351" name="Google Shape;351;p15"/>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352" name="Google Shape;352;p15"/>
          <p:cNvSpPr txBox="1"/>
          <p:nvPr/>
        </p:nvSpPr>
        <p:spPr>
          <a:xfrm>
            <a:off x="297180" y="251460"/>
            <a:ext cx="339427" cy="152019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cxnSp>
        <p:nvCxnSpPr>
          <p:cNvPr id="353" name="Google Shape;353;p15"/>
          <p:cNvCxnSpPr/>
          <p:nvPr/>
        </p:nvCxnSpPr>
        <p:spPr>
          <a:xfrm>
            <a:off x="5934047" y="2293557"/>
            <a:ext cx="9600" cy="357390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6"/>
          <p:cNvSpPr/>
          <p:nvPr/>
        </p:nvSpPr>
        <p:spPr>
          <a:xfrm>
            <a:off x="554182" y="2290199"/>
            <a:ext cx="11083636" cy="35738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60" name="Google Shape;360;p16"/>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sp>
        <p:nvSpPr>
          <p:cNvPr id="361" name="Google Shape;361;p16"/>
          <p:cNvSpPr txBox="1">
            <a:spLocks noGrp="1"/>
          </p:cNvSpPr>
          <p:nvPr>
            <p:ph type="title" idx="4294967295"/>
          </p:nvPr>
        </p:nvSpPr>
        <p:spPr>
          <a:xfrm>
            <a:off x="554182" y="538770"/>
            <a:ext cx="10964862" cy="10366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t>Female Condoms</a:t>
            </a:r>
            <a:br>
              <a:rPr lang="en-US" b="1"/>
            </a:br>
            <a:r>
              <a:rPr lang="en-US" sz="3200">
                <a:latin typeface="Gill Sans"/>
                <a:ea typeface="Gill Sans"/>
                <a:cs typeface="Gill Sans"/>
                <a:sym typeface="Gill Sans"/>
              </a:rPr>
              <a:t>Packaging in large quantities</a:t>
            </a:r>
            <a:endParaRPr/>
          </a:p>
        </p:txBody>
      </p:sp>
      <p:sp>
        <p:nvSpPr>
          <p:cNvPr id="362" name="Google Shape;362;p16"/>
          <p:cNvSpPr txBox="1"/>
          <p:nvPr/>
        </p:nvSpPr>
        <p:spPr>
          <a:xfrm>
            <a:off x="6858000" y="6433979"/>
            <a:ext cx="2133600" cy="246221"/>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pic>
        <p:nvPicPr>
          <p:cNvPr id="363" name="Google Shape;363;p16" descr="DSC_0615.JPG"/>
          <p:cNvPicPr preferRelativeResize="0"/>
          <p:nvPr/>
        </p:nvPicPr>
        <p:blipFill rotWithShape="1">
          <a:blip r:embed="rId3">
            <a:alphaModFix/>
          </a:blip>
          <a:srcRect/>
          <a:stretch/>
        </p:blipFill>
        <p:spPr>
          <a:xfrm>
            <a:off x="8723425" y="3011208"/>
            <a:ext cx="2312628" cy="1188847"/>
          </a:xfrm>
          <a:prstGeom prst="rect">
            <a:avLst/>
          </a:prstGeom>
          <a:noFill/>
          <a:ln>
            <a:noFill/>
          </a:ln>
        </p:spPr>
      </p:pic>
      <p:pic>
        <p:nvPicPr>
          <p:cNvPr id="364" name="Google Shape;364;p16" descr="UNFPA Carton.JPG"/>
          <p:cNvPicPr preferRelativeResize="0"/>
          <p:nvPr/>
        </p:nvPicPr>
        <p:blipFill rotWithShape="1">
          <a:blip r:embed="rId4">
            <a:alphaModFix/>
          </a:blip>
          <a:srcRect/>
          <a:stretch/>
        </p:blipFill>
        <p:spPr>
          <a:xfrm>
            <a:off x="656839" y="2492702"/>
            <a:ext cx="4575561" cy="3074934"/>
          </a:xfrm>
          <a:prstGeom prst="rect">
            <a:avLst/>
          </a:prstGeom>
          <a:noFill/>
          <a:ln>
            <a:noFill/>
          </a:ln>
        </p:spPr>
      </p:pic>
      <p:sp>
        <p:nvSpPr>
          <p:cNvPr id="365" name="Google Shape;365;p16"/>
          <p:cNvSpPr txBox="1"/>
          <p:nvPr/>
        </p:nvSpPr>
        <p:spPr>
          <a:xfrm>
            <a:off x="851256" y="5602311"/>
            <a:ext cx="2093363" cy="117725"/>
          </a:xfrm>
          <a:prstGeom prst="rect">
            <a:avLst/>
          </a:prstGeom>
          <a:noFill/>
          <a:ln>
            <a:noFill/>
          </a:ln>
        </p:spPr>
        <p:txBody>
          <a:bodyPr spcFirstLastPara="1" wrap="square" lIns="0" tIns="0" rIns="0" bIns="0" anchor="t" anchorCtr="0">
            <a:spAutoFit/>
          </a:bodyPr>
          <a:lstStyle/>
          <a:p>
            <a:pPr marL="129979" marR="0" lvl="1" indent="-68040" algn="l" rtl="0">
              <a:lnSpc>
                <a:spcPct val="100000"/>
              </a:lnSpc>
              <a:spcBef>
                <a:spcPts val="0"/>
              </a:spcBef>
              <a:spcAft>
                <a:spcPts val="0"/>
              </a:spcAft>
              <a:buClr>
                <a:srgbClr val="BA0C2F"/>
              </a:buClr>
              <a:buSzPts val="956"/>
              <a:buFont typeface="Arial"/>
              <a:buNone/>
            </a:pPr>
            <a:r>
              <a:rPr lang="en-US" sz="765" b="0" i="0" u="none" strike="noStrike" cap="none">
                <a:solidFill>
                  <a:srgbClr val="000000"/>
                </a:solidFill>
                <a:latin typeface="Arial"/>
                <a:ea typeface="Arial"/>
                <a:cs typeface="Arial"/>
                <a:sym typeface="Arial"/>
              </a:rPr>
              <a:t>Export Carton</a:t>
            </a:r>
            <a:endParaRPr sz="765" b="0" i="0" u="none" strike="noStrike" cap="none">
              <a:solidFill>
                <a:srgbClr val="000000"/>
              </a:solidFill>
              <a:latin typeface="Arial"/>
              <a:ea typeface="Arial"/>
              <a:cs typeface="Arial"/>
              <a:sym typeface="Arial"/>
            </a:endParaRPr>
          </a:p>
        </p:txBody>
      </p:sp>
      <p:grpSp>
        <p:nvGrpSpPr>
          <p:cNvPr id="366" name="Google Shape;366;p16"/>
          <p:cNvGrpSpPr/>
          <p:nvPr/>
        </p:nvGrpSpPr>
        <p:grpSpPr>
          <a:xfrm>
            <a:off x="1962959" y="3117646"/>
            <a:ext cx="2625660" cy="117725"/>
            <a:chOff x="2697866" y="1860347"/>
            <a:chExt cx="3431187" cy="153842"/>
          </a:xfrm>
        </p:grpSpPr>
        <p:sp>
          <p:nvSpPr>
            <p:cNvPr id="367" name="Google Shape;367;p16"/>
            <p:cNvSpPr txBox="1"/>
            <p:nvPr/>
          </p:nvSpPr>
          <p:spPr>
            <a:xfrm>
              <a:off x="2697866" y="1860347"/>
              <a:ext cx="1885198" cy="153842"/>
            </a:xfrm>
            <a:prstGeom prst="rect">
              <a:avLst/>
            </a:prstGeom>
            <a:noFill/>
            <a:ln>
              <a:noFill/>
            </a:ln>
          </p:spPr>
          <p:txBody>
            <a:bodyPr spcFirstLastPara="1" wrap="square" lIns="0" tIns="0" rIns="0" bIns="0" anchor="t" anchorCtr="0">
              <a:spAutoFit/>
            </a:bodyPr>
            <a:lstStyle/>
            <a:p>
              <a:pPr marL="129979" marR="0" lvl="1" indent="-68040" algn="l" rtl="0">
                <a:lnSpc>
                  <a:spcPct val="100000"/>
                </a:lnSpc>
                <a:spcBef>
                  <a:spcPts val="0"/>
                </a:spcBef>
                <a:spcAft>
                  <a:spcPts val="0"/>
                </a:spcAft>
                <a:buClr>
                  <a:srgbClr val="BA0C2F"/>
                </a:buClr>
                <a:buSzPts val="956"/>
                <a:buFont typeface="Arial"/>
                <a:buNone/>
              </a:pPr>
              <a:endParaRPr sz="765" b="0" i="0" u="none" strike="noStrike" cap="none">
                <a:solidFill>
                  <a:srgbClr val="000000"/>
                </a:solidFill>
                <a:latin typeface="Arial"/>
                <a:ea typeface="Arial"/>
                <a:cs typeface="Arial"/>
                <a:sym typeface="Arial"/>
              </a:endParaRPr>
            </a:p>
          </p:txBody>
        </p:sp>
        <p:sp>
          <p:nvSpPr>
            <p:cNvPr id="368" name="Google Shape;368;p16"/>
            <p:cNvSpPr txBox="1"/>
            <p:nvPr/>
          </p:nvSpPr>
          <p:spPr>
            <a:xfrm>
              <a:off x="4712903" y="1860347"/>
              <a:ext cx="1416150" cy="153842"/>
            </a:xfrm>
            <a:prstGeom prst="rect">
              <a:avLst/>
            </a:prstGeom>
            <a:noFill/>
            <a:ln>
              <a:noFill/>
            </a:ln>
          </p:spPr>
          <p:txBody>
            <a:bodyPr spcFirstLastPara="1" wrap="square" lIns="0" tIns="0" rIns="0" bIns="0" anchor="t" anchorCtr="0">
              <a:spAutoFit/>
            </a:bodyPr>
            <a:lstStyle/>
            <a:p>
              <a:pPr marL="129979" marR="0" lvl="1" indent="-68040" algn="l" rtl="0">
                <a:lnSpc>
                  <a:spcPct val="100000"/>
                </a:lnSpc>
                <a:spcBef>
                  <a:spcPts val="0"/>
                </a:spcBef>
                <a:spcAft>
                  <a:spcPts val="0"/>
                </a:spcAft>
                <a:buClr>
                  <a:srgbClr val="BA0C2F"/>
                </a:buClr>
                <a:buSzPts val="956"/>
                <a:buFont typeface="Arial"/>
                <a:buNone/>
              </a:pPr>
              <a:endParaRPr sz="765" b="0" i="0" u="none" strike="noStrike" cap="none">
                <a:solidFill>
                  <a:srgbClr val="000000"/>
                </a:solidFill>
                <a:latin typeface="Arial"/>
                <a:ea typeface="Arial"/>
                <a:cs typeface="Arial"/>
                <a:sym typeface="Arial"/>
              </a:endParaRPr>
            </a:p>
          </p:txBody>
        </p:sp>
      </p:grpSp>
      <p:grpSp>
        <p:nvGrpSpPr>
          <p:cNvPr id="369" name="Google Shape;369;p16"/>
          <p:cNvGrpSpPr/>
          <p:nvPr/>
        </p:nvGrpSpPr>
        <p:grpSpPr>
          <a:xfrm>
            <a:off x="1592560" y="4265514"/>
            <a:ext cx="3853226" cy="117725"/>
            <a:chOff x="1093695" y="3639317"/>
            <a:chExt cx="5035358" cy="153842"/>
          </a:xfrm>
        </p:grpSpPr>
        <p:sp>
          <p:nvSpPr>
            <p:cNvPr id="370" name="Google Shape;370;p16"/>
            <p:cNvSpPr txBox="1"/>
            <p:nvPr/>
          </p:nvSpPr>
          <p:spPr>
            <a:xfrm>
              <a:off x="1093695" y="3639317"/>
              <a:ext cx="1474332" cy="153842"/>
            </a:xfrm>
            <a:prstGeom prst="rect">
              <a:avLst/>
            </a:prstGeom>
            <a:noFill/>
            <a:ln>
              <a:noFill/>
            </a:ln>
          </p:spPr>
          <p:txBody>
            <a:bodyPr spcFirstLastPara="1" wrap="square" lIns="0" tIns="0" rIns="0" bIns="0" anchor="t" anchorCtr="0">
              <a:spAutoFit/>
            </a:bodyPr>
            <a:lstStyle/>
            <a:p>
              <a:pPr marL="129979" marR="0" lvl="1" indent="-68040" algn="l" rtl="0">
                <a:lnSpc>
                  <a:spcPct val="100000"/>
                </a:lnSpc>
                <a:spcBef>
                  <a:spcPts val="0"/>
                </a:spcBef>
                <a:spcAft>
                  <a:spcPts val="0"/>
                </a:spcAft>
                <a:buClr>
                  <a:srgbClr val="BA0C2F"/>
                </a:buClr>
                <a:buSzPts val="956"/>
                <a:buFont typeface="Arial"/>
                <a:buNone/>
              </a:pPr>
              <a:endParaRPr sz="765" b="0" i="0" u="none" strike="noStrike" cap="none">
                <a:solidFill>
                  <a:srgbClr val="000000"/>
                </a:solidFill>
                <a:latin typeface="Arial"/>
                <a:ea typeface="Arial"/>
                <a:cs typeface="Arial"/>
                <a:sym typeface="Arial"/>
              </a:endParaRPr>
            </a:p>
          </p:txBody>
        </p:sp>
        <p:sp>
          <p:nvSpPr>
            <p:cNvPr id="371" name="Google Shape;371;p16"/>
            <p:cNvSpPr txBox="1"/>
            <p:nvPr/>
          </p:nvSpPr>
          <p:spPr>
            <a:xfrm>
              <a:off x="2697866" y="3639317"/>
              <a:ext cx="1885198" cy="153842"/>
            </a:xfrm>
            <a:prstGeom prst="rect">
              <a:avLst/>
            </a:prstGeom>
            <a:noFill/>
            <a:ln>
              <a:noFill/>
            </a:ln>
          </p:spPr>
          <p:txBody>
            <a:bodyPr spcFirstLastPara="1" wrap="square" lIns="0" tIns="0" rIns="0" bIns="0" anchor="t" anchorCtr="0">
              <a:spAutoFit/>
            </a:bodyPr>
            <a:lstStyle/>
            <a:p>
              <a:pPr marL="129979" marR="0" lvl="1" indent="-68040" algn="l" rtl="0">
                <a:lnSpc>
                  <a:spcPct val="100000"/>
                </a:lnSpc>
                <a:spcBef>
                  <a:spcPts val="0"/>
                </a:spcBef>
                <a:spcAft>
                  <a:spcPts val="0"/>
                </a:spcAft>
                <a:buClr>
                  <a:srgbClr val="BA0C2F"/>
                </a:buClr>
                <a:buSzPts val="956"/>
                <a:buFont typeface="Arial"/>
                <a:buNone/>
              </a:pPr>
              <a:endParaRPr sz="765" b="0" i="0" u="none" strike="noStrike" cap="none">
                <a:solidFill>
                  <a:srgbClr val="000000"/>
                </a:solidFill>
                <a:latin typeface="Arial"/>
                <a:ea typeface="Arial"/>
                <a:cs typeface="Arial"/>
                <a:sym typeface="Arial"/>
              </a:endParaRPr>
            </a:p>
          </p:txBody>
        </p:sp>
        <p:sp>
          <p:nvSpPr>
            <p:cNvPr id="372" name="Google Shape;372;p16"/>
            <p:cNvSpPr txBox="1"/>
            <p:nvPr/>
          </p:nvSpPr>
          <p:spPr>
            <a:xfrm>
              <a:off x="4712903" y="3639317"/>
              <a:ext cx="1416150" cy="153842"/>
            </a:xfrm>
            <a:prstGeom prst="rect">
              <a:avLst/>
            </a:prstGeom>
            <a:noFill/>
            <a:ln>
              <a:noFill/>
            </a:ln>
          </p:spPr>
          <p:txBody>
            <a:bodyPr spcFirstLastPara="1" wrap="square" lIns="0" tIns="0" rIns="0" bIns="0" anchor="t" anchorCtr="0">
              <a:spAutoFit/>
            </a:bodyPr>
            <a:lstStyle/>
            <a:p>
              <a:pPr marL="129979" marR="0" lvl="1" indent="-68040" algn="l" rtl="0">
                <a:lnSpc>
                  <a:spcPct val="100000"/>
                </a:lnSpc>
                <a:spcBef>
                  <a:spcPts val="0"/>
                </a:spcBef>
                <a:spcAft>
                  <a:spcPts val="0"/>
                </a:spcAft>
                <a:buClr>
                  <a:srgbClr val="BA0C2F"/>
                </a:buClr>
                <a:buSzPts val="956"/>
                <a:buFont typeface="Arial"/>
                <a:buNone/>
              </a:pPr>
              <a:endParaRPr sz="765" b="0" i="0" u="none" strike="noStrike" cap="none">
                <a:solidFill>
                  <a:srgbClr val="000000"/>
                </a:solidFill>
                <a:latin typeface="Arial"/>
                <a:ea typeface="Arial"/>
                <a:cs typeface="Arial"/>
                <a:sym typeface="Arial"/>
              </a:endParaRPr>
            </a:p>
          </p:txBody>
        </p:sp>
      </p:grpSp>
      <p:grpSp>
        <p:nvGrpSpPr>
          <p:cNvPr id="373" name="Google Shape;373;p16"/>
          <p:cNvGrpSpPr/>
          <p:nvPr/>
        </p:nvGrpSpPr>
        <p:grpSpPr>
          <a:xfrm>
            <a:off x="1622902" y="2807028"/>
            <a:ext cx="4652013" cy="117725"/>
            <a:chOff x="2697866" y="4865569"/>
            <a:chExt cx="6079205" cy="153842"/>
          </a:xfrm>
        </p:grpSpPr>
        <p:sp>
          <p:nvSpPr>
            <p:cNvPr id="374" name="Google Shape;374;p16"/>
            <p:cNvSpPr txBox="1"/>
            <p:nvPr/>
          </p:nvSpPr>
          <p:spPr>
            <a:xfrm>
              <a:off x="2697866" y="4865569"/>
              <a:ext cx="1885198" cy="153842"/>
            </a:xfrm>
            <a:prstGeom prst="rect">
              <a:avLst/>
            </a:prstGeom>
            <a:noFill/>
            <a:ln>
              <a:noFill/>
            </a:ln>
          </p:spPr>
          <p:txBody>
            <a:bodyPr spcFirstLastPara="1" wrap="square" lIns="0" tIns="0" rIns="0" bIns="0" anchor="t" anchorCtr="0">
              <a:spAutoFit/>
            </a:bodyPr>
            <a:lstStyle/>
            <a:p>
              <a:pPr marL="129979" marR="0" lvl="1" indent="-68040" algn="l" rtl="0">
                <a:lnSpc>
                  <a:spcPct val="100000"/>
                </a:lnSpc>
                <a:spcBef>
                  <a:spcPts val="0"/>
                </a:spcBef>
                <a:spcAft>
                  <a:spcPts val="0"/>
                </a:spcAft>
                <a:buClr>
                  <a:srgbClr val="BA0C2F"/>
                </a:buClr>
                <a:buSzPts val="956"/>
                <a:buFont typeface="Arial"/>
                <a:buNone/>
              </a:pPr>
              <a:endParaRPr sz="765" b="0" i="0" u="none" strike="noStrike" cap="none">
                <a:solidFill>
                  <a:srgbClr val="000000"/>
                </a:solidFill>
                <a:latin typeface="Arial"/>
                <a:ea typeface="Arial"/>
                <a:cs typeface="Arial"/>
                <a:sym typeface="Arial"/>
              </a:endParaRPr>
            </a:p>
          </p:txBody>
        </p:sp>
        <p:sp>
          <p:nvSpPr>
            <p:cNvPr id="375" name="Google Shape;375;p16"/>
            <p:cNvSpPr txBox="1"/>
            <p:nvPr/>
          </p:nvSpPr>
          <p:spPr>
            <a:xfrm>
              <a:off x="4712903" y="4865569"/>
              <a:ext cx="1416150" cy="153842"/>
            </a:xfrm>
            <a:prstGeom prst="rect">
              <a:avLst/>
            </a:prstGeom>
            <a:noFill/>
            <a:ln>
              <a:noFill/>
            </a:ln>
          </p:spPr>
          <p:txBody>
            <a:bodyPr spcFirstLastPara="1" wrap="square" lIns="0" tIns="0" rIns="0" bIns="0" anchor="t" anchorCtr="0">
              <a:spAutoFit/>
            </a:bodyPr>
            <a:lstStyle/>
            <a:p>
              <a:pPr marL="129979" marR="0" lvl="1" indent="-68040" algn="l" rtl="0">
                <a:lnSpc>
                  <a:spcPct val="100000"/>
                </a:lnSpc>
                <a:spcBef>
                  <a:spcPts val="0"/>
                </a:spcBef>
                <a:spcAft>
                  <a:spcPts val="0"/>
                </a:spcAft>
                <a:buClr>
                  <a:srgbClr val="BA0C2F"/>
                </a:buClr>
                <a:buSzPts val="956"/>
                <a:buFont typeface="Arial"/>
                <a:buNone/>
              </a:pPr>
              <a:endParaRPr sz="765" b="0" i="0" u="none" strike="noStrike" cap="none">
                <a:solidFill>
                  <a:srgbClr val="000000"/>
                </a:solidFill>
                <a:latin typeface="Arial"/>
                <a:ea typeface="Arial"/>
                <a:cs typeface="Arial"/>
                <a:sym typeface="Arial"/>
              </a:endParaRPr>
            </a:p>
          </p:txBody>
        </p:sp>
        <p:sp>
          <p:nvSpPr>
            <p:cNvPr id="376" name="Google Shape;376;p16"/>
            <p:cNvSpPr txBox="1"/>
            <p:nvPr/>
          </p:nvSpPr>
          <p:spPr>
            <a:xfrm>
              <a:off x="7710042" y="4865569"/>
              <a:ext cx="1067029" cy="153842"/>
            </a:xfrm>
            <a:prstGeom prst="rect">
              <a:avLst/>
            </a:prstGeom>
            <a:noFill/>
            <a:ln>
              <a:noFill/>
            </a:ln>
          </p:spPr>
          <p:txBody>
            <a:bodyPr spcFirstLastPara="1" wrap="square" lIns="0" tIns="0" rIns="0" bIns="0" anchor="t" anchorCtr="0">
              <a:spAutoFit/>
            </a:bodyPr>
            <a:lstStyle/>
            <a:p>
              <a:pPr marL="129979" marR="0" lvl="1" indent="-68040" algn="l" rtl="0">
                <a:lnSpc>
                  <a:spcPct val="100000"/>
                </a:lnSpc>
                <a:spcBef>
                  <a:spcPts val="0"/>
                </a:spcBef>
                <a:spcAft>
                  <a:spcPts val="0"/>
                </a:spcAft>
                <a:buClr>
                  <a:srgbClr val="BA0C2F"/>
                </a:buClr>
                <a:buSzPts val="956"/>
                <a:buFont typeface="Arial"/>
                <a:buNone/>
              </a:pPr>
              <a:endParaRPr sz="765" b="0" i="0" u="none" strike="noStrike" cap="none">
                <a:solidFill>
                  <a:srgbClr val="000000"/>
                </a:solidFill>
                <a:latin typeface="Arial"/>
                <a:ea typeface="Arial"/>
                <a:cs typeface="Arial"/>
                <a:sym typeface="Arial"/>
              </a:endParaRPr>
            </a:p>
          </p:txBody>
        </p:sp>
        <p:sp>
          <p:nvSpPr>
            <p:cNvPr id="377" name="Google Shape;377;p16"/>
            <p:cNvSpPr txBox="1"/>
            <p:nvPr/>
          </p:nvSpPr>
          <p:spPr>
            <a:xfrm>
              <a:off x="6258892" y="4865569"/>
              <a:ext cx="1321310" cy="153842"/>
            </a:xfrm>
            <a:prstGeom prst="rect">
              <a:avLst/>
            </a:prstGeom>
            <a:noFill/>
            <a:ln>
              <a:noFill/>
            </a:ln>
          </p:spPr>
          <p:txBody>
            <a:bodyPr spcFirstLastPara="1" wrap="square" lIns="0" tIns="0" rIns="0" bIns="0" anchor="t" anchorCtr="0">
              <a:spAutoFit/>
            </a:bodyPr>
            <a:lstStyle/>
            <a:p>
              <a:pPr marL="129979" marR="0" lvl="1" indent="-68040" algn="l" rtl="0">
                <a:lnSpc>
                  <a:spcPct val="100000"/>
                </a:lnSpc>
                <a:spcBef>
                  <a:spcPts val="0"/>
                </a:spcBef>
                <a:spcAft>
                  <a:spcPts val="0"/>
                </a:spcAft>
                <a:buClr>
                  <a:srgbClr val="BA0C2F"/>
                </a:buClr>
                <a:buSzPts val="956"/>
                <a:buFont typeface="Arial"/>
                <a:buNone/>
              </a:pPr>
              <a:endParaRPr sz="765" b="0" i="0" u="none" strike="noStrike" cap="none">
                <a:solidFill>
                  <a:srgbClr val="000000"/>
                </a:solidFill>
                <a:latin typeface="Arial"/>
                <a:ea typeface="Arial"/>
                <a:cs typeface="Arial"/>
                <a:sym typeface="Arial"/>
              </a:endParaRPr>
            </a:p>
          </p:txBody>
        </p:sp>
      </p:grpSp>
      <p:sp>
        <p:nvSpPr>
          <p:cNvPr id="378" name="Google Shape;378;p16"/>
          <p:cNvSpPr txBox="1"/>
          <p:nvPr/>
        </p:nvSpPr>
        <p:spPr>
          <a:xfrm>
            <a:off x="1592561" y="4643726"/>
            <a:ext cx="1128209" cy="117725"/>
          </a:xfrm>
          <a:prstGeom prst="rect">
            <a:avLst/>
          </a:prstGeom>
          <a:noFill/>
          <a:ln>
            <a:noFill/>
          </a:ln>
        </p:spPr>
        <p:txBody>
          <a:bodyPr spcFirstLastPara="1" wrap="square" lIns="0" tIns="0" rIns="0" bIns="0" anchor="t" anchorCtr="0">
            <a:spAutoFit/>
          </a:bodyPr>
          <a:lstStyle/>
          <a:p>
            <a:pPr marL="129979" marR="0" lvl="1" indent="-128763" algn="l" rtl="0">
              <a:lnSpc>
                <a:spcPct val="100000"/>
              </a:lnSpc>
              <a:spcBef>
                <a:spcPts val="0"/>
              </a:spcBef>
              <a:spcAft>
                <a:spcPts val="0"/>
              </a:spcAft>
              <a:buClr>
                <a:srgbClr val="BA0C2F"/>
              </a:buClr>
              <a:buSzPts val="765"/>
              <a:buFont typeface="Arial"/>
              <a:buNone/>
            </a:pPr>
            <a:endParaRPr sz="765" b="0" i="0" u="none" strike="noStrike" cap="none">
              <a:solidFill>
                <a:srgbClr val="000000"/>
              </a:solidFill>
              <a:latin typeface="Arial"/>
              <a:ea typeface="Arial"/>
              <a:cs typeface="Arial"/>
              <a:sym typeface="Arial"/>
            </a:endParaRPr>
          </a:p>
        </p:txBody>
      </p:sp>
      <p:sp>
        <p:nvSpPr>
          <p:cNvPr id="379" name="Google Shape;379;p16"/>
          <p:cNvSpPr txBox="1"/>
          <p:nvPr/>
        </p:nvSpPr>
        <p:spPr>
          <a:xfrm>
            <a:off x="1982897" y="2461245"/>
            <a:ext cx="184731" cy="2571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71"/>
              <a:buFont typeface="Arial"/>
              <a:buNone/>
            </a:pPr>
            <a:endParaRPr sz="1071" b="0" i="0" u="none" strike="noStrike" cap="none">
              <a:solidFill>
                <a:srgbClr val="000000"/>
              </a:solidFill>
              <a:latin typeface="Arial"/>
              <a:ea typeface="Arial"/>
              <a:cs typeface="Arial"/>
              <a:sym typeface="Arial"/>
            </a:endParaRPr>
          </a:p>
        </p:txBody>
      </p:sp>
      <p:sp>
        <p:nvSpPr>
          <p:cNvPr id="380" name="Google Shape;380;p16"/>
          <p:cNvSpPr txBox="1"/>
          <p:nvPr/>
        </p:nvSpPr>
        <p:spPr>
          <a:xfrm>
            <a:off x="8690369" y="4251917"/>
            <a:ext cx="1280631" cy="25712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71"/>
              <a:buFont typeface="Arial"/>
              <a:buNone/>
            </a:pPr>
            <a:r>
              <a:rPr lang="en-US" sz="1071" b="0" i="0" u="none" strike="noStrike" cap="none">
                <a:solidFill>
                  <a:srgbClr val="6C6463"/>
                </a:solidFill>
                <a:latin typeface="Gill Sans"/>
                <a:ea typeface="Gill Sans"/>
                <a:cs typeface="Gill Sans"/>
                <a:sym typeface="Gill Sans"/>
              </a:rPr>
              <a:t>Dispensing Unit</a:t>
            </a:r>
            <a:endParaRPr sz="1400" b="0" i="0" u="none" strike="noStrike" cap="none">
              <a:solidFill>
                <a:srgbClr val="6C6463"/>
              </a:solidFill>
              <a:latin typeface="Gill Sans"/>
              <a:ea typeface="Gill Sans"/>
              <a:cs typeface="Gill Sans"/>
              <a:sym typeface="Gill Sans"/>
            </a:endParaRPr>
          </a:p>
        </p:txBody>
      </p:sp>
      <p:sp>
        <p:nvSpPr>
          <p:cNvPr id="381" name="Google Shape;381;p16"/>
          <p:cNvSpPr txBox="1"/>
          <p:nvPr/>
        </p:nvSpPr>
        <p:spPr>
          <a:xfrm>
            <a:off x="6087340" y="3372042"/>
            <a:ext cx="1053494" cy="2335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18"/>
              <a:buFont typeface="Arial"/>
              <a:buNone/>
            </a:pPr>
            <a:r>
              <a:rPr lang="en-US" sz="918" b="0" i="0" u="none" strike="noStrike" cap="none">
                <a:solidFill>
                  <a:schemeClr val="lt1"/>
                </a:solidFill>
                <a:latin typeface="Gill Sans"/>
                <a:ea typeface="Gill Sans"/>
                <a:cs typeface="Gill Sans"/>
                <a:sym typeface="Gill Sans"/>
              </a:rPr>
              <a:t>(Zimbabwe only)</a:t>
            </a:r>
            <a:endParaRPr sz="1400" b="0" i="0" u="none" strike="noStrike" cap="none">
              <a:solidFill>
                <a:schemeClr val="lt1"/>
              </a:solidFill>
              <a:latin typeface="Gill Sans"/>
              <a:ea typeface="Gill Sans"/>
              <a:cs typeface="Gill Sans"/>
              <a:sym typeface="Gill Sans"/>
            </a:endParaRPr>
          </a:p>
        </p:txBody>
      </p:sp>
      <p:cxnSp>
        <p:nvCxnSpPr>
          <p:cNvPr id="382" name="Google Shape;382;p16"/>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383" name="Google Shape;383;p16"/>
          <p:cNvSpPr txBox="1"/>
          <p:nvPr/>
        </p:nvSpPr>
        <p:spPr>
          <a:xfrm>
            <a:off x="297180" y="251460"/>
            <a:ext cx="339427" cy="152019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17"/>
          <p:cNvSpPr/>
          <p:nvPr/>
        </p:nvSpPr>
        <p:spPr>
          <a:xfrm>
            <a:off x="554182" y="2293559"/>
            <a:ext cx="11083636" cy="35738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cxnSp>
        <p:nvCxnSpPr>
          <p:cNvPr id="390" name="Google Shape;390;p17"/>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391" name="Google Shape;391;p17"/>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sp>
        <p:nvSpPr>
          <p:cNvPr id="392" name="Google Shape;392;p17"/>
          <p:cNvSpPr txBox="1">
            <a:spLocks noGrp="1"/>
          </p:cNvSpPr>
          <p:nvPr>
            <p:ph type="title" idx="4294967295"/>
          </p:nvPr>
        </p:nvSpPr>
        <p:spPr>
          <a:xfrm>
            <a:off x="554182" y="684073"/>
            <a:ext cx="10964862" cy="10366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t>MPA-IM</a:t>
            </a:r>
            <a:br>
              <a:rPr lang="en-US" b="1"/>
            </a:br>
            <a:r>
              <a:rPr lang="en-US" sz="3200">
                <a:latin typeface="Gill Sans"/>
                <a:ea typeface="Gill Sans"/>
                <a:cs typeface="Gill Sans"/>
                <a:sym typeface="Gill Sans"/>
              </a:rPr>
              <a:t>Packaging differences between USAID and UNFPA; </a:t>
            </a:r>
            <a:r>
              <a:rPr lang="en-US">
                <a:latin typeface="Gill Sans"/>
                <a:ea typeface="Gill Sans"/>
                <a:cs typeface="Gill Sans"/>
                <a:sym typeface="Gill Sans"/>
              </a:rPr>
              <a:t>not bundled</a:t>
            </a:r>
            <a:endParaRPr/>
          </a:p>
        </p:txBody>
      </p:sp>
      <p:pic>
        <p:nvPicPr>
          <p:cNvPr id="393" name="Google Shape;393;p17"/>
          <p:cNvPicPr preferRelativeResize="0"/>
          <p:nvPr/>
        </p:nvPicPr>
        <p:blipFill rotWithShape="1">
          <a:blip r:embed="rId3">
            <a:alphaModFix/>
          </a:blip>
          <a:srcRect/>
          <a:stretch/>
        </p:blipFill>
        <p:spPr>
          <a:xfrm>
            <a:off x="815558" y="2550008"/>
            <a:ext cx="4052227" cy="2935992"/>
          </a:xfrm>
          <a:prstGeom prst="rect">
            <a:avLst/>
          </a:prstGeom>
          <a:noFill/>
          <a:ln>
            <a:noFill/>
          </a:ln>
        </p:spPr>
      </p:pic>
      <p:pic>
        <p:nvPicPr>
          <p:cNvPr id="394" name="Google Shape;394;p17" descr="DSCN0734"/>
          <p:cNvPicPr preferRelativeResize="0"/>
          <p:nvPr/>
        </p:nvPicPr>
        <p:blipFill rotWithShape="1">
          <a:blip r:embed="rId4">
            <a:alphaModFix/>
          </a:blip>
          <a:srcRect/>
          <a:stretch/>
        </p:blipFill>
        <p:spPr>
          <a:xfrm>
            <a:off x="5137543" y="2555024"/>
            <a:ext cx="1880420" cy="1039132"/>
          </a:xfrm>
          <a:prstGeom prst="rect">
            <a:avLst/>
          </a:prstGeom>
          <a:noFill/>
          <a:ln>
            <a:noFill/>
          </a:ln>
        </p:spPr>
      </p:pic>
      <p:pic>
        <p:nvPicPr>
          <p:cNvPr id="395" name="Google Shape;395;p17" descr="SDC10826"/>
          <p:cNvPicPr preferRelativeResize="0"/>
          <p:nvPr/>
        </p:nvPicPr>
        <p:blipFill rotWithShape="1">
          <a:blip r:embed="rId5">
            <a:alphaModFix/>
          </a:blip>
          <a:srcRect/>
          <a:stretch/>
        </p:blipFill>
        <p:spPr>
          <a:xfrm>
            <a:off x="5221857" y="4385961"/>
            <a:ext cx="1303300" cy="1002150"/>
          </a:xfrm>
          <a:prstGeom prst="rect">
            <a:avLst/>
          </a:prstGeom>
          <a:noFill/>
          <a:ln>
            <a:noFill/>
          </a:ln>
        </p:spPr>
      </p:pic>
      <p:sp>
        <p:nvSpPr>
          <p:cNvPr id="396" name="Google Shape;396;p17"/>
          <p:cNvSpPr txBox="1"/>
          <p:nvPr/>
        </p:nvSpPr>
        <p:spPr>
          <a:xfrm>
            <a:off x="5120050" y="3601013"/>
            <a:ext cx="1752489" cy="371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7"/>
              <a:buFont typeface="Arial"/>
              <a:buNone/>
            </a:pPr>
            <a:r>
              <a:rPr lang="en-US" sz="907" b="0" i="0" u="none" strike="noStrike" cap="none">
                <a:solidFill>
                  <a:srgbClr val="6C6463"/>
                </a:solidFill>
                <a:latin typeface="Gill Sans"/>
                <a:ea typeface="Gill Sans"/>
                <a:cs typeface="Gill Sans"/>
                <a:sym typeface="Gill Sans"/>
              </a:rPr>
              <a:t>2 intermediary boxes per export carton</a:t>
            </a:r>
            <a:endParaRPr sz="1400" b="0" i="0" u="none" strike="noStrike" cap="none">
              <a:solidFill>
                <a:srgbClr val="6C6463"/>
              </a:solidFill>
              <a:latin typeface="Gill Sans"/>
              <a:ea typeface="Gill Sans"/>
              <a:cs typeface="Gill Sans"/>
              <a:sym typeface="Gill Sans"/>
            </a:endParaRPr>
          </a:p>
        </p:txBody>
      </p:sp>
      <p:sp>
        <p:nvSpPr>
          <p:cNvPr id="397" name="Google Shape;397;p17"/>
          <p:cNvSpPr txBox="1"/>
          <p:nvPr/>
        </p:nvSpPr>
        <p:spPr>
          <a:xfrm>
            <a:off x="5145092" y="5378475"/>
            <a:ext cx="1456831" cy="3714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7"/>
              <a:buFont typeface="Arial"/>
              <a:buNone/>
            </a:pPr>
            <a:r>
              <a:rPr lang="en-US" sz="907" b="0" i="0" u="none" strike="noStrike" cap="none">
                <a:solidFill>
                  <a:srgbClr val="6C6463"/>
                </a:solidFill>
                <a:latin typeface="Gill Sans"/>
                <a:ea typeface="Gill Sans"/>
                <a:cs typeface="Gill Sans"/>
                <a:sym typeface="Gill Sans"/>
              </a:rPr>
              <a:t>4 safety boxes per export carton</a:t>
            </a:r>
            <a:endParaRPr sz="1400" b="0" i="0" u="none" strike="noStrike" cap="none">
              <a:solidFill>
                <a:srgbClr val="6C6463"/>
              </a:solidFill>
              <a:latin typeface="Gill Sans"/>
              <a:ea typeface="Gill Sans"/>
              <a:cs typeface="Gill Sans"/>
              <a:sym typeface="Gill Sans"/>
            </a:endParaRPr>
          </a:p>
        </p:txBody>
      </p:sp>
      <p:pic>
        <p:nvPicPr>
          <p:cNvPr id="398" name="Google Shape;398;p17" descr="DSCN0729"/>
          <p:cNvPicPr preferRelativeResize="0"/>
          <p:nvPr/>
        </p:nvPicPr>
        <p:blipFill rotWithShape="1">
          <a:blip r:embed="rId6">
            <a:alphaModFix/>
          </a:blip>
          <a:srcRect/>
          <a:stretch/>
        </p:blipFill>
        <p:spPr>
          <a:xfrm>
            <a:off x="9276439" y="2571764"/>
            <a:ext cx="1516753" cy="1029787"/>
          </a:xfrm>
          <a:prstGeom prst="rect">
            <a:avLst/>
          </a:prstGeom>
          <a:noFill/>
          <a:ln>
            <a:noFill/>
          </a:ln>
        </p:spPr>
      </p:pic>
      <p:sp>
        <p:nvSpPr>
          <p:cNvPr id="399" name="Google Shape;399;p17"/>
          <p:cNvSpPr txBox="1"/>
          <p:nvPr/>
        </p:nvSpPr>
        <p:spPr>
          <a:xfrm>
            <a:off x="9193392" y="3594156"/>
            <a:ext cx="2044149" cy="2319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7"/>
              <a:buFont typeface="Arial"/>
              <a:buNone/>
            </a:pPr>
            <a:r>
              <a:rPr lang="en-US" sz="907" b="0" i="0" u="none" strike="noStrike" cap="none">
                <a:solidFill>
                  <a:srgbClr val="6C6463"/>
                </a:solidFill>
                <a:latin typeface="Gill Sans"/>
                <a:ea typeface="Gill Sans"/>
                <a:cs typeface="Gill Sans"/>
                <a:sym typeface="Gill Sans"/>
              </a:rPr>
              <a:t>12x200 syringes per intermediary box</a:t>
            </a:r>
            <a:endParaRPr sz="1400" b="0" i="0" u="none" strike="noStrike" cap="none">
              <a:solidFill>
                <a:srgbClr val="6C6463"/>
              </a:solidFill>
              <a:latin typeface="Gill Sans"/>
              <a:ea typeface="Gill Sans"/>
              <a:cs typeface="Gill Sans"/>
              <a:sym typeface="Gill Sans"/>
            </a:endParaRPr>
          </a:p>
        </p:txBody>
      </p:sp>
      <p:sp>
        <p:nvSpPr>
          <p:cNvPr id="400" name="Google Shape;400;p17"/>
          <p:cNvSpPr txBox="1"/>
          <p:nvPr/>
        </p:nvSpPr>
        <p:spPr>
          <a:xfrm>
            <a:off x="9276439" y="5214145"/>
            <a:ext cx="1781257" cy="2318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7"/>
              <a:buFont typeface="Arial"/>
              <a:buNone/>
            </a:pPr>
            <a:r>
              <a:rPr lang="en-US" sz="907" b="0" i="0" u="none" strike="noStrike" cap="none">
                <a:solidFill>
                  <a:srgbClr val="6C6463"/>
                </a:solidFill>
                <a:latin typeface="Gill Sans"/>
                <a:ea typeface="Gill Sans"/>
                <a:cs typeface="Gill Sans"/>
                <a:sym typeface="Gill Sans"/>
              </a:rPr>
              <a:t>40x25 vials per intermediary box</a:t>
            </a:r>
            <a:endParaRPr sz="1400" b="0" i="0" u="none" strike="noStrike" cap="none">
              <a:solidFill>
                <a:srgbClr val="6C6463"/>
              </a:solidFill>
              <a:latin typeface="Gill Sans"/>
              <a:ea typeface="Gill Sans"/>
              <a:cs typeface="Gill Sans"/>
              <a:sym typeface="Gill Sans"/>
            </a:endParaRPr>
          </a:p>
        </p:txBody>
      </p:sp>
      <p:sp>
        <p:nvSpPr>
          <p:cNvPr id="401" name="Google Shape;401;p17"/>
          <p:cNvSpPr txBox="1"/>
          <p:nvPr/>
        </p:nvSpPr>
        <p:spPr>
          <a:xfrm>
            <a:off x="297180" y="251460"/>
            <a:ext cx="339427" cy="152019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pic>
        <p:nvPicPr>
          <p:cNvPr id="402" name="Google Shape;402;p17"/>
          <p:cNvPicPr preferRelativeResize="0"/>
          <p:nvPr/>
        </p:nvPicPr>
        <p:blipFill rotWithShape="1">
          <a:blip r:embed="rId7">
            <a:alphaModFix/>
          </a:blip>
          <a:srcRect/>
          <a:stretch/>
        </p:blipFill>
        <p:spPr>
          <a:xfrm>
            <a:off x="8520017" y="4030663"/>
            <a:ext cx="2994120" cy="1155307"/>
          </a:xfrm>
          <a:prstGeom prst="rect">
            <a:avLst/>
          </a:prstGeom>
          <a:noFill/>
          <a:ln>
            <a:noFill/>
          </a:ln>
        </p:spPr>
      </p:pic>
      <p:cxnSp>
        <p:nvCxnSpPr>
          <p:cNvPr id="403" name="Google Shape;403;p17"/>
          <p:cNvCxnSpPr/>
          <p:nvPr/>
        </p:nvCxnSpPr>
        <p:spPr>
          <a:xfrm>
            <a:off x="7783568" y="2333924"/>
            <a:ext cx="0" cy="3642732"/>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18"/>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
        <p:nvSpPr>
          <p:cNvPr id="410" name="Google Shape;410;p18"/>
          <p:cNvSpPr txBox="1">
            <a:spLocks noGrp="1"/>
          </p:cNvSpPr>
          <p:nvPr>
            <p:ph type="title" idx="4294967295"/>
          </p:nvPr>
        </p:nvSpPr>
        <p:spPr>
          <a:xfrm>
            <a:off x="560671" y="459142"/>
            <a:ext cx="10964862" cy="10366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t>Results</a:t>
            </a:r>
            <a:br>
              <a:rPr lang="en-US"/>
            </a:br>
            <a:r>
              <a:rPr lang="en-US">
                <a:latin typeface="Gill Sans"/>
                <a:ea typeface="Gill Sans"/>
                <a:cs typeface="Gill Sans"/>
                <a:sym typeface="Gill Sans"/>
              </a:rPr>
              <a:t>Case </a:t>
            </a:r>
            <a:r>
              <a:rPr lang="en-US"/>
              <a:t>s</a:t>
            </a:r>
            <a:r>
              <a:rPr lang="en-US">
                <a:latin typeface="Gill Sans"/>
                <a:ea typeface="Gill Sans"/>
                <a:cs typeface="Gill Sans"/>
                <a:sym typeface="Gill Sans"/>
              </a:rPr>
              <a:t>tudies</a:t>
            </a:r>
            <a:endParaRPr/>
          </a:p>
        </p:txBody>
      </p:sp>
      <p:cxnSp>
        <p:nvCxnSpPr>
          <p:cNvPr id="411" name="Google Shape;411;p18"/>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cxnSp>
        <p:nvCxnSpPr>
          <p:cNvPr id="412" name="Google Shape;412;p18"/>
          <p:cNvCxnSpPr/>
          <p:nvPr/>
        </p:nvCxnSpPr>
        <p:spPr>
          <a:xfrm>
            <a:off x="8075668" y="2333924"/>
            <a:ext cx="0" cy="3642732"/>
          </a:xfrm>
          <a:prstGeom prst="straightConnector1">
            <a:avLst/>
          </a:prstGeom>
          <a:noFill/>
          <a:ln w="9525" cap="flat" cmpd="sng">
            <a:solidFill>
              <a:schemeClr val="dk1"/>
            </a:solidFill>
            <a:prstDash val="solid"/>
            <a:miter lim="800000"/>
            <a:headEnd type="none" w="sm" len="sm"/>
            <a:tailEnd type="none" w="sm" len="sm"/>
          </a:ln>
        </p:spPr>
      </p:cxnSp>
      <p:sp>
        <p:nvSpPr>
          <p:cNvPr id="413" name="Google Shape;413;p18"/>
          <p:cNvSpPr txBox="1"/>
          <p:nvPr/>
        </p:nvSpPr>
        <p:spPr>
          <a:xfrm>
            <a:off x="651627" y="2333924"/>
            <a:ext cx="7311271" cy="390872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7F7F7F"/>
              </a:buClr>
              <a:buSzPts val="2800"/>
              <a:buFont typeface="Arial"/>
              <a:buChar char="•"/>
            </a:pPr>
            <a:r>
              <a:rPr lang="en-US" sz="2800" b="0" i="0" u="none" strike="noStrike" cap="none">
                <a:solidFill>
                  <a:srgbClr val="6C6463"/>
                </a:solidFill>
                <a:latin typeface="Gill Sans"/>
                <a:ea typeface="Gill Sans"/>
                <a:cs typeface="Gill Sans"/>
                <a:sym typeface="Gill Sans"/>
              </a:rPr>
              <a:t>Saleable unit sizes inconsistent with facility-level ordering </a:t>
            </a:r>
            <a:br>
              <a:rPr lang="en-US" sz="2800" b="0" i="0" u="none" strike="noStrike" cap="none">
                <a:solidFill>
                  <a:srgbClr val="6C6463"/>
                </a:solidFill>
                <a:latin typeface="Gill Sans"/>
                <a:ea typeface="Gill Sans"/>
                <a:cs typeface="Gill Sans"/>
                <a:sym typeface="Gill Sans"/>
              </a:rPr>
            </a:br>
            <a:endParaRPr sz="2800" b="0" i="0" u="none" strike="noStrike" cap="none">
              <a:solidFill>
                <a:srgbClr val="6C6463"/>
              </a:solidFill>
              <a:latin typeface="Gill Sans"/>
              <a:ea typeface="Gill Sans"/>
              <a:cs typeface="Gill Sans"/>
              <a:sym typeface="Gill Sans"/>
            </a:endParaRPr>
          </a:p>
          <a:p>
            <a:pPr marL="285750" marR="0" lvl="0" indent="-285750" algn="l" rtl="0">
              <a:lnSpc>
                <a:spcPct val="100000"/>
              </a:lnSpc>
              <a:spcBef>
                <a:spcPts val="0"/>
              </a:spcBef>
              <a:spcAft>
                <a:spcPts val="0"/>
              </a:spcAft>
              <a:buClr>
                <a:srgbClr val="7F7F7F"/>
              </a:buClr>
              <a:buSzPts val="2800"/>
              <a:buFont typeface="Arial"/>
              <a:buChar char="•"/>
            </a:pPr>
            <a:r>
              <a:rPr lang="en-US" sz="2800" b="0" i="0" u="none" strike="noStrike" cap="none">
                <a:solidFill>
                  <a:srgbClr val="6C6463"/>
                </a:solidFill>
                <a:latin typeface="Gill Sans"/>
                <a:ea typeface="Gill Sans"/>
                <a:cs typeface="Gill Sans"/>
                <a:sym typeface="Gill Sans"/>
              </a:rPr>
              <a:t>Labeling inconsistencies among box levels leads to confusion</a:t>
            </a:r>
            <a:br>
              <a:rPr lang="en-US" sz="2800" b="0" i="0" u="none" strike="noStrike" cap="none">
                <a:solidFill>
                  <a:srgbClr val="6C6463"/>
                </a:solidFill>
                <a:latin typeface="Gill Sans"/>
                <a:ea typeface="Gill Sans"/>
                <a:cs typeface="Gill Sans"/>
                <a:sym typeface="Gill Sans"/>
              </a:rPr>
            </a:br>
            <a:endParaRPr sz="2800" b="0" i="0" u="none" strike="noStrike" cap="none">
              <a:solidFill>
                <a:srgbClr val="6C6463"/>
              </a:solidFill>
              <a:latin typeface="Gill Sans"/>
              <a:ea typeface="Gill Sans"/>
              <a:cs typeface="Gill Sans"/>
              <a:sym typeface="Gill Sans"/>
            </a:endParaRPr>
          </a:p>
          <a:p>
            <a:pPr marL="285750" marR="0" lvl="0" indent="-285750" algn="l" rtl="0">
              <a:lnSpc>
                <a:spcPct val="100000"/>
              </a:lnSpc>
              <a:spcBef>
                <a:spcPts val="0"/>
              </a:spcBef>
              <a:spcAft>
                <a:spcPts val="0"/>
              </a:spcAft>
              <a:buClr>
                <a:srgbClr val="7F7F7F"/>
              </a:buClr>
              <a:buSzPts val="2800"/>
              <a:buFont typeface="Arial"/>
              <a:buChar char="•"/>
            </a:pPr>
            <a:r>
              <a:rPr lang="en-US" sz="2800" b="0" i="0" u="none" strike="noStrike" cap="none">
                <a:solidFill>
                  <a:srgbClr val="6C6463"/>
                </a:solidFill>
                <a:latin typeface="Gill Sans"/>
                <a:ea typeface="Gill Sans"/>
                <a:cs typeface="Gill Sans"/>
                <a:sym typeface="Gill Sans"/>
              </a:rPr>
              <a:t>Miscommunication of stock availability due to multiple SKUs for one product</a:t>
            </a:r>
            <a:endParaRPr sz="2800" b="0" i="0" u="none" strike="noStrike" cap="none">
              <a:solidFill>
                <a:srgbClr val="000000"/>
              </a:solidFill>
              <a:latin typeface="Arial"/>
              <a:ea typeface="Arial"/>
              <a:cs typeface="Arial"/>
              <a:sym typeface="Arial"/>
            </a:endParaRPr>
          </a:p>
          <a:p>
            <a:pPr marL="285750" marR="0" lvl="0" indent="-228600" algn="l" rtl="0">
              <a:lnSpc>
                <a:spcPct val="100000"/>
              </a:lnSpc>
              <a:spcBef>
                <a:spcPts val="0"/>
              </a:spcBef>
              <a:spcAft>
                <a:spcPts val="0"/>
              </a:spcAft>
              <a:buClr>
                <a:srgbClr val="7F7F7F"/>
              </a:buClr>
              <a:buSzPts val="900"/>
              <a:buFont typeface="Arial"/>
              <a:buNone/>
            </a:pPr>
            <a:endParaRPr sz="2400" b="0" i="0" u="none" strike="noStrike" cap="none">
              <a:solidFill>
                <a:srgbClr val="000000"/>
              </a:solidFill>
              <a:latin typeface="Arial"/>
              <a:ea typeface="Arial"/>
              <a:cs typeface="Arial"/>
              <a:sym typeface="Arial"/>
            </a:endParaRPr>
          </a:p>
        </p:txBody>
      </p:sp>
      <p:sp>
        <p:nvSpPr>
          <p:cNvPr id="414" name="Google Shape;414;p18"/>
          <p:cNvSpPr txBox="1"/>
          <p:nvPr/>
        </p:nvSpPr>
        <p:spPr>
          <a:xfrm>
            <a:off x="554183" y="1680307"/>
            <a:ext cx="752148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Key challenges identified by in-country stakeholders</a:t>
            </a:r>
            <a:endParaRPr sz="1400" b="0" i="0" u="none" strike="noStrike" cap="none">
              <a:solidFill>
                <a:srgbClr val="000000"/>
              </a:solidFill>
              <a:latin typeface="Arial"/>
              <a:ea typeface="Arial"/>
              <a:cs typeface="Arial"/>
              <a:sym typeface="Arial"/>
            </a:endParaRPr>
          </a:p>
        </p:txBody>
      </p:sp>
      <p:sp>
        <p:nvSpPr>
          <p:cNvPr id="415" name="Google Shape;415;p18"/>
          <p:cNvSpPr txBox="1"/>
          <p:nvPr/>
        </p:nvSpPr>
        <p:spPr>
          <a:xfrm>
            <a:off x="8083288" y="5061083"/>
            <a:ext cx="349911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6C6463"/>
                </a:solidFill>
                <a:latin typeface="Gill Sans"/>
                <a:ea typeface="Gill Sans"/>
                <a:cs typeface="Gill Sans"/>
                <a:sym typeface="Gill Sans"/>
              </a:rPr>
              <a:t>Injectables (Depo-Provera): </a:t>
            </a:r>
            <a:br>
              <a:rPr lang="en-US" sz="1800" b="0" i="0" u="none" strike="noStrike" cap="none">
                <a:solidFill>
                  <a:srgbClr val="6C6463"/>
                </a:solidFill>
                <a:latin typeface="Gill Sans"/>
                <a:ea typeface="Gill Sans"/>
                <a:cs typeface="Gill Sans"/>
                <a:sym typeface="Gill Sans"/>
              </a:rPr>
            </a:br>
            <a:r>
              <a:rPr lang="en-US" sz="1800" b="0" i="0" u="none" strike="noStrike" cap="none">
                <a:solidFill>
                  <a:srgbClr val="6C6463"/>
                </a:solidFill>
                <a:latin typeface="Gill Sans"/>
                <a:ea typeface="Gill Sans"/>
                <a:cs typeface="Gill Sans"/>
                <a:sym typeface="Gill Sans"/>
              </a:rPr>
              <a:t>Rwanda eLMIS</a:t>
            </a:r>
            <a:endParaRPr sz="1800" b="0" i="0" u="none" strike="noStrike" cap="none">
              <a:solidFill>
                <a:srgbClr val="6C6463"/>
              </a:solidFill>
              <a:latin typeface="Gill Sans"/>
              <a:ea typeface="Gill Sans"/>
              <a:cs typeface="Gill Sans"/>
              <a:sym typeface="Gill Sans"/>
            </a:endParaRPr>
          </a:p>
        </p:txBody>
      </p:sp>
      <p:pic>
        <p:nvPicPr>
          <p:cNvPr id="416" name="Google Shape;416;p18"/>
          <p:cNvPicPr preferRelativeResize="0"/>
          <p:nvPr/>
        </p:nvPicPr>
        <p:blipFill rotWithShape="1">
          <a:blip r:embed="rId3">
            <a:alphaModFix/>
          </a:blip>
          <a:srcRect/>
          <a:stretch/>
        </p:blipFill>
        <p:spPr>
          <a:xfrm>
            <a:off x="8465971" y="2504959"/>
            <a:ext cx="3116429" cy="2337143"/>
          </a:xfrm>
          <a:prstGeom prst="rect">
            <a:avLst/>
          </a:prstGeom>
          <a:noFill/>
          <a:ln>
            <a:noFill/>
          </a:ln>
        </p:spPr>
      </p:pic>
      <p:sp>
        <p:nvSpPr>
          <p:cNvPr id="417" name="Google Shape;417;p18"/>
          <p:cNvSpPr txBox="1"/>
          <p:nvPr/>
        </p:nvSpPr>
        <p:spPr>
          <a:xfrm>
            <a:off x="297180" y="251460"/>
            <a:ext cx="339427" cy="152019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9"/>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
        <p:nvSpPr>
          <p:cNvPr id="423" name="Google Shape;423;p19"/>
          <p:cNvSpPr txBox="1">
            <a:spLocks noGrp="1"/>
          </p:cNvSpPr>
          <p:nvPr>
            <p:ph type="title" idx="4294967295"/>
          </p:nvPr>
        </p:nvSpPr>
        <p:spPr>
          <a:xfrm>
            <a:off x="554182" y="487552"/>
            <a:ext cx="10964862" cy="10366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t>Results</a:t>
            </a:r>
            <a:br>
              <a:rPr lang="en-US"/>
            </a:br>
            <a:r>
              <a:rPr lang="en-US">
                <a:latin typeface="Gill Sans"/>
                <a:ea typeface="Gill Sans"/>
                <a:cs typeface="Gill Sans"/>
                <a:sym typeface="Gill Sans"/>
              </a:rPr>
              <a:t>Male </a:t>
            </a:r>
            <a:r>
              <a:rPr lang="en-US"/>
              <a:t>c</a:t>
            </a:r>
            <a:r>
              <a:rPr lang="en-US">
                <a:latin typeface="Gill Sans"/>
                <a:ea typeface="Gill Sans"/>
                <a:cs typeface="Gill Sans"/>
                <a:sym typeface="Gill Sans"/>
              </a:rPr>
              <a:t>ondoms </a:t>
            </a:r>
            <a:r>
              <a:rPr lang="en-US"/>
              <a:t>c</a:t>
            </a:r>
            <a:r>
              <a:rPr lang="en-US">
                <a:latin typeface="Gill Sans"/>
                <a:ea typeface="Gill Sans"/>
                <a:cs typeface="Gill Sans"/>
                <a:sym typeface="Gill Sans"/>
              </a:rPr>
              <a:t>hallenges and </a:t>
            </a:r>
            <a:r>
              <a:rPr lang="en-US"/>
              <a:t>p</a:t>
            </a:r>
            <a:r>
              <a:rPr lang="en-US">
                <a:latin typeface="Gill Sans"/>
                <a:ea typeface="Gill Sans"/>
                <a:cs typeface="Gill Sans"/>
                <a:sym typeface="Gill Sans"/>
              </a:rPr>
              <a:t>references </a:t>
            </a:r>
            <a:endParaRPr/>
          </a:p>
        </p:txBody>
      </p:sp>
      <p:cxnSp>
        <p:nvCxnSpPr>
          <p:cNvPr id="424" name="Google Shape;424;p19"/>
          <p:cNvCxnSpPr/>
          <p:nvPr/>
        </p:nvCxnSpPr>
        <p:spPr>
          <a:xfrm rot="10800000">
            <a:off x="554182" y="2462926"/>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425" name="Google Shape;425;p19"/>
          <p:cNvSpPr txBox="1"/>
          <p:nvPr/>
        </p:nvSpPr>
        <p:spPr>
          <a:xfrm>
            <a:off x="638419" y="2616297"/>
            <a:ext cx="4401635" cy="15004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C6463"/>
              </a:buClr>
              <a:buSzPts val="1823"/>
              <a:buFont typeface="Gill Sans"/>
              <a:buNone/>
            </a:pPr>
            <a:r>
              <a:rPr lang="en-US" sz="1400" b="0" i="1" u="none" strike="noStrike" cap="none">
                <a:solidFill>
                  <a:srgbClr val="6C6463"/>
                </a:solidFill>
                <a:latin typeface="Gill Sans"/>
                <a:ea typeface="Gill Sans"/>
                <a:cs typeface="Gill Sans"/>
                <a:sym typeface="Gill Sans"/>
              </a:rPr>
              <a:t>“Sometimes there is confusion when picking and packing. Staff can take a pack [inner box] of 144 pieces thinking it is a pack [inner box] of 100 pieces.” </a:t>
            </a:r>
            <a:r>
              <a:rPr lang="en-US" sz="1400" b="0" i="0" u="none" strike="noStrike" cap="none">
                <a:solidFill>
                  <a:srgbClr val="6C6463"/>
                </a:solidFill>
                <a:latin typeface="Gill Sans"/>
                <a:ea typeface="Gill Sans"/>
                <a:cs typeface="Gill Sans"/>
                <a:sym typeface="Gill Sans"/>
              </a:rPr>
              <a:t>– </a:t>
            </a:r>
            <a:r>
              <a:rPr lang="en-US" sz="1400" b="0" i="1" u="none" strike="noStrike" cap="none">
                <a:solidFill>
                  <a:srgbClr val="6C6463"/>
                </a:solidFill>
                <a:latin typeface="Gill Sans"/>
                <a:ea typeface="Gill Sans"/>
                <a:cs typeface="Gill Sans"/>
                <a:sym typeface="Gill Sans"/>
              </a:rPr>
              <a:t>Rwanda </a:t>
            </a:r>
            <a:endParaRPr sz="1400" b="0" i="0" u="none" strike="noStrike" cap="none">
              <a:solidFill>
                <a:srgbClr val="6C6463"/>
              </a:solidFill>
              <a:latin typeface="Gill Sans"/>
              <a:ea typeface="Gill Sans"/>
              <a:cs typeface="Gill Sans"/>
              <a:sym typeface="Gill Sans"/>
            </a:endParaRPr>
          </a:p>
          <a:p>
            <a:pPr marL="0" marR="0" lvl="0" indent="0" algn="l" rtl="0">
              <a:lnSpc>
                <a:spcPct val="100000"/>
              </a:lnSpc>
              <a:spcBef>
                <a:spcPts val="907"/>
              </a:spcBef>
              <a:spcAft>
                <a:spcPts val="0"/>
              </a:spcAft>
              <a:buClr>
                <a:srgbClr val="6C6463"/>
              </a:buClr>
              <a:buSzPts val="1823"/>
              <a:buFont typeface="Gill Sans"/>
              <a:buNone/>
            </a:pPr>
            <a:r>
              <a:rPr lang="en-US" sz="1400" b="0" i="1" u="none" strike="noStrike" cap="none">
                <a:solidFill>
                  <a:srgbClr val="6C6463"/>
                </a:solidFill>
                <a:latin typeface="Gill Sans"/>
                <a:ea typeface="Gill Sans"/>
                <a:cs typeface="Gill Sans"/>
                <a:sym typeface="Gill Sans"/>
              </a:rPr>
              <a:t>“The challenge is in terms of stock management: Pharmacists may be required to maintain two stock cards to manage various sizes [of packaging].” – Rwanda </a:t>
            </a:r>
            <a:endParaRPr sz="1400" b="0" i="0" u="none" strike="noStrike" cap="none">
              <a:solidFill>
                <a:srgbClr val="6C6463"/>
              </a:solidFill>
              <a:latin typeface="Gill Sans"/>
              <a:ea typeface="Gill Sans"/>
              <a:cs typeface="Gill Sans"/>
              <a:sym typeface="Gill Sans"/>
            </a:endParaRPr>
          </a:p>
        </p:txBody>
      </p:sp>
      <p:sp>
        <p:nvSpPr>
          <p:cNvPr id="426" name="Google Shape;426;p19"/>
          <p:cNvSpPr txBox="1"/>
          <p:nvPr/>
        </p:nvSpPr>
        <p:spPr>
          <a:xfrm>
            <a:off x="522100" y="4234628"/>
            <a:ext cx="5324518" cy="1069524"/>
          </a:xfrm>
          <a:prstGeom prst="rect">
            <a:avLst/>
          </a:prstGeom>
          <a:noFill/>
          <a:ln>
            <a:noFill/>
          </a:ln>
        </p:spPr>
        <p:txBody>
          <a:bodyPr spcFirstLastPara="1" wrap="square" lIns="91425" tIns="45700" rIns="91425" bIns="45700" anchor="t" anchorCtr="0">
            <a:spAutoFit/>
          </a:bodyPr>
          <a:lstStyle/>
          <a:p>
            <a:pPr marL="126938" marR="0" lvl="0" indent="0" algn="l" rtl="0">
              <a:lnSpc>
                <a:spcPct val="100000"/>
              </a:lnSpc>
              <a:spcBef>
                <a:spcPts val="0"/>
              </a:spcBef>
              <a:spcAft>
                <a:spcPts val="0"/>
              </a:spcAft>
              <a:buClr>
                <a:srgbClr val="000000"/>
              </a:buClr>
              <a:buSzPts val="1400"/>
              <a:buFont typeface="Arial"/>
              <a:buNone/>
            </a:pPr>
            <a:r>
              <a:rPr lang="en-US" sz="1400" b="0" i="1" u="none" strike="noStrike" cap="none">
                <a:solidFill>
                  <a:srgbClr val="6C6463"/>
                </a:solidFill>
                <a:latin typeface="Gill Sans"/>
                <a:ea typeface="Gill Sans"/>
                <a:cs typeface="Gill Sans"/>
                <a:sym typeface="Gill Sans"/>
              </a:rPr>
              <a:t>“[Inner boxes of] 100 is better because it is easier to count. Health centers order by individual pieces and it is easier to adjust orders to [inner] boxes of 100 [pieces].” - Rwanda </a:t>
            </a:r>
            <a:endParaRPr sz="1400" b="0" i="0" u="none" strike="noStrike" cap="none">
              <a:solidFill>
                <a:srgbClr val="6C6463"/>
              </a:solidFill>
              <a:latin typeface="Gill Sans"/>
              <a:ea typeface="Gill Sans"/>
              <a:cs typeface="Gill Sans"/>
              <a:sym typeface="Gill Sans"/>
            </a:endParaRPr>
          </a:p>
          <a:p>
            <a:pPr marL="0" marR="0" lvl="0" indent="0" algn="l" rtl="0">
              <a:lnSpc>
                <a:spcPct val="100000"/>
              </a:lnSpc>
              <a:spcBef>
                <a:spcPts val="907"/>
              </a:spcBef>
              <a:spcAft>
                <a:spcPts val="0"/>
              </a:spcAft>
              <a:buClr>
                <a:schemeClr val="dk1"/>
              </a:buClr>
              <a:buSzPts val="2962"/>
              <a:buFont typeface="Gill Sans"/>
              <a:buNone/>
            </a:pPr>
            <a:endParaRPr sz="1400" b="0" i="1" u="none" strike="noStrike" cap="none">
              <a:solidFill>
                <a:srgbClr val="6C6463"/>
              </a:solidFill>
              <a:latin typeface="Gill Sans"/>
              <a:ea typeface="Gill Sans"/>
              <a:cs typeface="Gill Sans"/>
              <a:sym typeface="Gill Sans"/>
            </a:endParaRPr>
          </a:p>
        </p:txBody>
      </p:sp>
      <p:sp>
        <p:nvSpPr>
          <p:cNvPr id="427" name="Google Shape;427;p19"/>
          <p:cNvSpPr txBox="1"/>
          <p:nvPr/>
        </p:nvSpPr>
        <p:spPr>
          <a:xfrm>
            <a:off x="554184" y="1639580"/>
            <a:ext cx="5076596" cy="707886"/>
          </a:xfrm>
          <a:prstGeom prst="rect">
            <a:avLst/>
          </a:prstGeom>
          <a:noFill/>
          <a:ln>
            <a:noFill/>
          </a:ln>
        </p:spPr>
        <p:txBody>
          <a:bodyPr spcFirstLastPara="1" wrap="square" lIns="91425" tIns="45700" rIns="91425" bIns="45700" anchor="t" anchorCtr="0">
            <a:spAutoFit/>
          </a:bodyPr>
          <a:lstStyle/>
          <a:p>
            <a:pPr marL="126938"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Stakeholders experienced confusion with multiple packaging configurations.</a:t>
            </a:r>
            <a:endParaRPr sz="1400" b="0" i="0" u="none" strike="noStrike" cap="none">
              <a:solidFill>
                <a:srgbClr val="000000"/>
              </a:solidFill>
              <a:latin typeface="Arial"/>
              <a:ea typeface="Arial"/>
              <a:cs typeface="Arial"/>
              <a:sym typeface="Arial"/>
            </a:endParaRPr>
          </a:p>
        </p:txBody>
      </p:sp>
      <p:sp>
        <p:nvSpPr>
          <p:cNvPr id="428" name="Google Shape;428;p19"/>
          <p:cNvSpPr txBox="1"/>
          <p:nvPr/>
        </p:nvSpPr>
        <p:spPr>
          <a:xfrm>
            <a:off x="6096000" y="1638386"/>
            <a:ext cx="5293896" cy="707846"/>
          </a:xfrm>
          <a:prstGeom prst="rect">
            <a:avLst/>
          </a:prstGeom>
          <a:noFill/>
          <a:ln>
            <a:noFill/>
          </a:ln>
        </p:spPr>
        <p:txBody>
          <a:bodyPr spcFirstLastPara="1" wrap="square" lIns="91425" tIns="45700" rIns="91425" bIns="45700" anchor="t" anchorCtr="0">
            <a:spAutoFit/>
          </a:bodyPr>
          <a:lstStyle/>
          <a:p>
            <a:pPr marL="126938"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Stakeholders expressed a preference for inner boxes of 100 pieces</a:t>
            </a:r>
            <a:endParaRPr sz="1400" b="0" i="0" u="none" strike="noStrike" cap="none">
              <a:solidFill>
                <a:srgbClr val="000000"/>
              </a:solidFill>
              <a:latin typeface="Arial"/>
              <a:ea typeface="Arial"/>
              <a:cs typeface="Arial"/>
              <a:sym typeface="Arial"/>
            </a:endParaRPr>
          </a:p>
        </p:txBody>
      </p:sp>
      <p:cxnSp>
        <p:nvCxnSpPr>
          <p:cNvPr id="429" name="Google Shape;429;p19"/>
          <p:cNvCxnSpPr/>
          <p:nvPr/>
        </p:nvCxnSpPr>
        <p:spPr>
          <a:xfrm>
            <a:off x="6096000" y="2726784"/>
            <a:ext cx="0" cy="1404431"/>
          </a:xfrm>
          <a:prstGeom prst="straightConnector1">
            <a:avLst/>
          </a:prstGeom>
          <a:noFill/>
          <a:ln w="9525" cap="flat" cmpd="sng">
            <a:solidFill>
              <a:schemeClr val="dk1"/>
            </a:solidFill>
            <a:prstDash val="solid"/>
            <a:miter lim="800000"/>
            <a:headEnd type="none" w="sm" len="sm"/>
            <a:tailEnd type="none" w="sm" len="sm"/>
          </a:ln>
        </p:spPr>
      </p:cxnSp>
      <p:sp>
        <p:nvSpPr>
          <p:cNvPr id="430" name="Google Shape;430;p19"/>
          <p:cNvSpPr txBox="1"/>
          <p:nvPr/>
        </p:nvSpPr>
        <p:spPr>
          <a:xfrm>
            <a:off x="297180" y="251460"/>
            <a:ext cx="339427" cy="152019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431" name="Google Shape;431;p19"/>
          <p:cNvSpPr txBox="1"/>
          <p:nvPr/>
        </p:nvSpPr>
        <p:spPr>
          <a:xfrm>
            <a:off x="6189501" y="2720522"/>
            <a:ext cx="4910295" cy="17542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7F7F7F"/>
              </a:buClr>
              <a:buSzPts val="1800"/>
              <a:buFont typeface="Arial"/>
              <a:buChar char="•"/>
            </a:pPr>
            <a:r>
              <a:rPr lang="en-US" sz="1800" b="0" i="0" u="none" strike="noStrike" cap="none">
                <a:solidFill>
                  <a:srgbClr val="6C6463"/>
                </a:solidFill>
                <a:latin typeface="Gill Sans"/>
                <a:ea typeface="Gill Sans"/>
                <a:cs typeface="Gill Sans"/>
                <a:sym typeface="Gill Sans"/>
              </a:rPr>
              <a:t>Ensure consistency in packaging among major procurers.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F7F7F"/>
              </a:buClr>
              <a:buSzPts val="1800"/>
              <a:buFont typeface="Arial"/>
              <a:buChar char="•"/>
            </a:pPr>
            <a:r>
              <a:rPr lang="en-US" sz="1800" b="0" i="0" u="none" strike="noStrike" cap="none">
                <a:solidFill>
                  <a:srgbClr val="6C6463"/>
                </a:solidFill>
                <a:latin typeface="Gill Sans"/>
                <a:ea typeface="Gill Sans"/>
                <a:cs typeface="Gill Sans"/>
                <a:sym typeface="Gill Sans"/>
              </a:rPr>
              <a:t>Preference for inner boxes of 100 pieces because they are easier to count.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F7F7F"/>
              </a:buClr>
              <a:buSzPts val="1800"/>
              <a:buFont typeface="Arial"/>
              <a:buChar char="•"/>
            </a:pPr>
            <a:r>
              <a:rPr lang="en-US" sz="1800" b="0" i="0" u="none" strike="noStrike" cap="none">
                <a:solidFill>
                  <a:srgbClr val="6C6463"/>
                </a:solidFill>
                <a:latin typeface="Gill Sans"/>
                <a:ea typeface="Gill Sans"/>
                <a:cs typeface="Gill Sans"/>
                <a:sym typeface="Gill Sans"/>
              </a:rPr>
              <a:t>Consider option of pillow packs of 10 pieces each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21"/>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438" name="Google Shape;438;p21"/>
          <p:cNvSpPr txBox="1">
            <a:spLocks noGrp="1"/>
          </p:cNvSpPr>
          <p:nvPr>
            <p:ph type="title" idx="4294967295"/>
          </p:nvPr>
        </p:nvSpPr>
        <p:spPr>
          <a:xfrm>
            <a:off x="617533" y="602716"/>
            <a:ext cx="10964863" cy="10366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t>Results</a:t>
            </a:r>
            <a:br>
              <a:rPr lang="en-US" b="1"/>
            </a:br>
            <a:r>
              <a:rPr lang="en-US">
                <a:latin typeface="Gill Sans"/>
                <a:ea typeface="Gill Sans"/>
                <a:cs typeface="Gill Sans"/>
                <a:sym typeface="Gill Sans"/>
              </a:rPr>
              <a:t>Female </a:t>
            </a:r>
            <a:r>
              <a:rPr lang="en-US"/>
              <a:t>c</a:t>
            </a:r>
            <a:r>
              <a:rPr lang="en-US">
                <a:latin typeface="Gill Sans"/>
                <a:ea typeface="Gill Sans"/>
                <a:cs typeface="Gill Sans"/>
                <a:sym typeface="Gill Sans"/>
              </a:rPr>
              <a:t>ondoms </a:t>
            </a:r>
            <a:r>
              <a:rPr lang="en-US"/>
              <a:t>c</a:t>
            </a:r>
            <a:r>
              <a:rPr lang="en-US">
                <a:latin typeface="Gill Sans"/>
                <a:ea typeface="Gill Sans"/>
                <a:cs typeface="Gill Sans"/>
                <a:sym typeface="Gill Sans"/>
              </a:rPr>
              <a:t>hallenges and </a:t>
            </a:r>
            <a:r>
              <a:rPr lang="en-US"/>
              <a:t>p</a:t>
            </a:r>
            <a:r>
              <a:rPr lang="en-US">
                <a:latin typeface="Gill Sans"/>
                <a:ea typeface="Gill Sans"/>
                <a:cs typeface="Gill Sans"/>
                <a:sym typeface="Gill Sans"/>
              </a:rPr>
              <a:t>references</a:t>
            </a:r>
            <a:endParaRPr/>
          </a:p>
        </p:txBody>
      </p:sp>
      <p:cxnSp>
        <p:nvCxnSpPr>
          <p:cNvPr id="439" name="Google Shape;439;p21"/>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pic>
        <p:nvPicPr>
          <p:cNvPr id="440" name="Google Shape;440;p21"/>
          <p:cNvPicPr preferRelativeResize="0"/>
          <p:nvPr/>
        </p:nvPicPr>
        <p:blipFill rotWithShape="1">
          <a:blip r:embed="rId3">
            <a:alphaModFix/>
          </a:blip>
          <a:srcRect/>
          <a:stretch/>
        </p:blipFill>
        <p:spPr>
          <a:xfrm>
            <a:off x="3234823" y="2883374"/>
            <a:ext cx="2441467" cy="1966737"/>
          </a:xfrm>
          <a:prstGeom prst="rect">
            <a:avLst/>
          </a:prstGeom>
          <a:noFill/>
          <a:ln>
            <a:noFill/>
          </a:ln>
        </p:spPr>
      </p:pic>
      <p:pic>
        <p:nvPicPr>
          <p:cNvPr id="441" name="Google Shape;441;p21"/>
          <p:cNvPicPr preferRelativeResize="0"/>
          <p:nvPr/>
        </p:nvPicPr>
        <p:blipFill rotWithShape="1">
          <a:blip r:embed="rId4">
            <a:alphaModFix/>
          </a:blip>
          <a:srcRect/>
          <a:stretch/>
        </p:blipFill>
        <p:spPr>
          <a:xfrm>
            <a:off x="731838" y="2883374"/>
            <a:ext cx="2335449" cy="1967776"/>
          </a:xfrm>
          <a:prstGeom prst="rect">
            <a:avLst/>
          </a:prstGeom>
          <a:noFill/>
          <a:ln>
            <a:noFill/>
          </a:ln>
        </p:spPr>
      </p:pic>
      <p:sp>
        <p:nvSpPr>
          <p:cNvPr id="442" name="Google Shape;442;p21"/>
          <p:cNvSpPr txBox="1"/>
          <p:nvPr/>
        </p:nvSpPr>
        <p:spPr>
          <a:xfrm>
            <a:off x="6672101" y="2631622"/>
            <a:ext cx="4910295" cy="230828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7F7F7F"/>
              </a:buClr>
              <a:buSzPts val="1800"/>
              <a:buFont typeface="Arial"/>
              <a:buChar char="•"/>
            </a:pPr>
            <a:r>
              <a:rPr lang="en-US" sz="1800" b="0" i="0" u="none" strike="noStrike" cap="none">
                <a:solidFill>
                  <a:srgbClr val="6C6463"/>
                </a:solidFill>
                <a:latin typeface="Gill Sans"/>
                <a:ea typeface="Gill Sans"/>
                <a:cs typeface="Gill Sans"/>
                <a:sym typeface="Gill Sans"/>
              </a:rPr>
              <a:t>Stakeholders experienced challenges with the large quantity of sachets contained in the export carton.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F7F7F"/>
              </a:buClr>
              <a:buSzPts val="1800"/>
              <a:buFont typeface="Arial"/>
              <a:buChar char="•"/>
            </a:pPr>
            <a:r>
              <a:rPr lang="en-US" sz="1800" b="0" i="0" u="none" strike="noStrike" cap="none">
                <a:solidFill>
                  <a:srgbClr val="6C6463"/>
                </a:solidFill>
                <a:latin typeface="Gill Sans"/>
                <a:ea typeface="Gill Sans"/>
                <a:cs typeface="Gill Sans"/>
                <a:sym typeface="Gill Sans"/>
              </a:rPr>
              <a:t>Stakeholders expressed a preference for quantities of 100 sachets or less per export carton or inner box.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F7F7F"/>
              </a:buClr>
              <a:buSzPts val="1800"/>
              <a:buFont typeface="Arial"/>
              <a:buChar char="•"/>
            </a:pPr>
            <a:r>
              <a:rPr lang="en-US" sz="1800" b="0" i="0" u="none" strike="noStrike" cap="none">
                <a:solidFill>
                  <a:srgbClr val="6C6463"/>
                </a:solidFill>
                <a:latin typeface="Gill Sans"/>
                <a:ea typeface="Gill Sans"/>
                <a:cs typeface="Gill Sans"/>
                <a:sym typeface="Gill Sans"/>
              </a:rPr>
              <a:t>Stockouts of female condoms were observed in service delivery points.</a:t>
            </a:r>
            <a:endParaRPr sz="1400" b="0" i="0" u="none" strike="noStrike" cap="none">
              <a:solidFill>
                <a:srgbClr val="000000"/>
              </a:solidFill>
              <a:latin typeface="Arial"/>
              <a:ea typeface="Arial"/>
              <a:cs typeface="Arial"/>
              <a:sym typeface="Arial"/>
            </a:endParaRPr>
          </a:p>
        </p:txBody>
      </p:sp>
      <p:cxnSp>
        <p:nvCxnSpPr>
          <p:cNvPr id="443" name="Google Shape;443;p21"/>
          <p:cNvCxnSpPr/>
          <p:nvPr/>
        </p:nvCxnSpPr>
        <p:spPr>
          <a:xfrm>
            <a:off x="6086447" y="2293557"/>
            <a:ext cx="0" cy="3625980"/>
          </a:xfrm>
          <a:prstGeom prst="straightConnector1">
            <a:avLst/>
          </a:prstGeom>
          <a:noFill/>
          <a:ln w="9525" cap="flat" cmpd="sng">
            <a:solidFill>
              <a:schemeClr val="dk1"/>
            </a:solidFill>
            <a:prstDash val="solid"/>
            <a:miter lim="800000"/>
            <a:headEnd type="none" w="sm" len="sm"/>
            <a:tailEnd type="none" w="sm" len="sm"/>
          </a:ln>
        </p:spPr>
      </p:cxnSp>
      <p:sp>
        <p:nvSpPr>
          <p:cNvPr id="444" name="Google Shape;444;p21"/>
          <p:cNvSpPr txBox="1"/>
          <p:nvPr/>
        </p:nvSpPr>
        <p:spPr>
          <a:xfrm>
            <a:off x="297180" y="251460"/>
            <a:ext cx="339427" cy="152019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2"/>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451" name="Google Shape;451;p22"/>
          <p:cNvSpPr txBox="1">
            <a:spLocks noGrp="1"/>
          </p:cNvSpPr>
          <p:nvPr>
            <p:ph type="title" idx="4294967295"/>
          </p:nvPr>
        </p:nvSpPr>
        <p:spPr>
          <a:xfrm>
            <a:off x="672956" y="480615"/>
            <a:ext cx="10964862" cy="10366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t>Results</a:t>
            </a:r>
            <a:br>
              <a:rPr lang="en-US"/>
            </a:br>
            <a:r>
              <a:rPr lang="en-US">
                <a:latin typeface="Gill Sans"/>
                <a:ea typeface="Gill Sans"/>
                <a:cs typeface="Gill Sans"/>
                <a:sym typeface="Gill Sans"/>
              </a:rPr>
              <a:t>MPA-IM </a:t>
            </a:r>
            <a:r>
              <a:rPr lang="en-US"/>
              <a:t>c</a:t>
            </a:r>
            <a:r>
              <a:rPr lang="en-US">
                <a:latin typeface="Gill Sans"/>
                <a:ea typeface="Gill Sans"/>
                <a:cs typeface="Gill Sans"/>
                <a:sym typeface="Gill Sans"/>
              </a:rPr>
              <a:t>hallenges</a:t>
            </a:r>
            <a:endParaRPr/>
          </a:p>
        </p:txBody>
      </p:sp>
      <p:cxnSp>
        <p:nvCxnSpPr>
          <p:cNvPr id="452" name="Google Shape;452;p22"/>
          <p:cNvCxnSpPr/>
          <p:nvPr/>
        </p:nvCxnSpPr>
        <p:spPr>
          <a:xfrm rot="10800000">
            <a:off x="554182" y="2462926"/>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453" name="Google Shape;453;p22"/>
          <p:cNvSpPr txBox="1"/>
          <p:nvPr/>
        </p:nvSpPr>
        <p:spPr>
          <a:xfrm>
            <a:off x="554184" y="1639580"/>
            <a:ext cx="507659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61"/>
              <a:buFont typeface="Arial"/>
              <a:buNone/>
            </a:pPr>
            <a:r>
              <a:rPr lang="en-US" sz="2000" b="0" i="0" u="none" strike="noStrike" cap="none">
                <a:solidFill>
                  <a:srgbClr val="6C6463"/>
                </a:solidFill>
                <a:latin typeface="Gill Sans"/>
                <a:ea typeface="Gill Sans"/>
                <a:cs typeface="Gill Sans"/>
                <a:sym typeface="Gill Sans"/>
              </a:rPr>
              <a:t>Picking/packing vials and syringes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361"/>
              <a:buFont typeface="Arial"/>
              <a:buNone/>
            </a:pPr>
            <a:r>
              <a:rPr lang="en-US" sz="2000" b="0" i="0" u="none" strike="noStrike" cap="none">
                <a:solidFill>
                  <a:srgbClr val="6C6463"/>
                </a:solidFill>
                <a:latin typeface="Gill Sans"/>
                <a:ea typeface="Gill Sans"/>
                <a:cs typeface="Gill Sans"/>
                <a:sym typeface="Gill Sans"/>
              </a:rPr>
              <a:t>in equal quantities</a:t>
            </a:r>
            <a:endParaRPr sz="2000" b="0" i="0" u="none" strike="noStrike" cap="none">
              <a:solidFill>
                <a:srgbClr val="000000"/>
              </a:solidFill>
              <a:latin typeface="Arial"/>
              <a:ea typeface="Arial"/>
              <a:cs typeface="Arial"/>
              <a:sym typeface="Arial"/>
            </a:endParaRPr>
          </a:p>
        </p:txBody>
      </p:sp>
      <p:sp>
        <p:nvSpPr>
          <p:cNvPr id="454" name="Google Shape;454;p22"/>
          <p:cNvSpPr txBox="1"/>
          <p:nvPr/>
        </p:nvSpPr>
        <p:spPr>
          <a:xfrm>
            <a:off x="6313300" y="1633103"/>
            <a:ext cx="507659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361"/>
              <a:buFont typeface="Arial"/>
              <a:buNone/>
            </a:pPr>
            <a:r>
              <a:rPr lang="en-US" sz="2000" b="0" i="0" u="none" strike="noStrike" cap="none">
                <a:solidFill>
                  <a:srgbClr val="6C6463"/>
                </a:solidFill>
                <a:latin typeface="Gill Sans"/>
                <a:ea typeface="Gill Sans"/>
                <a:cs typeface="Gill Sans"/>
                <a:sym typeface="Gill Sans"/>
              </a:rPr>
              <a:t>Safety boxes separated at warehouse; unavailable at facilities</a:t>
            </a:r>
            <a:endParaRPr sz="1400" b="0" i="0" u="none" strike="noStrike" cap="none">
              <a:solidFill>
                <a:srgbClr val="000000"/>
              </a:solidFill>
              <a:latin typeface="Arial"/>
              <a:ea typeface="Arial"/>
              <a:cs typeface="Arial"/>
              <a:sym typeface="Arial"/>
            </a:endParaRPr>
          </a:p>
        </p:txBody>
      </p:sp>
      <p:cxnSp>
        <p:nvCxnSpPr>
          <p:cNvPr id="455" name="Google Shape;455;p22"/>
          <p:cNvCxnSpPr/>
          <p:nvPr/>
        </p:nvCxnSpPr>
        <p:spPr>
          <a:xfrm>
            <a:off x="6096000" y="2726784"/>
            <a:ext cx="0" cy="3194878"/>
          </a:xfrm>
          <a:prstGeom prst="straightConnector1">
            <a:avLst/>
          </a:prstGeom>
          <a:noFill/>
          <a:ln w="9525" cap="flat" cmpd="sng">
            <a:solidFill>
              <a:schemeClr val="dk1"/>
            </a:solidFill>
            <a:prstDash val="solid"/>
            <a:miter lim="800000"/>
            <a:headEnd type="none" w="sm" len="sm"/>
            <a:tailEnd type="none" w="sm" len="sm"/>
          </a:ln>
        </p:spPr>
      </p:cxnSp>
      <p:pic>
        <p:nvPicPr>
          <p:cNvPr id="456" name="Google Shape;456;p22"/>
          <p:cNvPicPr preferRelativeResize="0"/>
          <p:nvPr/>
        </p:nvPicPr>
        <p:blipFill rotWithShape="1">
          <a:blip r:embed="rId3">
            <a:alphaModFix/>
          </a:blip>
          <a:srcRect/>
          <a:stretch/>
        </p:blipFill>
        <p:spPr>
          <a:xfrm>
            <a:off x="7212925" y="3010568"/>
            <a:ext cx="1565419" cy="2214329"/>
          </a:xfrm>
          <a:prstGeom prst="rect">
            <a:avLst/>
          </a:prstGeom>
          <a:noFill/>
          <a:ln>
            <a:noFill/>
          </a:ln>
        </p:spPr>
      </p:pic>
      <p:pic>
        <p:nvPicPr>
          <p:cNvPr id="457" name="Google Shape;457;p22"/>
          <p:cNvPicPr preferRelativeResize="0"/>
          <p:nvPr/>
        </p:nvPicPr>
        <p:blipFill rotWithShape="1">
          <a:blip r:embed="rId4">
            <a:alphaModFix/>
          </a:blip>
          <a:srcRect/>
          <a:stretch/>
        </p:blipFill>
        <p:spPr>
          <a:xfrm rot="-5400000">
            <a:off x="8854657" y="3142580"/>
            <a:ext cx="2214316" cy="1950290"/>
          </a:xfrm>
          <a:prstGeom prst="rect">
            <a:avLst/>
          </a:prstGeom>
          <a:noFill/>
          <a:ln>
            <a:noFill/>
          </a:ln>
        </p:spPr>
      </p:pic>
      <p:pic>
        <p:nvPicPr>
          <p:cNvPr id="458" name="Google Shape;458;p22" descr="A room full of boxes&#10;&#10;Description automatically generated with medium confidence"/>
          <p:cNvPicPr preferRelativeResize="0"/>
          <p:nvPr/>
        </p:nvPicPr>
        <p:blipFill rotWithShape="1">
          <a:blip r:embed="rId5">
            <a:alphaModFix/>
          </a:blip>
          <a:srcRect/>
          <a:stretch/>
        </p:blipFill>
        <p:spPr>
          <a:xfrm>
            <a:off x="1915909" y="2707581"/>
            <a:ext cx="2410561" cy="3214081"/>
          </a:xfrm>
          <a:prstGeom prst="rect">
            <a:avLst/>
          </a:prstGeom>
          <a:noFill/>
          <a:ln>
            <a:noFill/>
          </a:ln>
        </p:spPr>
      </p:pic>
      <p:sp>
        <p:nvSpPr>
          <p:cNvPr id="459" name="Google Shape;459;p22"/>
          <p:cNvSpPr txBox="1"/>
          <p:nvPr/>
        </p:nvSpPr>
        <p:spPr>
          <a:xfrm>
            <a:off x="297180" y="251460"/>
            <a:ext cx="339427" cy="152019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23"/>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sp>
        <p:nvSpPr>
          <p:cNvPr id="466" name="Google Shape;466;p23"/>
          <p:cNvSpPr txBox="1">
            <a:spLocks noGrp="1"/>
          </p:cNvSpPr>
          <p:nvPr>
            <p:ph type="title" idx="4294967295"/>
          </p:nvPr>
        </p:nvSpPr>
        <p:spPr>
          <a:xfrm>
            <a:off x="604016" y="399596"/>
            <a:ext cx="10964862" cy="10366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t>Results</a:t>
            </a:r>
            <a:br>
              <a:rPr lang="en-US" b="1"/>
            </a:br>
            <a:r>
              <a:rPr lang="en-US">
                <a:latin typeface="Gill Sans"/>
                <a:ea typeface="Gill Sans"/>
                <a:cs typeface="Gill Sans"/>
                <a:sym typeface="Gill Sans"/>
              </a:rPr>
              <a:t>MPA-IM </a:t>
            </a:r>
            <a:r>
              <a:rPr lang="en-US"/>
              <a:t>p</a:t>
            </a:r>
            <a:r>
              <a:rPr lang="en-US">
                <a:latin typeface="Gill Sans"/>
                <a:ea typeface="Gill Sans"/>
                <a:cs typeface="Gill Sans"/>
                <a:sym typeface="Gill Sans"/>
              </a:rPr>
              <a:t>references </a:t>
            </a:r>
            <a:endParaRPr/>
          </a:p>
        </p:txBody>
      </p:sp>
      <p:sp>
        <p:nvSpPr>
          <p:cNvPr id="467" name="Google Shape;467;p23"/>
          <p:cNvSpPr txBox="1"/>
          <p:nvPr/>
        </p:nvSpPr>
        <p:spPr>
          <a:xfrm>
            <a:off x="1291707" y="1567655"/>
            <a:ext cx="958947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C6463"/>
              </a:buClr>
              <a:buSzPts val="1600"/>
              <a:buFont typeface="Arial"/>
              <a:buNone/>
            </a:pPr>
            <a:r>
              <a:rPr lang="en-US" sz="2000" b="0" i="0" u="none" strike="noStrike" cap="none">
                <a:solidFill>
                  <a:srgbClr val="6C6463"/>
                </a:solidFill>
                <a:latin typeface="Gill Sans"/>
                <a:ea typeface="Gill Sans"/>
                <a:cs typeface="Gill Sans"/>
                <a:sym typeface="Gill Sans"/>
              </a:rPr>
              <a:t>Stakeholders expressed a preference for the co-packaged product consisting of a smaller number of vials and syringes of equal quantity packaged together. </a:t>
            </a:r>
            <a:endParaRPr sz="1400" b="0" i="0" u="none" strike="noStrike" cap="none">
              <a:solidFill>
                <a:srgbClr val="000000"/>
              </a:solidFill>
              <a:latin typeface="Arial"/>
              <a:ea typeface="Arial"/>
              <a:cs typeface="Arial"/>
              <a:sym typeface="Arial"/>
            </a:endParaRPr>
          </a:p>
        </p:txBody>
      </p:sp>
      <p:cxnSp>
        <p:nvCxnSpPr>
          <p:cNvPr id="468" name="Google Shape;468;p23"/>
          <p:cNvCxnSpPr/>
          <p:nvPr/>
        </p:nvCxnSpPr>
        <p:spPr>
          <a:xfrm rot="10800000">
            <a:off x="554182" y="2248068"/>
            <a:ext cx="11083636" cy="0"/>
          </a:xfrm>
          <a:prstGeom prst="straightConnector1">
            <a:avLst/>
          </a:prstGeom>
          <a:noFill/>
          <a:ln w="9525" cap="flat" cmpd="sng">
            <a:solidFill>
              <a:schemeClr val="dk1"/>
            </a:solidFill>
            <a:prstDash val="solid"/>
            <a:miter lim="800000"/>
            <a:headEnd type="none" w="sm" len="sm"/>
            <a:tailEnd type="none" w="sm" len="sm"/>
          </a:ln>
        </p:spPr>
      </p:cxnSp>
      <p:cxnSp>
        <p:nvCxnSpPr>
          <p:cNvPr id="469" name="Google Shape;469;p23"/>
          <p:cNvCxnSpPr/>
          <p:nvPr/>
        </p:nvCxnSpPr>
        <p:spPr>
          <a:xfrm>
            <a:off x="6086447" y="2386023"/>
            <a:ext cx="0" cy="3625980"/>
          </a:xfrm>
          <a:prstGeom prst="straightConnector1">
            <a:avLst/>
          </a:prstGeom>
          <a:noFill/>
          <a:ln w="9525" cap="flat" cmpd="sng">
            <a:solidFill>
              <a:schemeClr val="dk1"/>
            </a:solidFill>
            <a:prstDash val="solid"/>
            <a:miter lim="800000"/>
            <a:headEnd type="none" w="sm" len="sm"/>
            <a:tailEnd type="none" w="sm" len="sm"/>
          </a:ln>
        </p:spPr>
      </p:cxnSp>
      <p:sp>
        <p:nvSpPr>
          <p:cNvPr id="470" name="Google Shape;470;p23"/>
          <p:cNvSpPr txBox="1"/>
          <p:nvPr/>
        </p:nvSpPr>
        <p:spPr>
          <a:xfrm>
            <a:off x="6672101" y="2631622"/>
            <a:ext cx="4910295" cy="31393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6C6463"/>
                </a:solidFill>
                <a:latin typeface="Gill Sans"/>
                <a:ea typeface="Gill Sans"/>
                <a:cs typeface="Gill Sans"/>
                <a:sym typeface="Gill Sans"/>
              </a:rPr>
              <a:t>“It is better to go with one packaging configuration where syringes are co-packaged. It is very resource intensive to look at each individual order to ensure syringes were ordered. Safety boxes are also appreciated at the facilities.” – Zambia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rgbClr val="6C6463"/>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6C6463"/>
                </a:solidFill>
                <a:latin typeface="Gill Sans"/>
                <a:ea typeface="Gill Sans"/>
                <a:cs typeface="Gill Sans"/>
                <a:sym typeface="Gill Sans"/>
              </a:rPr>
              <a:t>“It is a problem when vials and syringes are unbundled because they must be kept separately in the system. It is better to package syringes and vials together in the same inner box.” – Zimbabwe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rgbClr val="6C6463"/>
              </a:solidFill>
              <a:latin typeface="Gill Sans"/>
              <a:ea typeface="Gill Sans"/>
              <a:cs typeface="Gill Sans"/>
              <a:sym typeface="Gill Sans"/>
            </a:endParaRPr>
          </a:p>
        </p:txBody>
      </p:sp>
      <p:sp>
        <p:nvSpPr>
          <p:cNvPr id="471" name="Google Shape;471;p23"/>
          <p:cNvSpPr txBox="1"/>
          <p:nvPr/>
        </p:nvSpPr>
        <p:spPr>
          <a:xfrm>
            <a:off x="656312" y="2631622"/>
            <a:ext cx="4910295"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6C6463"/>
                </a:solidFill>
                <a:latin typeface="Gill Sans"/>
                <a:ea typeface="Gill Sans"/>
                <a:cs typeface="Gill Sans"/>
                <a:sym typeface="Gill Sans"/>
              </a:rPr>
              <a:t>“Sometimes [we] distribute Depot without syringes. When this happens, the health facility calls and we transfer later. It would be better to have the Depot and syringe in the same box [dispensing unit]. It is better for the provider to take one kit to the client without any confusion.” – Rwanda</a:t>
            </a:r>
            <a:endParaRPr sz="1400" b="0" i="0" u="none" strike="noStrike" cap="none">
              <a:solidFill>
                <a:srgbClr val="000000"/>
              </a:solidFill>
              <a:latin typeface="Arial"/>
              <a:ea typeface="Arial"/>
              <a:cs typeface="Arial"/>
              <a:sym typeface="Arial"/>
            </a:endParaRPr>
          </a:p>
        </p:txBody>
      </p:sp>
      <p:sp>
        <p:nvSpPr>
          <p:cNvPr id="472" name="Google Shape;472;p23"/>
          <p:cNvSpPr txBox="1"/>
          <p:nvPr/>
        </p:nvSpPr>
        <p:spPr>
          <a:xfrm>
            <a:off x="297180" y="251460"/>
            <a:ext cx="339427" cy="152019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t>Panelists</a:t>
            </a:r>
            <a:endParaRPr/>
          </a:p>
        </p:txBody>
      </p:sp>
      <p:pic>
        <p:nvPicPr>
          <p:cNvPr id="157" name="Google Shape;157;p2"/>
          <p:cNvPicPr preferRelativeResize="0"/>
          <p:nvPr/>
        </p:nvPicPr>
        <p:blipFill rotWithShape="1">
          <a:blip r:embed="rId3">
            <a:alphaModFix/>
          </a:blip>
          <a:srcRect l="1832" r="1832"/>
          <a:stretch/>
        </p:blipFill>
        <p:spPr>
          <a:xfrm>
            <a:off x="617220" y="1999599"/>
            <a:ext cx="799404" cy="792000"/>
          </a:xfrm>
          <a:prstGeom prst="ellipse">
            <a:avLst/>
          </a:prstGeom>
          <a:noFill/>
          <a:ln w="9525" cap="flat" cmpd="sng">
            <a:solidFill>
              <a:schemeClr val="dk2"/>
            </a:solidFill>
            <a:prstDash val="solid"/>
            <a:round/>
            <a:headEnd type="none" w="sm" len="sm"/>
            <a:tailEnd type="none" w="sm" len="sm"/>
          </a:ln>
        </p:spPr>
      </p:pic>
      <p:sp>
        <p:nvSpPr>
          <p:cNvPr id="158" name="Google Shape;158;p2"/>
          <p:cNvSpPr txBox="1"/>
          <p:nvPr/>
        </p:nvSpPr>
        <p:spPr>
          <a:xfrm>
            <a:off x="1438194" y="2008318"/>
            <a:ext cx="2441415" cy="1109961"/>
          </a:xfrm>
          <a:prstGeom prst="rect">
            <a:avLst/>
          </a:prstGeom>
          <a:noFill/>
          <a:ln>
            <a:noFill/>
          </a:ln>
        </p:spPr>
        <p:txBody>
          <a:bodyPr spcFirstLastPara="1" wrap="square" lIns="91425" tIns="45700" rIns="91425" bIns="45700" anchor="t" anchorCtr="0">
            <a:normAutofit/>
          </a:bodyPr>
          <a:lstStyle/>
          <a:p>
            <a:pPr marL="15875" marR="0" lvl="0" indent="0" algn="l" rtl="0">
              <a:lnSpc>
                <a:spcPct val="100000"/>
              </a:lnSpc>
              <a:spcBef>
                <a:spcPts val="0"/>
              </a:spcBef>
              <a:spcAft>
                <a:spcPts val="0"/>
              </a:spcAft>
              <a:buClr>
                <a:schemeClr val="dk2"/>
              </a:buClr>
              <a:buSzPts val="1600"/>
              <a:buFont typeface="Arial"/>
              <a:buNone/>
            </a:pPr>
            <a:r>
              <a:rPr lang="en-US" sz="1400" b="1" i="0" u="none" strike="noStrike" cap="none">
                <a:solidFill>
                  <a:schemeClr val="dk2"/>
                </a:solidFill>
                <a:latin typeface="Gill Sans"/>
                <a:ea typeface="Gill Sans"/>
                <a:cs typeface="Gill Sans"/>
                <a:sym typeface="Gill Sans"/>
              </a:rPr>
              <a:t>Ayman </a:t>
            </a:r>
            <a:br>
              <a:rPr lang="en-US" sz="1400" b="1" i="0" u="none" strike="noStrike" cap="none">
                <a:solidFill>
                  <a:schemeClr val="dk2"/>
                </a:solidFill>
                <a:latin typeface="Gill Sans"/>
                <a:ea typeface="Gill Sans"/>
                <a:cs typeface="Gill Sans"/>
                <a:sym typeface="Gill Sans"/>
              </a:rPr>
            </a:br>
            <a:r>
              <a:rPr lang="en-US" sz="1400" b="1" i="0" u="none" strike="noStrike" cap="none">
                <a:solidFill>
                  <a:schemeClr val="dk2"/>
                </a:solidFill>
                <a:latin typeface="Gill Sans"/>
                <a:ea typeface="Gill Sans"/>
                <a:cs typeface="Gill Sans"/>
                <a:sym typeface="Gill Sans"/>
              </a:rPr>
              <a:t>Abdelmohsen</a:t>
            </a:r>
            <a:br>
              <a:rPr lang="en-US" sz="1400" b="1" i="0" u="none" strike="noStrike" cap="none">
                <a:solidFill>
                  <a:schemeClr val="dk2"/>
                </a:solidFill>
                <a:latin typeface="Gill Sans"/>
                <a:ea typeface="Gill Sans"/>
                <a:cs typeface="Gill Sans"/>
                <a:sym typeface="Gill Sans"/>
              </a:rPr>
            </a:br>
            <a:r>
              <a:rPr lang="en-US" sz="1400" b="0" i="0" u="none" strike="noStrike" cap="none">
                <a:solidFill>
                  <a:schemeClr val="dk2"/>
                </a:solidFill>
                <a:latin typeface="Gill Sans"/>
                <a:ea typeface="Gill Sans"/>
                <a:cs typeface="Gill Sans"/>
                <a:sym typeface="Gill Sans"/>
              </a:rPr>
              <a:t>UNFPA </a:t>
            </a:r>
            <a:endParaRPr sz="1400" b="1" i="0" u="none" strike="noStrike" cap="none">
              <a:solidFill>
                <a:schemeClr val="dk2"/>
              </a:solidFill>
              <a:latin typeface="Gill Sans"/>
              <a:ea typeface="Gill Sans"/>
              <a:cs typeface="Gill Sans"/>
              <a:sym typeface="Gill Sans"/>
            </a:endParaRPr>
          </a:p>
        </p:txBody>
      </p:sp>
      <p:sp>
        <p:nvSpPr>
          <p:cNvPr id="159" name="Google Shape;159;p2"/>
          <p:cNvSpPr txBox="1"/>
          <p:nvPr/>
        </p:nvSpPr>
        <p:spPr>
          <a:xfrm>
            <a:off x="3346327" y="3013068"/>
            <a:ext cx="2441415" cy="3131058"/>
          </a:xfrm>
          <a:prstGeom prst="rect">
            <a:avLst/>
          </a:prstGeom>
          <a:noFill/>
          <a:ln>
            <a:noFill/>
          </a:ln>
        </p:spPr>
        <p:txBody>
          <a:bodyPr spcFirstLastPara="1" wrap="square" lIns="91425" tIns="45700" rIns="91425" bIns="45700" anchor="t" anchorCtr="0">
            <a:normAutofit/>
          </a:bodyPr>
          <a:lstStyle/>
          <a:p>
            <a:pPr marL="0" marR="0" lvl="0" indent="0" algn="l" rtl="0">
              <a:lnSpc>
                <a:spcPct val="130000"/>
              </a:lnSpc>
              <a:spcBef>
                <a:spcPts val="0"/>
              </a:spcBef>
              <a:spcAft>
                <a:spcPts val="0"/>
              </a:spcAft>
              <a:buClr>
                <a:srgbClr val="6C6463"/>
              </a:buClr>
              <a:buSzPts val="1100"/>
              <a:buFont typeface="Arial"/>
              <a:buNone/>
            </a:pPr>
            <a:r>
              <a:rPr lang="en-US" sz="1600" b="0" i="0" u="none" strike="noStrike" cap="none">
                <a:solidFill>
                  <a:schemeClr val="dk1"/>
                </a:solidFill>
                <a:latin typeface="Gill Sans"/>
                <a:ea typeface="Gill Sans"/>
                <a:cs typeface="Gill Sans"/>
                <a:sym typeface="Gill Sans"/>
              </a:rPr>
              <a:t>How Contraceptive Packaging Impacts Supply Chains and Product Availability</a:t>
            </a:r>
            <a:endParaRPr sz="2000" b="0" i="0" u="none" strike="noStrike" cap="none">
              <a:solidFill>
                <a:schemeClr val="dk1"/>
              </a:solidFill>
              <a:latin typeface="Arial"/>
              <a:ea typeface="Arial"/>
              <a:cs typeface="Arial"/>
              <a:sym typeface="Arial"/>
            </a:endParaRPr>
          </a:p>
        </p:txBody>
      </p:sp>
      <p:pic>
        <p:nvPicPr>
          <p:cNvPr id="160" name="Google Shape;160;p2"/>
          <p:cNvPicPr preferRelativeResize="0"/>
          <p:nvPr/>
        </p:nvPicPr>
        <p:blipFill rotWithShape="1">
          <a:blip r:embed="rId4">
            <a:alphaModFix/>
          </a:blip>
          <a:srcRect/>
          <a:stretch/>
        </p:blipFill>
        <p:spPr>
          <a:xfrm>
            <a:off x="3346327" y="1999599"/>
            <a:ext cx="771549" cy="800887"/>
          </a:xfrm>
          <a:prstGeom prst="ellipse">
            <a:avLst/>
          </a:prstGeom>
          <a:noFill/>
          <a:ln w="9525" cap="flat" cmpd="sng">
            <a:solidFill>
              <a:schemeClr val="lt2"/>
            </a:solidFill>
            <a:prstDash val="solid"/>
            <a:round/>
            <a:headEnd type="none" w="sm" len="sm"/>
            <a:tailEnd type="none" w="sm" len="sm"/>
          </a:ln>
        </p:spPr>
      </p:pic>
      <p:sp>
        <p:nvSpPr>
          <p:cNvPr id="161" name="Google Shape;161;p2"/>
          <p:cNvSpPr txBox="1"/>
          <p:nvPr/>
        </p:nvSpPr>
        <p:spPr>
          <a:xfrm>
            <a:off x="4180340" y="2152605"/>
            <a:ext cx="2441415" cy="563799"/>
          </a:xfrm>
          <a:prstGeom prst="rect">
            <a:avLst/>
          </a:prstGeom>
          <a:noFill/>
          <a:ln>
            <a:noFill/>
          </a:ln>
        </p:spPr>
        <p:txBody>
          <a:bodyPr spcFirstLastPara="1" wrap="square" lIns="91425" tIns="45700" rIns="91425" bIns="45700" anchor="t" anchorCtr="0">
            <a:normAutofit/>
          </a:bodyPr>
          <a:lstStyle/>
          <a:p>
            <a:pPr marL="15875" marR="0" lvl="0" indent="0" algn="l" rtl="0">
              <a:lnSpc>
                <a:spcPct val="100000"/>
              </a:lnSpc>
              <a:spcBef>
                <a:spcPts val="0"/>
              </a:spcBef>
              <a:spcAft>
                <a:spcPts val="0"/>
              </a:spcAft>
              <a:buClr>
                <a:schemeClr val="lt2"/>
              </a:buClr>
              <a:buSzPts val="1600"/>
              <a:buFont typeface="Arial"/>
              <a:buNone/>
            </a:pPr>
            <a:r>
              <a:rPr lang="en-US" sz="1400" b="1" i="0" u="none" strike="noStrike" cap="none">
                <a:solidFill>
                  <a:schemeClr val="lt2"/>
                </a:solidFill>
                <a:latin typeface="Gill Sans"/>
                <a:ea typeface="Gill Sans"/>
                <a:cs typeface="Gill Sans"/>
                <a:sym typeface="Gill Sans"/>
              </a:rPr>
              <a:t>Ashley Smith</a:t>
            </a:r>
            <a:br>
              <a:rPr lang="en-US" sz="1400" b="0" i="0" u="none" strike="noStrike" cap="none">
                <a:solidFill>
                  <a:schemeClr val="lt2"/>
                </a:solidFill>
                <a:latin typeface="Gill Sans"/>
                <a:ea typeface="Gill Sans"/>
                <a:cs typeface="Gill Sans"/>
                <a:sym typeface="Gill Sans"/>
              </a:rPr>
            </a:br>
            <a:r>
              <a:rPr lang="en-US" sz="1400" b="0" i="0" u="none" strike="noStrike" cap="none">
                <a:solidFill>
                  <a:schemeClr val="lt2"/>
                </a:solidFill>
                <a:latin typeface="Gill Sans"/>
                <a:ea typeface="Gill Sans"/>
                <a:cs typeface="Gill Sans"/>
                <a:sym typeface="Gill Sans"/>
              </a:rPr>
              <a:t>USAID </a:t>
            </a:r>
            <a:endParaRPr sz="1400" b="1" i="0" u="none" strike="noStrike" cap="none">
              <a:solidFill>
                <a:schemeClr val="lt2"/>
              </a:solidFill>
              <a:latin typeface="Gill Sans"/>
              <a:ea typeface="Gill Sans"/>
              <a:cs typeface="Gill Sans"/>
              <a:sym typeface="Gill Sans"/>
            </a:endParaRPr>
          </a:p>
        </p:txBody>
      </p:sp>
      <p:sp>
        <p:nvSpPr>
          <p:cNvPr id="162" name="Google Shape;162;p2"/>
          <p:cNvSpPr txBox="1"/>
          <p:nvPr/>
        </p:nvSpPr>
        <p:spPr>
          <a:xfrm>
            <a:off x="9095004" y="2988198"/>
            <a:ext cx="2693743" cy="3348433"/>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rgbClr val="6C6463"/>
              </a:buClr>
              <a:buSzPts val="1100"/>
              <a:buFont typeface="Arial"/>
              <a:buNone/>
            </a:pPr>
            <a:r>
              <a:rPr lang="en-US" sz="1600" b="0" i="0" u="none" strike="noStrike" cap="none">
                <a:solidFill>
                  <a:srgbClr val="000000"/>
                </a:solidFill>
                <a:highlight>
                  <a:srgbClr val="FFFFFF"/>
                </a:highlight>
                <a:latin typeface="Gill Sans"/>
                <a:ea typeface="Gill Sans"/>
                <a:cs typeface="Gill Sans"/>
                <a:sym typeface="Gill Sans"/>
              </a:rPr>
              <a:t>Supplier Efficiencies Generated by Packaging Harmonization of Medroxyprogesterone Acetate (MPA-IM) Injectable Contraceptive</a:t>
            </a:r>
            <a:endParaRPr sz="1600" b="0" i="0" u="none" strike="noStrike" cap="none">
              <a:solidFill>
                <a:srgbClr val="000000"/>
              </a:solidFill>
              <a:highlight>
                <a:srgbClr val="FFFFFF"/>
              </a:highlight>
              <a:latin typeface="Gill Sans"/>
              <a:ea typeface="Gill Sans"/>
              <a:cs typeface="Gill Sans"/>
              <a:sym typeface="Gill Sans"/>
            </a:endParaRPr>
          </a:p>
        </p:txBody>
      </p:sp>
      <p:pic>
        <p:nvPicPr>
          <p:cNvPr id="163" name="Google Shape;163;p2"/>
          <p:cNvPicPr preferRelativeResize="0"/>
          <p:nvPr/>
        </p:nvPicPr>
        <p:blipFill rotWithShape="1">
          <a:blip r:embed="rId5">
            <a:alphaModFix/>
          </a:blip>
          <a:srcRect/>
          <a:stretch/>
        </p:blipFill>
        <p:spPr>
          <a:xfrm>
            <a:off x="9095004" y="1974730"/>
            <a:ext cx="771549" cy="800887"/>
          </a:xfrm>
          <a:prstGeom prst="ellipse">
            <a:avLst/>
          </a:prstGeom>
          <a:noFill/>
          <a:ln w="9525" cap="flat" cmpd="sng">
            <a:solidFill>
              <a:schemeClr val="lt2"/>
            </a:solidFill>
            <a:prstDash val="solid"/>
            <a:round/>
            <a:headEnd type="none" w="sm" len="sm"/>
            <a:tailEnd type="none" w="sm" len="sm"/>
          </a:ln>
        </p:spPr>
      </p:pic>
      <p:sp>
        <p:nvSpPr>
          <p:cNvPr id="164" name="Google Shape;164;p2"/>
          <p:cNvSpPr txBox="1"/>
          <p:nvPr/>
        </p:nvSpPr>
        <p:spPr>
          <a:xfrm>
            <a:off x="9929017" y="2127736"/>
            <a:ext cx="2441415" cy="563799"/>
          </a:xfrm>
          <a:prstGeom prst="rect">
            <a:avLst/>
          </a:prstGeom>
          <a:noFill/>
          <a:ln>
            <a:noFill/>
          </a:ln>
        </p:spPr>
        <p:txBody>
          <a:bodyPr spcFirstLastPara="1" wrap="square" lIns="91425" tIns="45700" rIns="91425" bIns="45700" anchor="t" anchorCtr="0">
            <a:normAutofit/>
          </a:bodyPr>
          <a:lstStyle/>
          <a:p>
            <a:pPr marL="15875" marR="0" lvl="0" indent="0" algn="l" rtl="0">
              <a:lnSpc>
                <a:spcPct val="100000"/>
              </a:lnSpc>
              <a:spcBef>
                <a:spcPts val="0"/>
              </a:spcBef>
              <a:spcAft>
                <a:spcPts val="0"/>
              </a:spcAft>
              <a:buClr>
                <a:schemeClr val="lt2"/>
              </a:buClr>
              <a:buSzPts val="1600"/>
              <a:buFont typeface="Arial"/>
              <a:buNone/>
            </a:pPr>
            <a:r>
              <a:rPr lang="en-US" sz="1400" b="1" i="0" u="none" strike="noStrike" cap="none">
                <a:solidFill>
                  <a:schemeClr val="lt2"/>
                </a:solidFill>
                <a:latin typeface="Gill Sans"/>
                <a:ea typeface="Gill Sans"/>
                <a:cs typeface="Gill Sans"/>
                <a:sym typeface="Gill Sans"/>
              </a:rPr>
              <a:t>Jens Rasmussen</a:t>
            </a:r>
            <a:br>
              <a:rPr lang="en-US" sz="1400" b="0" i="0" u="none" strike="noStrike" cap="none">
                <a:solidFill>
                  <a:schemeClr val="lt2"/>
                </a:solidFill>
                <a:latin typeface="Gill Sans"/>
                <a:ea typeface="Gill Sans"/>
                <a:cs typeface="Gill Sans"/>
                <a:sym typeface="Gill Sans"/>
              </a:rPr>
            </a:br>
            <a:r>
              <a:rPr lang="en-US" sz="1400" b="0" i="0" u="none" strike="noStrike" cap="none">
                <a:solidFill>
                  <a:schemeClr val="lt2"/>
                </a:solidFill>
                <a:latin typeface="Gill Sans"/>
                <a:ea typeface="Gill Sans"/>
                <a:cs typeface="Gill Sans"/>
                <a:sym typeface="Gill Sans"/>
              </a:rPr>
              <a:t>Missionpharma </a:t>
            </a:r>
            <a:endParaRPr sz="1400" b="1" i="0" u="none" strike="noStrike" cap="none">
              <a:solidFill>
                <a:schemeClr val="lt2"/>
              </a:solidFill>
              <a:latin typeface="Gill Sans"/>
              <a:ea typeface="Gill Sans"/>
              <a:cs typeface="Gill Sans"/>
              <a:sym typeface="Gill Sans"/>
            </a:endParaRPr>
          </a:p>
        </p:txBody>
      </p:sp>
      <p:sp>
        <p:nvSpPr>
          <p:cNvPr id="165" name="Google Shape;165;p2"/>
          <p:cNvSpPr txBox="1"/>
          <p:nvPr/>
        </p:nvSpPr>
        <p:spPr>
          <a:xfrm>
            <a:off x="6141307" y="3021786"/>
            <a:ext cx="2693743" cy="3122339"/>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rgbClr val="6C6463"/>
              </a:buClr>
              <a:buSzPts val="1100"/>
              <a:buFont typeface="Arial"/>
              <a:buNone/>
            </a:pPr>
            <a:r>
              <a:rPr lang="en-US" sz="1600" b="0" i="0" u="none" strike="noStrike" cap="none">
                <a:solidFill>
                  <a:srgbClr val="000000"/>
                </a:solidFill>
                <a:highlight>
                  <a:srgbClr val="FFFFFF"/>
                </a:highlight>
                <a:latin typeface="Gill Sans"/>
                <a:ea typeface="Gill Sans"/>
                <a:cs typeface="Gill Sans"/>
                <a:sym typeface="Gill Sans"/>
              </a:rPr>
              <a:t>The Path to Greener Donor Procurements through Contraceptive Packaging Improvements</a:t>
            </a:r>
            <a:endParaRPr sz="1600" b="0" i="0" u="none" strike="noStrike" cap="none">
              <a:solidFill>
                <a:srgbClr val="000000"/>
              </a:solidFill>
              <a:highlight>
                <a:srgbClr val="FFFFFF"/>
              </a:highlight>
              <a:latin typeface="Gill Sans"/>
              <a:ea typeface="Gill Sans"/>
              <a:cs typeface="Gill Sans"/>
              <a:sym typeface="Gill Sans"/>
            </a:endParaRPr>
          </a:p>
        </p:txBody>
      </p:sp>
      <p:pic>
        <p:nvPicPr>
          <p:cNvPr id="166" name="Google Shape;166;p2"/>
          <p:cNvPicPr preferRelativeResize="0"/>
          <p:nvPr/>
        </p:nvPicPr>
        <p:blipFill rotWithShape="1">
          <a:blip r:embed="rId6">
            <a:alphaModFix/>
          </a:blip>
          <a:srcRect l="1832" r="1832"/>
          <a:stretch/>
        </p:blipFill>
        <p:spPr>
          <a:xfrm>
            <a:off x="6141307" y="2008318"/>
            <a:ext cx="771549" cy="800887"/>
          </a:xfrm>
          <a:prstGeom prst="ellipse">
            <a:avLst/>
          </a:prstGeom>
          <a:noFill/>
          <a:ln w="9525" cap="flat" cmpd="sng">
            <a:solidFill>
              <a:schemeClr val="lt2"/>
            </a:solidFill>
            <a:prstDash val="solid"/>
            <a:round/>
            <a:headEnd type="none" w="sm" len="sm"/>
            <a:tailEnd type="none" w="sm" len="sm"/>
          </a:ln>
        </p:spPr>
      </p:pic>
      <p:sp>
        <p:nvSpPr>
          <p:cNvPr id="167" name="Google Shape;167;p2"/>
          <p:cNvSpPr txBox="1"/>
          <p:nvPr/>
        </p:nvSpPr>
        <p:spPr>
          <a:xfrm>
            <a:off x="6975320" y="2161324"/>
            <a:ext cx="2441415" cy="563799"/>
          </a:xfrm>
          <a:prstGeom prst="rect">
            <a:avLst/>
          </a:prstGeom>
          <a:noFill/>
          <a:ln>
            <a:noFill/>
          </a:ln>
        </p:spPr>
        <p:txBody>
          <a:bodyPr spcFirstLastPara="1" wrap="square" lIns="91425" tIns="45700" rIns="91425" bIns="45700" anchor="t" anchorCtr="0">
            <a:normAutofit/>
          </a:bodyPr>
          <a:lstStyle/>
          <a:p>
            <a:pPr marL="15875" marR="0" lvl="0" indent="0" algn="l" rtl="0">
              <a:lnSpc>
                <a:spcPct val="100000"/>
              </a:lnSpc>
              <a:spcBef>
                <a:spcPts val="0"/>
              </a:spcBef>
              <a:spcAft>
                <a:spcPts val="0"/>
              </a:spcAft>
              <a:buClr>
                <a:schemeClr val="lt2"/>
              </a:buClr>
              <a:buSzPts val="1600"/>
              <a:buFont typeface="Arial"/>
              <a:buNone/>
            </a:pPr>
            <a:r>
              <a:rPr lang="en-US" sz="1400" b="1" i="0" u="none" strike="noStrike" cap="none">
                <a:solidFill>
                  <a:schemeClr val="lt2"/>
                </a:solidFill>
                <a:latin typeface="Gill Sans"/>
                <a:ea typeface="Gill Sans"/>
                <a:cs typeface="Gill Sans"/>
                <a:sym typeface="Gill Sans"/>
              </a:rPr>
              <a:t>Morgan Simon</a:t>
            </a:r>
            <a:br>
              <a:rPr lang="en-US" sz="1400" b="0" i="0" u="none" strike="noStrike" cap="none">
                <a:solidFill>
                  <a:schemeClr val="lt2"/>
                </a:solidFill>
                <a:latin typeface="Gill Sans"/>
                <a:ea typeface="Gill Sans"/>
                <a:cs typeface="Gill Sans"/>
                <a:sym typeface="Gill Sans"/>
              </a:rPr>
            </a:br>
            <a:r>
              <a:rPr lang="en-US" sz="1400" b="0" i="0" u="none" strike="noStrike" cap="none">
                <a:solidFill>
                  <a:schemeClr val="lt2"/>
                </a:solidFill>
                <a:latin typeface="Gill Sans"/>
                <a:ea typeface="Gill Sans"/>
                <a:cs typeface="Gill Sans"/>
                <a:sym typeface="Gill Sans"/>
              </a:rPr>
              <a:t>GHSC-PSM</a:t>
            </a:r>
            <a:endParaRPr sz="1400" b="0" i="0" u="none" strike="noStrike" cap="none">
              <a:solidFill>
                <a:srgbClr val="000000"/>
              </a:solidFill>
              <a:latin typeface="Arial"/>
              <a:ea typeface="Arial"/>
              <a:cs typeface="Arial"/>
              <a:sym typeface="Arial"/>
            </a:endParaRPr>
          </a:p>
        </p:txBody>
      </p:sp>
      <p:sp>
        <p:nvSpPr>
          <p:cNvPr id="168" name="Google Shape;168;p2"/>
          <p:cNvSpPr txBox="1"/>
          <p:nvPr/>
        </p:nvSpPr>
        <p:spPr>
          <a:xfrm>
            <a:off x="487963" y="3012463"/>
            <a:ext cx="1607402" cy="399549"/>
          </a:xfrm>
          <a:prstGeom prst="rect">
            <a:avLst/>
          </a:prstGeom>
          <a:noFill/>
          <a:ln>
            <a:noFill/>
          </a:ln>
        </p:spPr>
        <p:txBody>
          <a:bodyPr spcFirstLastPara="1" wrap="square" lIns="91425" tIns="45700" rIns="91425" bIns="45700" anchor="t" anchorCtr="0">
            <a:normAutofit/>
          </a:bodyPr>
          <a:lstStyle/>
          <a:p>
            <a:pPr marL="15875" marR="0" lvl="0" indent="0" algn="l" rtl="0">
              <a:lnSpc>
                <a:spcPct val="100000"/>
              </a:lnSpc>
              <a:spcBef>
                <a:spcPts val="0"/>
              </a:spcBef>
              <a:spcAft>
                <a:spcPts val="0"/>
              </a:spcAft>
              <a:buClr>
                <a:schemeClr val="accent6"/>
              </a:buClr>
              <a:buSzPts val="1600"/>
              <a:buFont typeface="Arial"/>
              <a:buNone/>
            </a:pPr>
            <a:r>
              <a:rPr lang="en-US" sz="1600" b="0" i="0" u="none" strike="noStrike" cap="none">
                <a:solidFill>
                  <a:schemeClr val="dk1"/>
                </a:solidFill>
                <a:latin typeface="Gill Sans"/>
                <a:ea typeface="Gill Sans"/>
                <a:cs typeface="Gill Sans"/>
                <a:sym typeface="Gill Sans"/>
              </a:rPr>
              <a:t>Facilitator</a:t>
            </a:r>
            <a:endParaRPr sz="1600" b="1" i="0" u="none" strike="noStrike" cap="none">
              <a:solidFill>
                <a:schemeClr val="dk1"/>
              </a:solidFill>
              <a:latin typeface="Gill Sans"/>
              <a:ea typeface="Gill Sans"/>
              <a:cs typeface="Gill Sans"/>
              <a:sym typeface="Gill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24"/>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20</a:t>
            </a:fld>
            <a:endParaRPr/>
          </a:p>
        </p:txBody>
      </p:sp>
      <p:sp>
        <p:nvSpPr>
          <p:cNvPr id="479" name="Google Shape;479;p24"/>
          <p:cNvSpPr txBox="1">
            <a:spLocks noGrp="1"/>
          </p:cNvSpPr>
          <p:nvPr>
            <p:ph type="title" idx="4294967295"/>
          </p:nvPr>
        </p:nvSpPr>
        <p:spPr>
          <a:xfrm>
            <a:off x="554182" y="671761"/>
            <a:ext cx="10964862" cy="10366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t>Recommendations</a:t>
            </a:r>
            <a:endParaRPr/>
          </a:p>
        </p:txBody>
      </p:sp>
      <p:cxnSp>
        <p:nvCxnSpPr>
          <p:cNvPr id="480" name="Google Shape;480;p24"/>
          <p:cNvCxnSpPr/>
          <p:nvPr/>
        </p:nvCxnSpPr>
        <p:spPr>
          <a:xfrm rot="10800000">
            <a:off x="554318" y="1861583"/>
            <a:ext cx="11083500" cy="0"/>
          </a:xfrm>
          <a:prstGeom prst="straightConnector1">
            <a:avLst/>
          </a:prstGeom>
          <a:noFill/>
          <a:ln w="9525" cap="flat" cmpd="sng">
            <a:solidFill>
              <a:schemeClr val="dk1"/>
            </a:solidFill>
            <a:prstDash val="solid"/>
            <a:miter lim="800000"/>
            <a:headEnd type="none" w="sm" len="sm"/>
            <a:tailEnd type="none" w="sm" len="sm"/>
          </a:ln>
        </p:spPr>
      </p:cxnSp>
      <p:cxnSp>
        <p:nvCxnSpPr>
          <p:cNvPr id="481" name="Google Shape;481;p24"/>
          <p:cNvCxnSpPr/>
          <p:nvPr/>
        </p:nvCxnSpPr>
        <p:spPr>
          <a:xfrm>
            <a:off x="6095997" y="2066232"/>
            <a:ext cx="0" cy="3626100"/>
          </a:xfrm>
          <a:prstGeom prst="straightConnector1">
            <a:avLst/>
          </a:prstGeom>
          <a:noFill/>
          <a:ln w="9525" cap="flat" cmpd="sng">
            <a:solidFill>
              <a:schemeClr val="dk1"/>
            </a:solidFill>
            <a:prstDash val="solid"/>
            <a:miter lim="800000"/>
            <a:headEnd type="none" w="sm" len="sm"/>
            <a:tailEnd type="none" w="sm" len="sm"/>
          </a:ln>
        </p:spPr>
      </p:cxnSp>
      <p:sp>
        <p:nvSpPr>
          <p:cNvPr id="482" name="Google Shape;482;p24"/>
          <p:cNvSpPr txBox="1"/>
          <p:nvPr/>
        </p:nvSpPr>
        <p:spPr>
          <a:xfrm>
            <a:off x="278080" y="1951499"/>
            <a:ext cx="5648100" cy="40944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7F7F7F"/>
              </a:buClr>
              <a:buSzPts val="700"/>
              <a:buFont typeface="Arial"/>
              <a:buChar char="•"/>
            </a:pPr>
            <a:r>
              <a:rPr lang="en-US" sz="2000" b="0" i="0" u="none" strike="noStrike" cap="none">
                <a:solidFill>
                  <a:srgbClr val="6C6463"/>
                </a:solidFill>
                <a:latin typeface="Gill Sans"/>
                <a:ea typeface="Gill Sans"/>
                <a:cs typeface="Gill Sans"/>
                <a:sym typeface="Gill Sans"/>
              </a:rPr>
              <a:t>Male condoms: USAID and UNFPA catalogs offer the same export carton of 3,000 pieces and inner boxes of 100 pieces</a:t>
            </a:r>
            <a:br>
              <a:rPr lang="en-US" sz="2000" b="0" i="0" u="none" strike="noStrike" cap="none">
                <a:solidFill>
                  <a:srgbClr val="6C6463"/>
                </a:solidFill>
                <a:latin typeface="Gill Sans"/>
                <a:ea typeface="Gill Sans"/>
                <a:cs typeface="Gill Sans"/>
                <a:sym typeface="Gill Sans"/>
              </a:rPr>
            </a:br>
            <a:r>
              <a:rPr lang="en-US" sz="2000" b="1" i="0" u="none" strike="noStrike" cap="none">
                <a:solidFill>
                  <a:schemeClr val="lt2"/>
                </a:solidFill>
                <a:latin typeface="Gill Sans"/>
                <a:ea typeface="Gill Sans"/>
                <a:cs typeface="Gill Sans"/>
                <a:sym typeface="Gill Sans"/>
              </a:rPr>
              <a:t>Implemented in 2020</a:t>
            </a:r>
            <a:endParaRPr sz="2000" b="0" i="0" u="none" strike="noStrike" cap="none">
              <a:solidFill>
                <a:srgbClr val="000000"/>
              </a:solidFill>
              <a:latin typeface="Arial"/>
              <a:ea typeface="Arial"/>
              <a:cs typeface="Arial"/>
              <a:sym typeface="Arial"/>
            </a:endParaRPr>
          </a:p>
          <a:p>
            <a:pPr marL="285750" marR="0" lvl="0" indent="-241300" algn="l" rtl="0">
              <a:lnSpc>
                <a:spcPct val="100000"/>
              </a:lnSpc>
              <a:spcBef>
                <a:spcPts val="0"/>
              </a:spcBef>
              <a:spcAft>
                <a:spcPts val="0"/>
              </a:spcAft>
              <a:buClr>
                <a:srgbClr val="7F7F7F"/>
              </a:buClr>
              <a:buSzPts val="700"/>
              <a:buFont typeface="Arial"/>
              <a:buNone/>
            </a:pPr>
            <a:endParaRPr sz="2000" b="1" i="0" u="none" strike="noStrike" cap="none">
              <a:solidFill>
                <a:schemeClr val="lt2"/>
              </a:solidFill>
              <a:latin typeface="Gill Sans"/>
              <a:ea typeface="Gill Sans"/>
              <a:cs typeface="Gill Sans"/>
              <a:sym typeface="Gill Sans"/>
            </a:endParaRPr>
          </a:p>
          <a:p>
            <a:pPr marL="285750" marR="0" lvl="0" indent="-285750" algn="l" rtl="0">
              <a:lnSpc>
                <a:spcPct val="100000"/>
              </a:lnSpc>
              <a:spcBef>
                <a:spcPts val="0"/>
              </a:spcBef>
              <a:spcAft>
                <a:spcPts val="0"/>
              </a:spcAft>
              <a:buClr>
                <a:srgbClr val="7F7F7F"/>
              </a:buClr>
              <a:buSzPts val="700"/>
              <a:buFont typeface="Arial"/>
              <a:buChar char="•"/>
            </a:pPr>
            <a:r>
              <a:rPr lang="en-US" sz="2000" b="0" i="0" u="none" strike="noStrike" cap="none">
                <a:solidFill>
                  <a:srgbClr val="6C6463"/>
                </a:solidFill>
                <a:latin typeface="Gill Sans"/>
                <a:ea typeface="Gill Sans"/>
                <a:cs typeface="Gill Sans"/>
                <a:sym typeface="Gill Sans"/>
              </a:rPr>
              <a:t>Female condoms: USAID and UNFPA offer export cartons with quantities &lt;1,000 pieces </a:t>
            </a:r>
            <a:br>
              <a:rPr lang="en-US" sz="2000" b="0" i="0" u="none" strike="noStrike" cap="none">
                <a:solidFill>
                  <a:srgbClr val="6C6463"/>
                </a:solidFill>
                <a:latin typeface="Gill Sans"/>
                <a:ea typeface="Gill Sans"/>
                <a:cs typeface="Gill Sans"/>
                <a:sym typeface="Gill Sans"/>
              </a:rPr>
            </a:br>
            <a:r>
              <a:rPr lang="en-US" sz="2000" b="1" i="0" u="none" strike="noStrike" cap="none">
                <a:solidFill>
                  <a:schemeClr val="lt2"/>
                </a:solidFill>
                <a:latin typeface="Gill Sans"/>
                <a:ea typeface="Gill Sans"/>
                <a:cs typeface="Gill Sans"/>
                <a:sym typeface="Gill Sans"/>
              </a:rPr>
              <a:t>Implemented in 2020</a:t>
            </a:r>
            <a:endParaRPr sz="2000" b="0" i="0" u="none" strike="noStrike" cap="none">
              <a:solidFill>
                <a:srgbClr val="000000"/>
              </a:solidFill>
              <a:latin typeface="Arial"/>
              <a:ea typeface="Arial"/>
              <a:cs typeface="Arial"/>
              <a:sym typeface="Arial"/>
            </a:endParaRPr>
          </a:p>
          <a:p>
            <a:pPr marL="285750" marR="0" lvl="0" indent="-241300" algn="l" rtl="0">
              <a:lnSpc>
                <a:spcPct val="100000"/>
              </a:lnSpc>
              <a:spcBef>
                <a:spcPts val="0"/>
              </a:spcBef>
              <a:spcAft>
                <a:spcPts val="0"/>
              </a:spcAft>
              <a:buClr>
                <a:srgbClr val="7F7F7F"/>
              </a:buClr>
              <a:buSzPts val="700"/>
              <a:buFont typeface="Arial"/>
              <a:buNone/>
            </a:pPr>
            <a:endParaRPr sz="2000" b="0" i="0" u="none" strike="noStrike" cap="none">
              <a:solidFill>
                <a:srgbClr val="6C6463"/>
              </a:solidFill>
              <a:latin typeface="Gill Sans"/>
              <a:ea typeface="Gill Sans"/>
              <a:cs typeface="Gill Sans"/>
              <a:sym typeface="Gill Sans"/>
            </a:endParaRPr>
          </a:p>
          <a:p>
            <a:pPr marL="285750" marR="0" lvl="0" indent="-285750" algn="l" rtl="0">
              <a:lnSpc>
                <a:spcPct val="100000"/>
              </a:lnSpc>
              <a:spcBef>
                <a:spcPts val="0"/>
              </a:spcBef>
              <a:spcAft>
                <a:spcPts val="0"/>
              </a:spcAft>
              <a:buClr>
                <a:srgbClr val="7F7F7F"/>
              </a:buClr>
              <a:buSzPts val="700"/>
              <a:buFont typeface="Arial"/>
              <a:buChar char="•"/>
            </a:pPr>
            <a:r>
              <a:rPr lang="en-US" sz="2000" b="0" i="0" u="none" strike="noStrike" cap="none">
                <a:solidFill>
                  <a:srgbClr val="6C6463"/>
                </a:solidFill>
                <a:latin typeface="Gill Sans"/>
                <a:ea typeface="Gill Sans"/>
                <a:cs typeface="Gill Sans"/>
                <a:sym typeface="Gill Sans"/>
              </a:rPr>
              <a:t>MPA-IM: Remove the safety box; order separately</a:t>
            </a:r>
            <a:br>
              <a:rPr lang="en-US" sz="2000" b="0" i="0" u="none" strike="noStrike" cap="none">
                <a:solidFill>
                  <a:srgbClr val="6C6463"/>
                </a:solidFill>
                <a:latin typeface="Gill Sans"/>
                <a:ea typeface="Gill Sans"/>
                <a:cs typeface="Gill Sans"/>
                <a:sym typeface="Gill Sans"/>
              </a:rPr>
            </a:br>
            <a:r>
              <a:rPr lang="en-US" sz="2000" b="1" i="0" u="none" strike="noStrike" cap="none">
                <a:solidFill>
                  <a:schemeClr val="lt2"/>
                </a:solidFill>
                <a:latin typeface="Gill Sans"/>
                <a:ea typeface="Gill Sans"/>
                <a:cs typeface="Gill Sans"/>
                <a:sym typeface="Gill Sans"/>
              </a:rPr>
              <a:t>Safety boxes available separately in USAID catalog</a:t>
            </a:r>
            <a:endParaRPr sz="2000" b="0" i="0" u="none" strike="noStrike" cap="none">
              <a:solidFill>
                <a:srgbClr val="000000"/>
              </a:solidFill>
              <a:latin typeface="Arial"/>
              <a:ea typeface="Arial"/>
              <a:cs typeface="Arial"/>
              <a:sym typeface="Arial"/>
            </a:endParaRPr>
          </a:p>
        </p:txBody>
      </p:sp>
      <p:pic>
        <p:nvPicPr>
          <p:cNvPr id="483" name="Google Shape;483;p24"/>
          <p:cNvPicPr preferRelativeResize="0"/>
          <p:nvPr/>
        </p:nvPicPr>
        <p:blipFill rotWithShape="1">
          <a:blip r:embed="rId3">
            <a:alphaModFix/>
          </a:blip>
          <a:srcRect/>
          <a:stretch/>
        </p:blipFill>
        <p:spPr>
          <a:xfrm>
            <a:off x="7362842" y="3848100"/>
            <a:ext cx="2951285" cy="2162840"/>
          </a:xfrm>
          <a:prstGeom prst="rect">
            <a:avLst/>
          </a:prstGeom>
          <a:noFill/>
          <a:ln>
            <a:noFill/>
          </a:ln>
        </p:spPr>
      </p:pic>
      <p:sp>
        <p:nvSpPr>
          <p:cNvPr id="484" name="Google Shape;484;p24"/>
          <p:cNvSpPr txBox="1"/>
          <p:nvPr/>
        </p:nvSpPr>
        <p:spPr>
          <a:xfrm>
            <a:off x="6265835" y="2116546"/>
            <a:ext cx="5648100" cy="16317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7F7F7F"/>
              </a:buClr>
              <a:buSzPts val="700"/>
              <a:buFont typeface="Arial"/>
              <a:buChar char="•"/>
            </a:pPr>
            <a:r>
              <a:rPr lang="en-US" sz="2000" b="0" i="0" u="none" strike="noStrike" cap="none">
                <a:solidFill>
                  <a:srgbClr val="6C6463"/>
                </a:solidFill>
                <a:latin typeface="Gill Sans"/>
                <a:ea typeface="Gill Sans"/>
                <a:cs typeface="Gill Sans"/>
                <a:sym typeface="Gill Sans"/>
              </a:rPr>
              <a:t>MPA-IM: package in co-packaged presentation, with a preference for packaging the vial and syringe in the same dispensing unit</a:t>
            </a:r>
            <a:br>
              <a:rPr lang="en-US" sz="2000" b="0" i="0" u="none" strike="noStrike" cap="none">
                <a:solidFill>
                  <a:srgbClr val="6C6463"/>
                </a:solidFill>
                <a:latin typeface="Gill Sans"/>
                <a:ea typeface="Gill Sans"/>
                <a:cs typeface="Gill Sans"/>
                <a:sym typeface="Gill Sans"/>
              </a:rPr>
            </a:br>
            <a:r>
              <a:rPr lang="en-US" sz="2000" b="1" i="0" u="none" strike="noStrike" cap="none">
                <a:solidFill>
                  <a:schemeClr val="lt2"/>
                </a:solidFill>
                <a:latin typeface="Gill Sans"/>
                <a:ea typeface="Gill Sans"/>
                <a:cs typeface="Gill Sans"/>
                <a:sym typeface="Gill Sans"/>
              </a:rPr>
              <a:t>New smaller bundle to be introduced in 2023</a:t>
            </a:r>
            <a:endParaRPr sz="2000" b="0" i="0" u="none" strike="noStrike" cap="none">
              <a:solidFill>
                <a:srgbClr val="000000"/>
              </a:solidFill>
              <a:latin typeface="Arial"/>
              <a:ea typeface="Arial"/>
              <a:cs typeface="Arial"/>
              <a:sym typeface="Arial"/>
            </a:endParaRPr>
          </a:p>
        </p:txBody>
      </p:sp>
      <p:sp>
        <p:nvSpPr>
          <p:cNvPr id="485" name="Google Shape;485;p24"/>
          <p:cNvSpPr txBox="1"/>
          <p:nvPr/>
        </p:nvSpPr>
        <p:spPr>
          <a:xfrm>
            <a:off x="297180" y="251460"/>
            <a:ext cx="339427" cy="152019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25"/>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sp>
        <p:nvSpPr>
          <p:cNvPr id="491" name="Google Shape;491;p25"/>
          <p:cNvSpPr/>
          <p:nvPr/>
        </p:nvSpPr>
        <p:spPr>
          <a:xfrm>
            <a:off x="205620" y="243068"/>
            <a:ext cx="11772898" cy="524333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92" name="Google Shape;492;p25"/>
          <p:cNvSpPr txBox="1"/>
          <p:nvPr/>
        </p:nvSpPr>
        <p:spPr>
          <a:xfrm>
            <a:off x="894080" y="656672"/>
            <a:ext cx="10784776" cy="2778449"/>
          </a:xfrm>
          <a:prstGeom prst="rect">
            <a:avLst/>
          </a:prstGeom>
          <a:noFill/>
          <a:ln>
            <a:noFill/>
          </a:ln>
        </p:spPr>
        <p:txBody>
          <a:bodyPr spcFirstLastPara="1" wrap="square" lIns="91425" tIns="45700" rIns="91425" bIns="45700" anchor="b" anchorCtr="0">
            <a:normAutofit lnSpcReduction="10000"/>
          </a:bodyPr>
          <a:lstStyle/>
          <a:p>
            <a:pPr marL="0" marR="0" lvl="0" indent="0" algn="l" rtl="0">
              <a:lnSpc>
                <a:spcPct val="90000"/>
              </a:lnSpc>
              <a:spcBef>
                <a:spcPts val="0"/>
              </a:spcBef>
              <a:spcAft>
                <a:spcPts val="0"/>
              </a:spcAft>
              <a:buClr>
                <a:schemeClr val="lt1"/>
              </a:buClr>
              <a:buSzPts val="4000"/>
              <a:buFont typeface="Gill Sans"/>
              <a:buNone/>
            </a:pPr>
            <a:br>
              <a:rPr lang="en-US" sz="4000" b="0" i="0" u="none" strike="noStrike" cap="none">
                <a:solidFill>
                  <a:schemeClr val="lt1"/>
                </a:solidFill>
                <a:latin typeface="Gill Sans"/>
                <a:ea typeface="Gill Sans"/>
                <a:cs typeface="Gill Sans"/>
                <a:sym typeface="Gill Sans"/>
              </a:rPr>
            </a:br>
            <a:br>
              <a:rPr lang="en-US" sz="3600" b="0" i="0" u="none" strike="noStrike" cap="none">
                <a:solidFill>
                  <a:schemeClr val="lt1"/>
                </a:solidFill>
                <a:latin typeface="Gill Sans"/>
                <a:ea typeface="Gill Sans"/>
                <a:cs typeface="Gill Sans"/>
                <a:sym typeface="Gill Sans"/>
              </a:rPr>
            </a:br>
            <a:r>
              <a:rPr lang="en-US" sz="4000" b="1" i="0" u="none" strike="noStrike" cap="none">
                <a:solidFill>
                  <a:schemeClr val="lt1"/>
                </a:solidFill>
                <a:latin typeface="Gill Sans"/>
                <a:ea typeface="Gill Sans"/>
                <a:cs typeface="Gill Sans"/>
                <a:sym typeface="Gill Sans"/>
              </a:rPr>
              <a:t>The Path to Greener Donor Procurements through Contraceptive Packaging Improvements</a:t>
            </a:r>
            <a:endParaRPr sz="4000" b="0" i="0" u="none" strike="noStrike" cap="none">
              <a:solidFill>
                <a:schemeClr val="lt1"/>
              </a:solidFill>
              <a:latin typeface="Gill Sans"/>
              <a:ea typeface="Gill Sans"/>
              <a:cs typeface="Gill Sans"/>
              <a:sym typeface="Gill Sans"/>
            </a:endParaRPr>
          </a:p>
        </p:txBody>
      </p:sp>
      <p:sp>
        <p:nvSpPr>
          <p:cNvPr id="493" name="Google Shape;493;p25"/>
          <p:cNvSpPr/>
          <p:nvPr/>
        </p:nvSpPr>
        <p:spPr>
          <a:xfrm>
            <a:off x="505284" y="1363495"/>
            <a:ext cx="226554" cy="19443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94" name="Google Shape;494;p25"/>
          <p:cNvSpPr txBox="1"/>
          <p:nvPr/>
        </p:nvSpPr>
        <p:spPr>
          <a:xfrm>
            <a:off x="1622664" y="4376062"/>
            <a:ext cx="4663804" cy="376929"/>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chemeClr val="lt1"/>
              </a:buClr>
              <a:buSzPts val="1600"/>
              <a:buFont typeface="Gill Sans"/>
              <a:buNone/>
            </a:pPr>
            <a:r>
              <a:rPr lang="en-US" sz="1400" b="1" i="0" u="none" strike="noStrike" cap="none">
                <a:solidFill>
                  <a:schemeClr val="lt1"/>
                </a:solidFill>
                <a:latin typeface="Gill Sans"/>
                <a:ea typeface="Gill Sans"/>
                <a:cs typeface="Gill Sans"/>
                <a:sym typeface="Gill Sans"/>
              </a:rPr>
              <a:t>Morgan Simon</a:t>
            </a:r>
            <a:r>
              <a:rPr lang="en-US" sz="1400" b="0" i="0" u="none" strike="noStrike" cap="none">
                <a:solidFill>
                  <a:schemeClr val="lt1"/>
                </a:solidFill>
                <a:latin typeface="Gill Sans"/>
                <a:ea typeface="Gill Sans"/>
                <a:cs typeface="Gill Sans"/>
                <a:sym typeface="Gill Sans"/>
              </a:rPr>
              <a:t>, GHSC-PSM</a:t>
            </a:r>
            <a:endParaRPr sz="1400" b="0" i="0" u="none" strike="noStrike" cap="none">
              <a:solidFill>
                <a:srgbClr val="000000"/>
              </a:solidFill>
              <a:latin typeface="Arial"/>
              <a:ea typeface="Arial"/>
              <a:cs typeface="Arial"/>
              <a:sym typeface="Arial"/>
            </a:endParaRPr>
          </a:p>
        </p:txBody>
      </p:sp>
      <p:pic>
        <p:nvPicPr>
          <p:cNvPr id="495" name="Google Shape;495;p25"/>
          <p:cNvPicPr preferRelativeResize="0"/>
          <p:nvPr/>
        </p:nvPicPr>
        <p:blipFill rotWithShape="1">
          <a:blip r:embed="rId3">
            <a:alphaModFix/>
          </a:blip>
          <a:srcRect l="1832" r="1832"/>
          <a:stretch/>
        </p:blipFill>
        <p:spPr>
          <a:xfrm>
            <a:off x="731837" y="4196167"/>
            <a:ext cx="771549" cy="800887"/>
          </a:xfrm>
          <a:prstGeom prst="ellipse">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2" name="Google Shape;502;p26"/>
          <p:cNvSpPr txBox="1">
            <a:spLocks noGrp="1"/>
          </p:cNvSpPr>
          <p:nvPr>
            <p:ph type="title"/>
          </p:nvPr>
        </p:nvSpPr>
        <p:spPr>
          <a:xfrm>
            <a:off x="617220" y="379413"/>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dirty="0">
                <a:latin typeface="Gill Sans"/>
                <a:ea typeface="Gill Sans"/>
                <a:cs typeface="Gill Sans"/>
                <a:sym typeface="Gill Sans"/>
              </a:rPr>
              <a:t> What is green packaging?</a:t>
            </a:r>
            <a:endParaRPr b="1" dirty="0"/>
          </a:p>
        </p:txBody>
      </p:sp>
      <p:sp>
        <p:nvSpPr>
          <p:cNvPr id="503" name="Google Shape;503;p26"/>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pic>
        <p:nvPicPr>
          <p:cNvPr id="3" name="Picture 2">
            <a:extLst>
              <a:ext uri="{FF2B5EF4-FFF2-40B4-BE49-F238E27FC236}">
                <a16:creationId xmlns:a16="http://schemas.microsoft.com/office/drawing/2014/main" id="{71DA8615-1F5D-E44A-69AE-99A80B81DC9B}"/>
              </a:ext>
            </a:extLst>
          </p:cNvPr>
          <p:cNvPicPr>
            <a:picLocks noChangeAspect="1"/>
          </p:cNvPicPr>
          <p:nvPr/>
        </p:nvPicPr>
        <p:blipFill>
          <a:blip r:embed="rId3"/>
          <a:stretch>
            <a:fillRect/>
          </a:stretch>
        </p:blipFill>
        <p:spPr>
          <a:xfrm>
            <a:off x="944880" y="2732614"/>
            <a:ext cx="5151120" cy="2501972"/>
          </a:xfrm>
          <a:prstGeom prst="rect">
            <a:avLst/>
          </a:prstGeom>
        </p:spPr>
      </p:pic>
      <p:pic>
        <p:nvPicPr>
          <p:cNvPr id="5" name="Picture 4">
            <a:extLst>
              <a:ext uri="{FF2B5EF4-FFF2-40B4-BE49-F238E27FC236}">
                <a16:creationId xmlns:a16="http://schemas.microsoft.com/office/drawing/2014/main" id="{FE69FA8D-C4B9-6EF2-0412-B91E94FC92B9}"/>
              </a:ext>
            </a:extLst>
          </p:cNvPr>
          <p:cNvPicPr>
            <a:picLocks noChangeAspect="1"/>
          </p:cNvPicPr>
          <p:nvPr/>
        </p:nvPicPr>
        <p:blipFill rotWithShape="1">
          <a:blip r:embed="rId4"/>
          <a:srcRect l="6937" t="15360" r="9393"/>
          <a:stretch/>
        </p:blipFill>
        <p:spPr>
          <a:xfrm>
            <a:off x="6984941" y="2655814"/>
            <a:ext cx="3566635" cy="2655571"/>
          </a:xfrm>
          <a:prstGeom prst="rect">
            <a:avLst/>
          </a:prstGeom>
        </p:spPr>
      </p:pic>
      <p:sp>
        <p:nvSpPr>
          <p:cNvPr id="8" name="&quot;No&quot; Symbol 7">
            <a:extLst>
              <a:ext uri="{FF2B5EF4-FFF2-40B4-BE49-F238E27FC236}">
                <a16:creationId xmlns:a16="http://schemas.microsoft.com/office/drawing/2014/main" id="{6B3EDB81-7253-4D7D-353C-EA37F37EA11E}"/>
              </a:ext>
            </a:extLst>
          </p:cNvPr>
          <p:cNvSpPr/>
          <p:nvPr/>
        </p:nvSpPr>
        <p:spPr>
          <a:xfrm>
            <a:off x="7524424" y="2764072"/>
            <a:ext cx="2487667" cy="2439053"/>
          </a:xfrm>
          <a:prstGeom prst="noSmoking">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3145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26"/>
          <p:cNvSpPr/>
          <p:nvPr/>
        </p:nvSpPr>
        <p:spPr>
          <a:xfrm>
            <a:off x="1894690" y="4026893"/>
            <a:ext cx="2352567" cy="2093605"/>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02" name="Google Shape;502;p26"/>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dirty="0">
                <a:latin typeface="Gill Sans"/>
                <a:ea typeface="Gill Sans"/>
                <a:cs typeface="Gill Sans"/>
                <a:sym typeface="Gill Sans"/>
              </a:rPr>
              <a:t>What is green packaging?</a:t>
            </a:r>
            <a:endParaRPr b="1" dirty="0"/>
          </a:p>
        </p:txBody>
      </p:sp>
      <p:sp>
        <p:nvSpPr>
          <p:cNvPr id="503" name="Google Shape;503;p26"/>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a:t>
            </a:fld>
            <a:endParaRPr/>
          </a:p>
        </p:txBody>
      </p:sp>
      <p:sp>
        <p:nvSpPr>
          <p:cNvPr id="504" name="Google Shape;504;p26"/>
          <p:cNvSpPr txBox="1"/>
          <p:nvPr/>
        </p:nvSpPr>
        <p:spPr>
          <a:xfrm>
            <a:off x="390419" y="1680307"/>
            <a:ext cx="1142918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rgbClr val="6C6463"/>
                </a:solidFill>
                <a:latin typeface="Gill Sans"/>
                <a:ea typeface="Gill Sans"/>
                <a:cs typeface="Gill Sans"/>
                <a:sym typeface="Gill Sans"/>
              </a:rPr>
              <a:t>Packaging plays a critical role in almost </a:t>
            </a:r>
            <a:r>
              <a:rPr lang="en-US" sz="2000" b="1" i="0" u="none" strike="noStrike" cap="none" dirty="0">
                <a:solidFill>
                  <a:srgbClr val="6C6463"/>
                </a:solidFill>
                <a:latin typeface="Gill Sans"/>
                <a:ea typeface="Gill Sans"/>
                <a:cs typeface="Gill Sans"/>
                <a:sym typeface="Gill Sans"/>
              </a:rPr>
              <a:t>EVERY</a:t>
            </a:r>
            <a:r>
              <a:rPr lang="en-US" sz="2000" b="0" i="0" u="none" strike="noStrike" cap="none" dirty="0">
                <a:solidFill>
                  <a:srgbClr val="6C6463"/>
                </a:solidFill>
                <a:latin typeface="Gill Sans"/>
                <a:ea typeface="Gill Sans"/>
                <a:cs typeface="Gill Sans"/>
                <a:sym typeface="Gill Sans"/>
              </a:rPr>
              <a:t> industry, </a:t>
            </a:r>
            <a:r>
              <a:rPr lang="en-US" sz="2000" b="1" i="0" u="none" strike="noStrike" cap="none" dirty="0">
                <a:solidFill>
                  <a:srgbClr val="6C6463"/>
                </a:solidFill>
                <a:latin typeface="Gill Sans"/>
                <a:ea typeface="Gill Sans"/>
                <a:cs typeface="Gill Sans"/>
                <a:sym typeface="Gill Sans"/>
              </a:rPr>
              <a:t>EVERY </a:t>
            </a:r>
            <a:r>
              <a:rPr lang="en-US" sz="2000" b="0" i="0" u="none" strike="noStrike" cap="none" dirty="0">
                <a:solidFill>
                  <a:srgbClr val="6C6463"/>
                </a:solidFill>
                <a:latin typeface="Gill Sans"/>
                <a:ea typeface="Gill Sans"/>
                <a:cs typeface="Gill Sans"/>
                <a:sym typeface="Gill Sans"/>
              </a:rPr>
              <a:t>sector and </a:t>
            </a:r>
            <a:r>
              <a:rPr lang="en-US" sz="2000" b="1" i="0" u="none" strike="noStrike" cap="none" dirty="0">
                <a:solidFill>
                  <a:srgbClr val="6C6463"/>
                </a:solidFill>
                <a:latin typeface="Gill Sans"/>
                <a:ea typeface="Gill Sans"/>
                <a:cs typeface="Gill Sans"/>
                <a:sym typeface="Gill Sans"/>
              </a:rPr>
              <a:t>EVERY</a:t>
            </a:r>
            <a:r>
              <a:rPr lang="en-US" sz="2000" b="0" i="0" u="none" strike="noStrike" cap="none" dirty="0">
                <a:solidFill>
                  <a:srgbClr val="6C6463"/>
                </a:solidFill>
                <a:latin typeface="Gill Sans"/>
                <a:ea typeface="Gill Sans"/>
                <a:cs typeface="Gill Sans"/>
                <a:sym typeface="Gill Sans"/>
              </a:rPr>
              <a:t> supply chain.  </a:t>
            </a:r>
            <a:endParaRPr sz="1200" b="0" i="0" u="none" strike="noStrike" cap="none" dirty="0">
              <a:solidFill>
                <a:srgbClr val="000000"/>
              </a:solidFill>
              <a:latin typeface="Arial"/>
              <a:ea typeface="Arial"/>
              <a:cs typeface="Arial"/>
              <a:sym typeface="Arial"/>
            </a:endParaRPr>
          </a:p>
        </p:txBody>
      </p:sp>
      <p:cxnSp>
        <p:nvCxnSpPr>
          <p:cNvPr id="505" name="Google Shape;505;p26"/>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cxnSp>
        <p:nvCxnSpPr>
          <p:cNvPr id="506" name="Google Shape;506;p26"/>
          <p:cNvCxnSpPr/>
          <p:nvPr/>
        </p:nvCxnSpPr>
        <p:spPr>
          <a:xfrm>
            <a:off x="6086447" y="2293557"/>
            <a:ext cx="0" cy="3625980"/>
          </a:xfrm>
          <a:prstGeom prst="straightConnector1">
            <a:avLst/>
          </a:prstGeom>
          <a:noFill/>
          <a:ln w="9525" cap="flat" cmpd="sng">
            <a:solidFill>
              <a:schemeClr val="dk1"/>
            </a:solidFill>
            <a:prstDash val="solid"/>
            <a:miter lim="800000"/>
            <a:headEnd type="none" w="sm" len="sm"/>
            <a:tailEnd type="none" w="sm" len="sm"/>
          </a:ln>
        </p:spPr>
      </p:cxnSp>
      <p:sp>
        <p:nvSpPr>
          <p:cNvPr id="507" name="Google Shape;507;p26"/>
          <p:cNvSpPr txBox="1"/>
          <p:nvPr/>
        </p:nvSpPr>
        <p:spPr>
          <a:xfrm>
            <a:off x="554182" y="2304545"/>
            <a:ext cx="5033584" cy="16311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000" b="0" i="0" u="none" strike="noStrike" cap="none" dirty="0">
                <a:solidFill>
                  <a:srgbClr val="6C6463"/>
                </a:solidFill>
                <a:latin typeface="Gill Sans"/>
                <a:ea typeface="Gill Sans"/>
                <a:cs typeface="Gill Sans"/>
                <a:sym typeface="Gill Sans"/>
              </a:rPr>
              <a:t>In the pharmaceutical industry, packaging is essential to maintain the quality of the product. Packaging protects the product not only from physical damage but also from biological degradation. </a:t>
            </a:r>
            <a:endParaRPr sz="2000" b="0" i="0" u="none" strike="noStrike" cap="none" dirty="0">
              <a:solidFill>
                <a:srgbClr val="000000"/>
              </a:solidFill>
              <a:latin typeface="Arial"/>
              <a:ea typeface="Arial"/>
              <a:cs typeface="Arial"/>
              <a:sym typeface="Arial"/>
            </a:endParaRPr>
          </a:p>
        </p:txBody>
      </p:sp>
      <p:pic>
        <p:nvPicPr>
          <p:cNvPr id="508" name="Google Shape;508;p26"/>
          <p:cNvPicPr preferRelativeResize="0"/>
          <p:nvPr/>
        </p:nvPicPr>
        <p:blipFill rotWithShape="1">
          <a:blip r:embed="rId3">
            <a:alphaModFix/>
          </a:blip>
          <a:srcRect/>
          <a:stretch/>
        </p:blipFill>
        <p:spPr>
          <a:xfrm>
            <a:off x="2328348" y="4381932"/>
            <a:ext cx="1485250" cy="1383525"/>
          </a:xfrm>
          <a:prstGeom prst="rect">
            <a:avLst/>
          </a:prstGeom>
          <a:noFill/>
          <a:ln>
            <a:noFill/>
          </a:ln>
        </p:spPr>
      </p:pic>
      <p:sp>
        <p:nvSpPr>
          <p:cNvPr id="2" name="Google Shape;507;p26">
            <a:extLst>
              <a:ext uri="{FF2B5EF4-FFF2-40B4-BE49-F238E27FC236}">
                <a16:creationId xmlns:a16="http://schemas.microsoft.com/office/drawing/2014/main" id="{C3C15C1E-9B92-E35F-D92E-6260F7DD8F84}"/>
              </a:ext>
            </a:extLst>
          </p:cNvPr>
          <p:cNvSpPr txBox="1"/>
          <p:nvPr/>
        </p:nvSpPr>
        <p:spPr>
          <a:xfrm>
            <a:off x="6350145" y="2304545"/>
            <a:ext cx="5033584" cy="32931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000" dirty="0">
                <a:solidFill>
                  <a:srgbClr val="6C6463"/>
                </a:solidFill>
                <a:latin typeface="Gill Sans"/>
                <a:cs typeface="Gill Sans"/>
                <a:sym typeface="Gill Sans"/>
              </a:rPr>
              <a:t>Green packaging initiatives may include: </a:t>
            </a:r>
          </a:p>
          <a:p>
            <a:pPr marL="0" marR="0" lvl="0" indent="0" algn="l" rtl="0">
              <a:lnSpc>
                <a:spcPct val="100000"/>
              </a:lnSpc>
              <a:spcBef>
                <a:spcPts val="0"/>
              </a:spcBef>
              <a:spcAft>
                <a:spcPts val="0"/>
              </a:spcAft>
              <a:buClr>
                <a:srgbClr val="000000"/>
              </a:buClr>
              <a:buSzPts val="1600"/>
              <a:buFont typeface="Arial"/>
              <a:buNone/>
            </a:pPr>
            <a:endParaRPr lang="en-US" sz="2000" b="1" dirty="0">
              <a:solidFill>
                <a:srgbClr val="6C6463"/>
              </a:solidFill>
              <a:latin typeface="Gill Sans"/>
              <a:cs typeface="Gill Sans"/>
              <a:sym typeface="Gill Sans"/>
            </a:endParaRPr>
          </a:p>
          <a:p>
            <a:pPr marL="0" marR="0" lvl="0" indent="0" algn="l" rtl="0">
              <a:lnSpc>
                <a:spcPct val="100000"/>
              </a:lnSpc>
              <a:spcBef>
                <a:spcPts val="0"/>
              </a:spcBef>
              <a:spcAft>
                <a:spcPts val="0"/>
              </a:spcAft>
              <a:buClr>
                <a:srgbClr val="000000"/>
              </a:buClr>
              <a:buSzPts val="1600"/>
              <a:buFont typeface="Arial"/>
              <a:buNone/>
            </a:pPr>
            <a:r>
              <a:rPr lang="en-US" sz="2000" b="1" dirty="0" err="1">
                <a:solidFill>
                  <a:srgbClr val="6C6463"/>
                </a:solidFill>
                <a:latin typeface="Gill Sans"/>
                <a:cs typeface="Gill Sans"/>
                <a:sym typeface="Gill Sans"/>
              </a:rPr>
              <a:t>RE</a:t>
            </a:r>
            <a:r>
              <a:rPr lang="en-US" sz="2000" dirty="0" err="1">
                <a:solidFill>
                  <a:srgbClr val="6C6463"/>
                </a:solidFill>
                <a:latin typeface="Gill Sans"/>
                <a:cs typeface="Gill Sans"/>
                <a:sym typeface="Gill Sans"/>
              </a:rPr>
              <a:t>duce</a:t>
            </a:r>
            <a:r>
              <a:rPr lang="en-US" sz="2000" dirty="0">
                <a:solidFill>
                  <a:srgbClr val="6C6463"/>
                </a:solidFill>
                <a:latin typeface="Gill Sans"/>
                <a:cs typeface="Gill Sans"/>
                <a:sym typeface="Gill Sans"/>
              </a:rPr>
              <a:t>		Reduce the volume of 			packaging materials</a:t>
            </a:r>
          </a:p>
          <a:p>
            <a:pPr marL="0" marR="0" lvl="0" indent="0" algn="l" rtl="0">
              <a:lnSpc>
                <a:spcPct val="100000"/>
              </a:lnSpc>
              <a:spcBef>
                <a:spcPts val="0"/>
              </a:spcBef>
              <a:spcAft>
                <a:spcPts val="0"/>
              </a:spcAft>
              <a:buClr>
                <a:srgbClr val="000000"/>
              </a:buClr>
              <a:buSzPts val="1600"/>
              <a:buFont typeface="Arial"/>
              <a:buNone/>
            </a:pPr>
            <a:endParaRPr lang="en-US" sz="2000" b="0" i="0" u="none" strike="noStrike" cap="none" dirty="0">
              <a:solidFill>
                <a:srgbClr val="6C6463"/>
              </a:solidFill>
              <a:latin typeface="Gill Sans"/>
              <a:ea typeface="Arial"/>
              <a:cs typeface="Gill Sans"/>
              <a:sym typeface="Gill Sans"/>
            </a:endParaRPr>
          </a:p>
          <a:p>
            <a:pPr marL="0" marR="0" lvl="0" indent="0" algn="l" rtl="0">
              <a:lnSpc>
                <a:spcPct val="100000"/>
              </a:lnSpc>
              <a:spcBef>
                <a:spcPts val="0"/>
              </a:spcBef>
              <a:spcAft>
                <a:spcPts val="0"/>
              </a:spcAft>
              <a:buClr>
                <a:srgbClr val="000000"/>
              </a:buClr>
              <a:buSzPts val="1600"/>
              <a:buFont typeface="Arial"/>
              <a:buNone/>
            </a:pPr>
            <a:r>
              <a:rPr lang="en-US" sz="2000" b="1" dirty="0" err="1">
                <a:solidFill>
                  <a:srgbClr val="6C6463"/>
                </a:solidFill>
                <a:latin typeface="Gill Sans"/>
                <a:cs typeface="Gill Sans"/>
                <a:sym typeface="Gill Sans"/>
              </a:rPr>
              <a:t>RE</a:t>
            </a:r>
            <a:r>
              <a:rPr lang="en-US" sz="2000" dirty="0" err="1">
                <a:solidFill>
                  <a:srgbClr val="6C6463"/>
                </a:solidFill>
                <a:latin typeface="Gill Sans"/>
                <a:cs typeface="Gill Sans"/>
                <a:sym typeface="Gill Sans"/>
              </a:rPr>
              <a:t>use</a:t>
            </a:r>
            <a:r>
              <a:rPr lang="en-US" sz="2000" dirty="0">
                <a:solidFill>
                  <a:srgbClr val="6C6463"/>
                </a:solidFill>
                <a:latin typeface="Gill Sans"/>
                <a:cs typeface="Gill Sans"/>
                <a:sym typeface="Gill Sans"/>
              </a:rPr>
              <a:t>		Reuse of secondary and 			tertiary packaging materials	</a:t>
            </a:r>
            <a:endParaRPr lang="en-US" sz="2000" b="0" i="0" u="none" strike="noStrike" cap="none" dirty="0">
              <a:solidFill>
                <a:srgbClr val="6C6463"/>
              </a:solidFill>
              <a:latin typeface="Gill Sans"/>
              <a:ea typeface="Arial"/>
              <a:cs typeface="Gill Sans"/>
              <a:sym typeface="Gill Sans"/>
            </a:endParaRPr>
          </a:p>
          <a:p>
            <a:pPr marL="0" marR="0" lvl="0" indent="0" algn="l" rtl="0">
              <a:lnSpc>
                <a:spcPct val="100000"/>
              </a:lnSpc>
              <a:spcBef>
                <a:spcPts val="0"/>
              </a:spcBef>
              <a:spcAft>
                <a:spcPts val="0"/>
              </a:spcAft>
              <a:buClr>
                <a:srgbClr val="000000"/>
              </a:buClr>
              <a:buSzPts val="1600"/>
              <a:buFont typeface="Arial"/>
              <a:buNone/>
            </a:pPr>
            <a:r>
              <a:rPr lang="en-US" sz="2000" b="1" dirty="0" err="1">
                <a:solidFill>
                  <a:srgbClr val="6C6463"/>
                </a:solidFill>
                <a:latin typeface="Gill Sans"/>
                <a:cs typeface="Gill Sans"/>
                <a:sym typeface="Gill Sans"/>
              </a:rPr>
              <a:t>RE</a:t>
            </a:r>
            <a:r>
              <a:rPr lang="en-US" sz="2000" dirty="0" err="1">
                <a:solidFill>
                  <a:srgbClr val="6C6463"/>
                </a:solidFill>
                <a:latin typeface="Gill Sans"/>
                <a:cs typeface="Gill Sans"/>
                <a:sym typeface="Gill Sans"/>
              </a:rPr>
              <a:t>cycle</a:t>
            </a:r>
            <a:r>
              <a:rPr lang="en-US" sz="2000" dirty="0">
                <a:solidFill>
                  <a:srgbClr val="6C6463"/>
                </a:solidFill>
                <a:latin typeface="Gill Sans"/>
                <a:cs typeface="Gill Sans"/>
                <a:sym typeface="Gill Sans"/>
              </a:rPr>
              <a:t>		Use of recycled materials </a:t>
            </a:r>
          </a:p>
          <a:p>
            <a:pPr marL="0" marR="0" lvl="0" indent="0" algn="l" rtl="0">
              <a:lnSpc>
                <a:spcPct val="100000"/>
              </a:lnSpc>
              <a:spcBef>
                <a:spcPts val="0"/>
              </a:spcBef>
              <a:spcAft>
                <a:spcPts val="0"/>
              </a:spcAft>
              <a:buClr>
                <a:srgbClr val="000000"/>
              </a:buClr>
              <a:buSzPts val="1600"/>
              <a:buFont typeface="Arial"/>
              <a:buNone/>
            </a:pPr>
            <a:endParaRPr lang="en-US" b="0" i="0" u="none" strike="noStrike" cap="none" dirty="0">
              <a:solidFill>
                <a:srgbClr val="6C6463"/>
              </a:solidFill>
              <a:latin typeface="Gill Sans"/>
              <a:ea typeface="Arial"/>
              <a:cs typeface="Gill Sans"/>
              <a:sym typeface="Gill Sans"/>
            </a:endParaRPr>
          </a:p>
          <a:p>
            <a:pPr marL="0" marR="0" lvl="0" indent="0" algn="l" rtl="0">
              <a:lnSpc>
                <a:spcPct val="100000"/>
              </a:lnSpc>
              <a:spcBef>
                <a:spcPts val="0"/>
              </a:spcBef>
              <a:spcAft>
                <a:spcPts val="0"/>
              </a:spcAft>
              <a:buClr>
                <a:srgbClr val="000000"/>
              </a:buClr>
              <a:buSzPts val="1600"/>
              <a:buFont typeface="Arial"/>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27"/>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t>How can we measure green packaging?</a:t>
            </a:r>
            <a:endParaRPr/>
          </a:p>
        </p:txBody>
      </p:sp>
      <p:sp>
        <p:nvSpPr>
          <p:cNvPr id="515" name="Google Shape;515;p27"/>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24</a:t>
            </a:fld>
            <a:endParaRPr/>
          </a:p>
        </p:txBody>
      </p:sp>
      <p:sp>
        <p:nvSpPr>
          <p:cNvPr id="516" name="Google Shape;516;p27"/>
          <p:cNvSpPr txBox="1"/>
          <p:nvPr/>
        </p:nvSpPr>
        <p:spPr>
          <a:xfrm>
            <a:off x="788289" y="1680307"/>
            <a:ext cx="1054842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rgbClr val="6C6463"/>
                </a:solidFill>
                <a:latin typeface="Gill Sans"/>
                <a:ea typeface="Gill Sans"/>
                <a:cs typeface="Gill Sans"/>
                <a:sym typeface="Gill Sans"/>
              </a:rPr>
              <a:t>Green packaging can be measured against the following metrics:</a:t>
            </a:r>
            <a:endParaRPr sz="1200" b="0" i="0" u="none" strike="noStrike" cap="none" dirty="0">
              <a:solidFill>
                <a:srgbClr val="000000"/>
              </a:solidFill>
              <a:latin typeface="Arial"/>
              <a:ea typeface="Arial"/>
              <a:cs typeface="Arial"/>
              <a:sym typeface="Arial"/>
            </a:endParaRPr>
          </a:p>
        </p:txBody>
      </p:sp>
      <p:cxnSp>
        <p:nvCxnSpPr>
          <p:cNvPr id="517" name="Google Shape;517;p27"/>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cxnSp>
        <p:nvCxnSpPr>
          <p:cNvPr id="518" name="Google Shape;518;p27"/>
          <p:cNvCxnSpPr/>
          <p:nvPr/>
        </p:nvCxnSpPr>
        <p:spPr>
          <a:xfrm>
            <a:off x="6086447" y="2293557"/>
            <a:ext cx="0" cy="3625980"/>
          </a:xfrm>
          <a:prstGeom prst="straightConnector1">
            <a:avLst/>
          </a:prstGeom>
          <a:noFill/>
          <a:ln w="9525" cap="flat" cmpd="sng">
            <a:solidFill>
              <a:schemeClr val="dk1"/>
            </a:solidFill>
            <a:prstDash val="solid"/>
            <a:miter lim="800000"/>
            <a:headEnd type="none" w="sm" len="sm"/>
            <a:tailEnd type="none" w="sm" len="sm"/>
          </a:ln>
        </p:spPr>
      </p:cxnSp>
      <p:sp>
        <p:nvSpPr>
          <p:cNvPr id="519" name="Google Shape;519;p27"/>
          <p:cNvSpPr txBox="1"/>
          <p:nvPr/>
        </p:nvSpPr>
        <p:spPr>
          <a:xfrm>
            <a:off x="6303133" y="2439118"/>
            <a:ext cx="5033584" cy="22467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7F7F7F"/>
              </a:buClr>
              <a:buSzPts val="800"/>
              <a:buFont typeface="Arial"/>
              <a:buChar char="•"/>
            </a:pPr>
            <a:r>
              <a:rPr lang="en-US" sz="2000" b="0" i="0" u="none" strike="noStrike" cap="none" dirty="0">
                <a:solidFill>
                  <a:srgbClr val="6C6463"/>
                </a:solidFill>
                <a:latin typeface="Gill Sans"/>
                <a:ea typeface="Gill Sans"/>
                <a:cs typeface="Gill Sans"/>
                <a:sym typeface="Gill Sans"/>
              </a:rPr>
              <a:t>Carbon footprint (CO2) emissions</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F7F7F"/>
              </a:buClr>
              <a:buSzPts val="800"/>
              <a:buFont typeface="Arial"/>
              <a:buChar char="•"/>
            </a:pPr>
            <a:r>
              <a:rPr lang="en-US" sz="2000" b="0" i="0" u="none" strike="noStrike" cap="none" dirty="0">
                <a:solidFill>
                  <a:srgbClr val="6C6463"/>
                </a:solidFill>
                <a:latin typeface="Gill Sans"/>
                <a:ea typeface="Gill Sans"/>
                <a:cs typeface="Gill Sans"/>
                <a:sym typeface="Gill Sans"/>
              </a:rPr>
              <a:t>Solid waste generation </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F7F7F"/>
              </a:buClr>
              <a:buSzPts val="800"/>
              <a:buFont typeface="Arial"/>
              <a:buChar char="•"/>
            </a:pPr>
            <a:r>
              <a:rPr lang="en-US" sz="2000" b="0" i="0" u="none" strike="noStrike" cap="none" dirty="0">
                <a:solidFill>
                  <a:srgbClr val="6C6463"/>
                </a:solidFill>
                <a:latin typeface="Gill Sans"/>
                <a:ea typeface="Gill Sans"/>
                <a:cs typeface="Gill Sans"/>
                <a:sym typeface="Gill Sans"/>
              </a:rPr>
              <a:t>FSC certified cardboard boxes or equivalent use</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F7F7F"/>
              </a:buClr>
              <a:buSzPts val="800"/>
              <a:buFont typeface="Arial"/>
              <a:buChar char="•"/>
            </a:pPr>
            <a:r>
              <a:rPr lang="en-US" sz="2000" b="0" i="0" u="none" strike="noStrike" cap="none" dirty="0">
                <a:solidFill>
                  <a:srgbClr val="6C6463"/>
                </a:solidFill>
                <a:latin typeface="Gill Sans"/>
                <a:ea typeface="Gill Sans"/>
                <a:cs typeface="Gill Sans"/>
                <a:sym typeface="Gill Sans"/>
              </a:rPr>
              <a:t>Water use and pollution </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F7F7F"/>
              </a:buClr>
              <a:buSzPts val="800"/>
              <a:buFont typeface="Arial"/>
              <a:buChar char="•"/>
            </a:pPr>
            <a:r>
              <a:rPr lang="en-US" sz="2000" b="0" i="0" u="none" strike="noStrike" cap="none" dirty="0">
                <a:solidFill>
                  <a:srgbClr val="6C6463"/>
                </a:solidFill>
                <a:latin typeface="Gill Sans"/>
                <a:ea typeface="Gill Sans"/>
                <a:cs typeface="Gill Sans"/>
                <a:sym typeface="Gill Sans"/>
              </a:rPr>
              <a:t>Recycled post-consumer materials use</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7F7F7F"/>
              </a:buClr>
              <a:buSzPts val="800"/>
              <a:buFont typeface="Arial"/>
              <a:buChar char="•"/>
            </a:pPr>
            <a:r>
              <a:rPr lang="en-US" sz="2000" b="0" i="0" u="none" strike="noStrike" cap="none" dirty="0">
                <a:solidFill>
                  <a:srgbClr val="6C6463"/>
                </a:solidFill>
                <a:latin typeface="Gill Sans"/>
                <a:ea typeface="Gill Sans"/>
                <a:cs typeface="Gill Sans"/>
                <a:sym typeface="Gill Sans"/>
              </a:rPr>
              <a:t>Electricity use</a:t>
            </a:r>
            <a:endParaRPr sz="2000" b="0" i="0" u="none" strike="noStrike" cap="none" dirty="0">
              <a:solidFill>
                <a:srgbClr val="000000"/>
              </a:solidFill>
              <a:latin typeface="Arial"/>
              <a:ea typeface="Arial"/>
              <a:cs typeface="Arial"/>
              <a:sym typeface="Arial"/>
            </a:endParaRPr>
          </a:p>
        </p:txBody>
      </p:sp>
      <p:pic>
        <p:nvPicPr>
          <p:cNvPr id="520" name="Google Shape;520;p27" descr="A picture containing text&#10;&#10;Description automatically generated"/>
          <p:cNvPicPr preferRelativeResize="0"/>
          <p:nvPr/>
        </p:nvPicPr>
        <p:blipFill rotWithShape="1">
          <a:blip r:embed="rId3">
            <a:alphaModFix/>
          </a:blip>
          <a:srcRect b="-2663"/>
          <a:stretch/>
        </p:blipFill>
        <p:spPr>
          <a:xfrm>
            <a:off x="1523726" y="2509588"/>
            <a:ext cx="3244616" cy="3318807"/>
          </a:xfrm>
          <a:prstGeom prst="ellipse">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28"/>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latin typeface="Gill Sans"/>
                <a:ea typeface="Gill Sans"/>
                <a:cs typeface="Gill Sans"/>
                <a:sym typeface="Gill Sans"/>
              </a:rPr>
              <a:t>Methodology</a:t>
            </a:r>
            <a:endParaRPr b="1"/>
          </a:p>
        </p:txBody>
      </p:sp>
      <p:sp>
        <p:nvSpPr>
          <p:cNvPr id="526" name="Google Shape;526;p28"/>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cxnSp>
        <p:nvCxnSpPr>
          <p:cNvPr id="527" name="Google Shape;527;p28"/>
          <p:cNvCxnSpPr/>
          <p:nvPr/>
        </p:nvCxnSpPr>
        <p:spPr>
          <a:xfrm>
            <a:off x="6096000" y="2190815"/>
            <a:ext cx="0" cy="3625980"/>
          </a:xfrm>
          <a:prstGeom prst="straightConnector1">
            <a:avLst/>
          </a:prstGeom>
          <a:noFill/>
          <a:ln w="9525" cap="flat" cmpd="sng">
            <a:solidFill>
              <a:schemeClr val="dk1"/>
            </a:solidFill>
            <a:prstDash val="solid"/>
            <a:miter lim="800000"/>
            <a:headEnd type="none" w="sm" len="sm"/>
            <a:tailEnd type="none" w="sm" len="sm"/>
          </a:ln>
        </p:spPr>
      </p:cxnSp>
      <p:sp>
        <p:nvSpPr>
          <p:cNvPr id="528" name="Google Shape;528;p28"/>
          <p:cNvSpPr txBox="1"/>
          <p:nvPr/>
        </p:nvSpPr>
        <p:spPr>
          <a:xfrm>
            <a:off x="6339724" y="2190815"/>
            <a:ext cx="5033584" cy="3909171"/>
          </a:xfrm>
          <a:prstGeom prst="rect">
            <a:avLst/>
          </a:prstGeom>
          <a:noFill/>
          <a:ln>
            <a:noFill/>
          </a:ln>
        </p:spPr>
        <p:txBody>
          <a:bodyPr spcFirstLastPara="1" wrap="square" lIns="91425" tIns="45700" rIns="91425" bIns="45700" anchor="t" anchorCtr="0">
            <a:spAutoFit/>
          </a:bodyPr>
          <a:lstStyle/>
          <a:p>
            <a:pPr marL="285750" indent="-285750">
              <a:lnSpc>
                <a:spcPct val="106000"/>
              </a:lnSpc>
              <a:buClr>
                <a:srgbClr val="6C6463"/>
              </a:buClr>
              <a:buSzPts val="1200"/>
              <a:buFont typeface="Arial"/>
              <a:buChar char="•"/>
            </a:pPr>
            <a:r>
              <a:rPr lang="en-US" sz="1800" dirty="0">
                <a:solidFill>
                  <a:srgbClr val="6C6463"/>
                </a:solidFill>
                <a:latin typeface="Gill Sans"/>
                <a:cs typeface="Gill Sans"/>
                <a:sym typeface="Gill Sans"/>
              </a:rPr>
              <a:t>Investigate best practices in green packaging across key contraceptive product categories procured by USAID and UNFPA and </a:t>
            </a:r>
            <a:r>
              <a:rPr lang="en-US" sz="1800" dirty="0" err="1">
                <a:solidFill>
                  <a:srgbClr val="6C6463"/>
                </a:solidFill>
                <a:latin typeface="Gill Sans"/>
                <a:cs typeface="Gill Sans"/>
                <a:sym typeface="Gill Sans"/>
              </a:rPr>
              <a:t>develope</a:t>
            </a:r>
            <a:r>
              <a:rPr lang="en-US" sz="1800" dirty="0">
                <a:solidFill>
                  <a:srgbClr val="6C6463"/>
                </a:solidFill>
                <a:latin typeface="Gill Sans"/>
                <a:cs typeface="Gill Sans"/>
                <a:sym typeface="Gill Sans"/>
              </a:rPr>
              <a:t> recommended changes to secondary and/or tertiary packaging</a:t>
            </a:r>
          </a:p>
          <a:p>
            <a:pPr>
              <a:lnSpc>
                <a:spcPct val="106000"/>
              </a:lnSpc>
              <a:buClr>
                <a:srgbClr val="6C6463"/>
              </a:buClr>
              <a:buSzPts val="1200"/>
            </a:pPr>
            <a:endParaRPr lang="en-US" sz="1800" dirty="0">
              <a:solidFill>
                <a:srgbClr val="6C6463"/>
              </a:solidFill>
              <a:latin typeface="Gill Sans"/>
              <a:cs typeface="Gill Sans"/>
              <a:sym typeface="Gill Sans"/>
            </a:endParaRPr>
          </a:p>
          <a:p>
            <a:pPr marL="285750" indent="-285750">
              <a:lnSpc>
                <a:spcPct val="106000"/>
              </a:lnSpc>
              <a:buClr>
                <a:srgbClr val="6C6463"/>
              </a:buClr>
              <a:buSzPts val="1200"/>
              <a:buFont typeface="Arial"/>
              <a:buChar char="•"/>
            </a:pPr>
            <a:r>
              <a:rPr lang="en-US" sz="1800" dirty="0">
                <a:solidFill>
                  <a:srgbClr val="6C6463"/>
                </a:solidFill>
                <a:latin typeface="Gill Sans"/>
                <a:cs typeface="Gill Sans"/>
                <a:sym typeface="Gill Sans"/>
              </a:rPr>
              <a:t>Ensure recommendations would not negatively impact product quality​. </a:t>
            </a:r>
          </a:p>
          <a:p>
            <a:pPr>
              <a:lnSpc>
                <a:spcPct val="106000"/>
              </a:lnSpc>
              <a:buClr>
                <a:srgbClr val="6C6463"/>
              </a:buClr>
              <a:buSzPts val="1200"/>
            </a:pPr>
            <a:endParaRPr lang="en-US" sz="1800" dirty="0">
              <a:solidFill>
                <a:srgbClr val="6C6463"/>
              </a:solidFill>
              <a:latin typeface="Gill Sans"/>
              <a:cs typeface="Gill Sans"/>
              <a:sym typeface="Gill Sans"/>
            </a:endParaRPr>
          </a:p>
          <a:p>
            <a:pPr marL="285750" indent="-285750">
              <a:lnSpc>
                <a:spcPct val="106000"/>
              </a:lnSpc>
              <a:buClr>
                <a:srgbClr val="6C6463"/>
              </a:buClr>
              <a:buSzPts val="1200"/>
              <a:buFont typeface="Arial"/>
              <a:buChar char="•"/>
            </a:pPr>
            <a:r>
              <a:rPr lang="en-US" sz="1800" dirty="0">
                <a:solidFill>
                  <a:srgbClr val="6C6463"/>
                </a:solidFill>
                <a:latin typeface="Gill Sans"/>
                <a:cs typeface="Gill Sans"/>
                <a:sym typeface="Gill Sans"/>
              </a:rPr>
              <a:t>Assess the environmental impact of various MPA-IM packaging options, including impact feasibility assessment and/or cost benefit analysis for each recommendation​. </a:t>
            </a:r>
            <a:endParaRPr sz="1800" dirty="0">
              <a:solidFill>
                <a:srgbClr val="6C6463"/>
              </a:solidFill>
              <a:latin typeface="Gill Sans"/>
              <a:cs typeface="Gill Sans"/>
            </a:endParaRPr>
          </a:p>
        </p:txBody>
      </p:sp>
      <p:cxnSp>
        <p:nvCxnSpPr>
          <p:cNvPr id="529" name="Google Shape;529;p28"/>
          <p:cNvCxnSpPr/>
          <p:nvPr/>
        </p:nvCxnSpPr>
        <p:spPr>
          <a:xfrm rot="10800000">
            <a:off x="554182" y="1970669"/>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530" name="Google Shape;530;p28"/>
          <p:cNvSpPr/>
          <p:nvPr/>
        </p:nvSpPr>
        <p:spPr>
          <a:xfrm>
            <a:off x="2006148" y="2604824"/>
            <a:ext cx="2394918" cy="2394918"/>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531" name="Google Shape;531;p28"/>
          <p:cNvPicPr preferRelativeResize="0"/>
          <p:nvPr/>
        </p:nvPicPr>
        <p:blipFill rotWithShape="1">
          <a:blip r:embed="rId3">
            <a:alphaModFix/>
          </a:blip>
          <a:srcRect/>
          <a:stretch/>
        </p:blipFill>
        <p:spPr>
          <a:xfrm>
            <a:off x="2530277" y="3062717"/>
            <a:ext cx="1346659" cy="126249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29"/>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2"/>
              </a:buClr>
              <a:buSzPts val="3200"/>
              <a:buFont typeface="Gill Sans"/>
              <a:buNone/>
            </a:pPr>
            <a:r>
              <a:rPr lang="en-US" b="1" dirty="0">
                <a:latin typeface="Gill Sans"/>
                <a:ea typeface="Gill Sans"/>
                <a:cs typeface="Gill Sans"/>
                <a:sym typeface="Gill Sans"/>
              </a:rPr>
              <a:t>We identified 5 key packaging improvements to achieve supply chain efficiencies on the path to greener procurement </a:t>
            </a:r>
            <a:endParaRPr b="1" dirty="0">
              <a:latin typeface="Gill Sans"/>
              <a:ea typeface="Gill Sans"/>
              <a:cs typeface="Gill Sans"/>
              <a:sym typeface="Gill Sans"/>
            </a:endParaRPr>
          </a:p>
        </p:txBody>
      </p:sp>
      <p:sp>
        <p:nvSpPr>
          <p:cNvPr id="538" name="Google Shape;538;p29"/>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cxnSp>
        <p:nvCxnSpPr>
          <p:cNvPr id="539" name="Google Shape;539;p29"/>
          <p:cNvCxnSpPr/>
          <p:nvPr/>
        </p:nvCxnSpPr>
        <p:spPr>
          <a:xfrm>
            <a:off x="6086447" y="2293557"/>
            <a:ext cx="0" cy="3625980"/>
          </a:xfrm>
          <a:prstGeom prst="straightConnector1">
            <a:avLst/>
          </a:prstGeom>
          <a:noFill/>
          <a:ln w="9525" cap="flat" cmpd="sng">
            <a:solidFill>
              <a:schemeClr val="dk1"/>
            </a:solidFill>
            <a:prstDash val="solid"/>
            <a:miter lim="800000"/>
            <a:headEnd type="none" w="sm" len="sm"/>
            <a:tailEnd type="none" w="sm" len="sm"/>
          </a:ln>
        </p:spPr>
      </p:cxnSp>
      <p:sp>
        <p:nvSpPr>
          <p:cNvPr id="540" name="Google Shape;540;p29"/>
          <p:cNvSpPr txBox="1"/>
          <p:nvPr/>
        </p:nvSpPr>
        <p:spPr>
          <a:xfrm>
            <a:off x="6303133" y="2439118"/>
            <a:ext cx="5033584" cy="268182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6000"/>
              </a:lnSpc>
              <a:spcBef>
                <a:spcPts val="0"/>
              </a:spcBef>
              <a:spcAft>
                <a:spcPts val="0"/>
              </a:spcAft>
              <a:buClr>
                <a:srgbClr val="6C6463"/>
              </a:buClr>
              <a:buSzPts val="1200"/>
              <a:buFont typeface="Arial"/>
              <a:buChar char="•"/>
            </a:pPr>
            <a:r>
              <a:rPr lang="en-US" sz="2000" b="0" i="0" u="none" strike="noStrike" cap="none" dirty="0">
                <a:solidFill>
                  <a:srgbClr val="6C6463"/>
                </a:solidFill>
                <a:latin typeface="Gill Sans"/>
                <a:ea typeface="Gill Sans"/>
                <a:cs typeface="Gill Sans"/>
                <a:sym typeface="Gill Sans"/>
              </a:rPr>
              <a:t>Remove plastic straps from export carton </a:t>
            </a:r>
            <a:endParaRPr sz="1400" b="0" i="0" u="none" strike="noStrike" cap="none" dirty="0">
              <a:solidFill>
                <a:srgbClr val="000000"/>
              </a:solidFill>
              <a:latin typeface="Arial"/>
              <a:ea typeface="Arial"/>
              <a:cs typeface="Arial"/>
              <a:sym typeface="Arial"/>
            </a:endParaRPr>
          </a:p>
          <a:p>
            <a:pPr marL="285750" marR="0" lvl="0" indent="-285750" algn="l" rtl="0">
              <a:lnSpc>
                <a:spcPct val="106000"/>
              </a:lnSpc>
              <a:spcBef>
                <a:spcPts val="0"/>
              </a:spcBef>
              <a:spcAft>
                <a:spcPts val="0"/>
              </a:spcAft>
              <a:buClr>
                <a:srgbClr val="6C6463"/>
              </a:buClr>
              <a:buSzPts val="1200"/>
              <a:buFont typeface="Arial"/>
              <a:buChar char="•"/>
            </a:pPr>
            <a:r>
              <a:rPr lang="en-US" sz="2000" b="0" i="0" u="none" strike="noStrike" cap="none" dirty="0">
                <a:solidFill>
                  <a:srgbClr val="6C6463"/>
                </a:solidFill>
                <a:latin typeface="Gill Sans"/>
                <a:ea typeface="Gill Sans"/>
                <a:cs typeface="Gill Sans"/>
                <a:sym typeface="Gill Sans"/>
              </a:rPr>
              <a:t>Remove plastic liners and Styrofoam from export carton </a:t>
            </a:r>
            <a:endParaRPr sz="1400" b="0" i="0" u="none" strike="noStrike" cap="none" dirty="0">
              <a:solidFill>
                <a:srgbClr val="000000"/>
              </a:solidFill>
              <a:latin typeface="Arial"/>
              <a:ea typeface="Arial"/>
              <a:cs typeface="Arial"/>
              <a:sym typeface="Arial"/>
            </a:endParaRPr>
          </a:p>
          <a:p>
            <a:pPr marL="285750" marR="0" lvl="0" indent="-285750" algn="l" rtl="0">
              <a:lnSpc>
                <a:spcPct val="106000"/>
              </a:lnSpc>
              <a:spcBef>
                <a:spcPts val="0"/>
              </a:spcBef>
              <a:spcAft>
                <a:spcPts val="0"/>
              </a:spcAft>
              <a:buClr>
                <a:srgbClr val="6C6463"/>
              </a:buClr>
              <a:buSzPts val="1200"/>
              <a:buFont typeface="Arial"/>
              <a:buChar char="•"/>
            </a:pPr>
            <a:r>
              <a:rPr lang="en-US" sz="2000" b="0" i="0" u="none" strike="noStrike" cap="none" dirty="0">
                <a:solidFill>
                  <a:srgbClr val="6C6463"/>
                </a:solidFill>
                <a:latin typeface="Gill Sans"/>
                <a:ea typeface="Gill Sans"/>
                <a:cs typeface="Gill Sans"/>
                <a:sym typeface="Gill Sans"/>
              </a:rPr>
              <a:t>Remove logos from export carton </a:t>
            </a:r>
            <a:endParaRPr sz="1400" b="0" i="0" u="none" strike="noStrike" cap="none" dirty="0">
              <a:solidFill>
                <a:srgbClr val="000000"/>
              </a:solidFill>
              <a:latin typeface="Arial"/>
              <a:ea typeface="Arial"/>
              <a:cs typeface="Arial"/>
              <a:sym typeface="Arial"/>
            </a:endParaRPr>
          </a:p>
          <a:p>
            <a:pPr marL="285750" marR="0" lvl="0" indent="-285750" algn="l" rtl="0">
              <a:lnSpc>
                <a:spcPct val="106000"/>
              </a:lnSpc>
              <a:spcBef>
                <a:spcPts val="0"/>
              </a:spcBef>
              <a:spcAft>
                <a:spcPts val="0"/>
              </a:spcAft>
              <a:buClr>
                <a:srgbClr val="6C6463"/>
              </a:buClr>
              <a:buSzPts val="1200"/>
              <a:buFont typeface="Arial"/>
              <a:buChar char="•"/>
            </a:pPr>
            <a:r>
              <a:rPr lang="en-US" sz="2000" b="0" i="0" u="none" strike="noStrike" cap="none" dirty="0">
                <a:solidFill>
                  <a:srgbClr val="6C6463"/>
                </a:solidFill>
                <a:latin typeface="Gill Sans"/>
                <a:ea typeface="Gill Sans"/>
                <a:cs typeface="Gill Sans"/>
                <a:sym typeface="Gill Sans"/>
              </a:rPr>
              <a:t>Separate safety box from MPA-IM co-package </a:t>
            </a:r>
            <a:endParaRPr sz="1400" b="0" i="0" u="none" strike="noStrike" cap="none" dirty="0">
              <a:solidFill>
                <a:srgbClr val="000000"/>
              </a:solidFill>
              <a:latin typeface="Arial"/>
              <a:ea typeface="Arial"/>
              <a:cs typeface="Arial"/>
              <a:sym typeface="Arial"/>
            </a:endParaRPr>
          </a:p>
          <a:p>
            <a:pPr marL="285750" marR="0" lvl="0" indent="-285750" algn="l" rtl="0">
              <a:lnSpc>
                <a:spcPct val="106000"/>
              </a:lnSpc>
              <a:spcBef>
                <a:spcPts val="0"/>
              </a:spcBef>
              <a:spcAft>
                <a:spcPts val="0"/>
              </a:spcAft>
              <a:buClr>
                <a:srgbClr val="6C6463"/>
              </a:buClr>
              <a:buSzPts val="1200"/>
              <a:buFont typeface="Arial"/>
              <a:buChar char="•"/>
            </a:pPr>
            <a:r>
              <a:rPr lang="en-US" sz="2000" b="0" i="0" u="none" strike="noStrike" cap="none" dirty="0">
                <a:solidFill>
                  <a:srgbClr val="6C6463"/>
                </a:solidFill>
                <a:latin typeface="Gill Sans"/>
                <a:ea typeface="Gill Sans"/>
                <a:cs typeface="Gill Sans"/>
                <a:sym typeface="Gill Sans"/>
              </a:rPr>
              <a:t>Develop and introduce 20-vial MPA-IM bundle</a:t>
            </a:r>
            <a:endParaRPr sz="1400" b="0" i="0" u="none" strike="noStrike" cap="none" dirty="0">
              <a:solidFill>
                <a:srgbClr val="000000"/>
              </a:solidFill>
              <a:latin typeface="Arial"/>
              <a:ea typeface="Arial"/>
              <a:cs typeface="Arial"/>
              <a:sym typeface="Arial"/>
            </a:endParaRPr>
          </a:p>
        </p:txBody>
      </p:sp>
      <p:pic>
        <p:nvPicPr>
          <p:cNvPr id="541" name="Google Shape;541;p29" descr="Route (Two Pins With A Path) outline"/>
          <p:cNvPicPr preferRelativeResize="0"/>
          <p:nvPr/>
        </p:nvPicPr>
        <p:blipFill rotWithShape="1">
          <a:blip r:embed="rId3">
            <a:alphaModFix/>
          </a:blip>
          <a:srcRect/>
          <a:stretch/>
        </p:blipFill>
        <p:spPr>
          <a:xfrm>
            <a:off x="2133794" y="2927312"/>
            <a:ext cx="2024479" cy="2024479"/>
          </a:xfrm>
          <a:prstGeom prst="rect">
            <a:avLst/>
          </a:prstGeom>
          <a:noFill/>
          <a:ln>
            <a:noFill/>
          </a:ln>
        </p:spPr>
      </p:pic>
      <p:sp>
        <p:nvSpPr>
          <p:cNvPr id="542" name="Google Shape;542;p29"/>
          <p:cNvSpPr/>
          <p:nvPr/>
        </p:nvSpPr>
        <p:spPr>
          <a:xfrm>
            <a:off x="2006148" y="2604824"/>
            <a:ext cx="2394918" cy="2394918"/>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543" name="Google Shape;543;p29"/>
          <p:cNvPicPr preferRelativeResize="0"/>
          <p:nvPr/>
        </p:nvPicPr>
        <p:blipFill rotWithShape="1">
          <a:blip r:embed="rId4">
            <a:alphaModFix/>
          </a:blip>
          <a:srcRect/>
          <a:stretch/>
        </p:blipFill>
        <p:spPr>
          <a:xfrm>
            <a:off x="2090417" y="3207751"/>
            <a:ext cx="2591792" cy="1463600"/>
          </a:xfrm>
          <a:prstGeom prst="rect">
            <a:avLst/>
          </a:prstGeom>
          <a:noFill/>
          <a:ln>
            <a:noFill/>
          </a:ln>
        </p:spPr>
      </p:pic>
      <p:sp>
        <p:nvSpPr>
          <p:cNvPr id="544" name="Google Shape;544;p29"/>
          <p:cNvSpPr txBox="1"/>
          <p:nvPr/>
        </p:nvSpPr>
        <p:spPr>
          <a:xfrm>
            <a:off x="788289" y="1680307"/>
            <a:ext cx="1054842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5 key packaging improvements</a:t>
            </a:r>
            <a:endParaRPr sz="1200" b="0" i="0" u="none" strike="noStrike" cap="none">
              <a:solidFill>
                <a:srgbClr val="000000"/>
              </a:solidFill>
              <a:latin typeface="Arial"/>
              <a:ea typeface="Arial"/>
              <a:cs typeface="Arial"/>
              <a:sym typeface="Arial"/>
            </a:endParaRPr>
          </a:p>
        </p:txBody>
      </p:sp>
      <p:cxnSp>
        <p:nvCxnSpPr>
          <p:cNvPr id="545" name="Google Shape;545;p29"/>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0"/>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2900"/>
              <a:buFont typeface="Gill Sans"/>
              <a:buNone/>
            </a:pPr>
            <a:r>
              <a:rPr lang="en-US" sz="2900" b="1">
                <a:latin typeface="Gill Sans"/>
                <a:ea typeface="Gill Sans"/>
                <a:cs typeface="Gill Sans"/>
                <a:sym typeface="Gill Sans"/>
              </a:rPr>
              <a:t>Removal of plastic straps from export cartons</a:t>
            </a:r>
            <a:endParaRPr/>
          </a:p>
        </p:txBody>
      </p:sp>
      <p:sp>
        <p:nvSpPr>
          <p:cNvPr id="552" name="Google Shape;552;p30"/>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27</a:t>
            </a:fld>
            <a:endParaRPr/>
          </a:p>
        </p:txBody>
      </p:sp>
      <p:cxnSp>
        <p:nvCxnSpPr>
          <p:cNvPr id="553" name="Google Shape;553;p30"/>
          <p:cNvCxnSpPr/>
          <p:nvPr/>
        </p:nvCxnSpPr>
        <p:spPr>
          <a:xfrm>
            <a:off x="6086447" y="2293557"/>
            <a:ext cx="0" cy="3625980"/>
          </a:xfrm>
          <a:prstGeom prst="straightConnector1">
            <a:avLst/>
          </a:prstGeom>
          <a:noFill/>
          <a:ln w="9525" cap="flat" cmpd="sng">
            <a:solidFill>
              <a:schemeClr val="dk1"/>
            </a:solidFill>
            <a:prstDash val="solid"/>
            <a:miter lim="800000"/>
            <a:headEnd type="none" w="sm" len="sm"/>
            <a:tailEnd type="none" w="sm" len="sm"/>
          </a:ln>
        </p:spPr>
      </p:cxnSp>
      <p:sp>
        <p:nvSpPr>
          <p:cNvPr id="554" name="Google Shape;554;p30"/>
          <p:cNvSpPr txBox="1"/>
          <p:nvPr/>
        </p:nvSpPr>
        <p:spPr>
          <a:xfrm>
            <a:off x="6303133" y="2439118"/>
            <a:ext cx="5033584" cy="40011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7F7F7F"/>
              </a:buClr>
              <a:buSzPts val="1000"/>
              <a:buFont typeface="Arial"/>
              <a:buChar char="•"/>
            </a:pPr>
            <a:r>
              <a:rPr lang="en-US" sz="2000" b="0" i="0" u="none" strike="noStrike" cap="none">
                <a:solidFill>
                  <a:srgbClr val="6C6463"/>
                </a:solidFill>
                <a:latin typeface="Gill Sans"/>
                <a:ea typeface="Gill Sans"/>
                <a:cs typeface="Gill Sans"/>
                <a:sym typeface="Gill Sans"/>
              </a:rPr>
              <a:t>Estimated total annual savings of $17,766</a:t>
            </a:r>
            <a:endParaRPr sz="2000" b="0" i="0" u="none" strike="noStrike" cap="none">
              <a:solidFill>
                <a:srgbClr val="6C6463"/>
              </a:solidFill>
              <a:latin typeface="Gill Sans"/>
              <a:ea typeface="Gill Sans"/>
              <a:cs typeface="Gill Sans"/>
              <a:sym typeface="Gill Sans"/>
            </a:endParaRPr>
          </a:p>
        </p:txBody>
      </p:sp>
      <p:sp>
        <p:nvSpPr>
          <p:cNvPr id="555" name="Google Shape;555;p30"/>
          <p:cNvSpPr txBox="1"/>
          <p:nvPr/>
        </p:nvSpPr>
        <p:spPr>
          <a:xfrm>
            <a:off x="335470" y="2439118"/>
            <a:ext cx="5033584" cy="105125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6000"/>
              </a:lnSpc>
              <a:spcBef>
                <a:spcPts val="0"/>
              </a:spcBef>
              <a:spcAft>
                <a:spcPts val="0"/>
              </a:spcAft>
              <a:buClr>
                <a:srgbClr val="6C6463"/>
              </a:buClr>
              <a:buSzPts val="1200"/>
              <a:buFont typeface="Arial"/>
              <a:buChar char="•"/>
            </a:pPr>
            <a:r>
              <a:rPr lang="en-US" sz="2000" b="0" i="0" u="none" strike="noStrike" cap="none">
                <a:solidFill>
                  <a:srgbClr val="6C6463"/>
                </a:solidFill>
                <a:latin typeface="Gill Sans"/>
                <a:ea typeface="Gill Sans"/>
                <a:cs typeface="Gill Sans"/>
                <a:sym typeface="Gill Sans"/>
              </a:rPr>
              <a:t>Elimination of 11,008 kg of plastic</a:t>
            </a:r>
            <a:endParaRPr sz="1400" b="0" i="0" u="none" strike="noStrike" cap="none">
              <a:solidFill>
                <a:srgbClr val="000000"/>
              </a:solidFill>
              <a:latin typeface="Arial"/>
              <a:ea typeface="Arial"/>
              <a:cs typeface="Arial"/>
              <a:sym typeface="Arial"/>
            </a:endParaRPr>
          </a:p>
          <a:p>
            <a:pPr marL="285750" marR="0" lvl="0" indent="-285750" algn="l" rtl="0">
              <a:lnSpc>
                <a:spcPct val="106000"/>
              </a:lnSpc>
              <a:spcBef>
                <a:spcPts val="0"/>
              </a:spcBef>
              <a:spcAft>
                <a:spcPts val="0"/>
              </a:spcAft>
              <a:buClr>
                <a:srgbClr val="6C6463"/>
              </a:buClr>
              <a:buSzPts val="1200"/>
              <a:buFont typeface="Arial"/>
              <a:buChar char="•"/>
            </a:pPr>
            <a:r>
              <a:rPr lang="en-US" sz="2000" b="0" i="0" u="none" strike="noStrike" cap="none">
                <a:solidFill>
                  <a:srgbClr val="6C6463"/>
                </a:solidFill>
                <a:latin typeface="Gill Sans"/>
                <a:ea typeface="Gill Sans"/>
                <a:cs typeface="Gill Sans"/>
                <a:sym typeface="Gill Sans"/>
              </a:rPr>
              <a:t>Elimination of 156,307 kg of CO2 emission</a:t>
            </a:r>
            <a:endParaRPr sz="1400" b="0" i="0" u="none" strike="noStrike" cap="none">
              <a:solidFill>
                <a:srgbClr val="000000"/>
              </a:solidFill>
              <a:latin typeface="Arial"/>
              <a:ea typeface="Arial"/>
              <a:cs typeface="Arial"/>
              <a:sym typeface="Arial"/>
            </a:endParaRPr>
          </a:p>
          <a:p>
            <a:pPr marL="285750" marR="0" lvl="0" indent="-285750" algn="l" rtl="0">
              <a:lnSpc>
                <a:spcPct val="106000"/>
              </a:lnSpc>
              <a:spcBef>
                <a:spcPts val="0"/>
              </a:spcBef>
              <a:spcAft>
                <a:spcPts val="0"/>
              </a:spcAft>
              <a:buClr>
                <a:srgbClr val="6C6463"/>
              </a:buClr>
              <a:buSzPts val="1200"/>
              <a:buFont typeface="Arial"/>
              <a:buChar char="•"/>
            </a:pPr>
            <a:r>
              <a:rPr lang="en-US" sz="2000" b="0" i="0" u="none" strike="noStrike" cap="none">
                <a:solidFill>
                  <a:srgbClr val="6C6463"/>
                </a:solidFill>
                <a:latin typeface="Gill Sans"/>
                <a:ea typeface="Gill Sans"/>
                <a:cs typeface="Gill Sans"/>
                <a:sym typeface="Gill Sans"/>
              </a:rPr>
              <a:t>Elimination of 385,264  KwH </a:t>
            </a:r>
            <a:endParaRPr sz="1400" b="0" i="0" u="none" strike="noStrike" cap="none">
              <a:solidFill>
                <a:srgbClr val="000000"/>
              </a:solidFill>
              <a:latin typeface="Arial"/>
              <a:ea typeface="Arial"/>
              <a:cs typeface="Arial"/>
              <a:sym typeface="Arial"/>
            </a:endParaRPr>
          </a:p>
        </p:txBody>
      </p:sp>
      <p:cxnSp>
        <p:nvCxnSpPr>
          <p:cNvPr id="556" name="Google Shape;556;p30"/>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557" name="Google Shape;557;p30"/>
          <p:cNvSpPr txBox="1"/>
          <p:nvPr/>
        </p:nvSpPr>
        <p:spPr>
          <a:xfrm>
            <a:off x="623102" y="1680307"/>
            <a:ext cx="54633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Environmental Savings</a:t>
            </a:r>
            <a:endParaRPr sz="2400" b="0" i="0" u="none" strike="noStrike" cap="none">
              <a:solidFill>
                <a:schemeClr val="dk1"/>
              </a:solidFill>
              <a:latin typeface="Gill Sans"/>
              <a:ea typeface="Gill Sans"/>
              <a:cs typeface="Gill Sans"/>
              <a:sym typeface="Gill Sans"/>
            </a:endParaRPr>
          </a:p>
        </p:txBody>
      </p:sp>
      <p:sp>
        <p:nvSpPr>
          <p:cNvPr id="558" name="Google Shape;558;p30"/>
          <p:cNvSpPr txBox="1"/>
          <p:nvPr/>
        </p:nvSpPr>
        <p:spPr>
          <a:xfrm>
            <a:off x="6109502" y="1680307"/>
            <a:ext cx="54633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2000" b="0" i="0" u="none" strike="noStrike" cap="none">
                <a:solidFill>
                  <a:srgbClr val="6C6463"/>
                </a:solidFill>
                <a:latin typeface="Gill Sans"/>
                <a:ea typeface="Gill Sans"/>
                <a:cs typeface="Gill Sans"/>
                <a:sym typeface="Gill Sans"/>
              </a:rPr>
              <a:t>Cost Savings</a:t>
            </a:r>
            <a:endParaRPr sz="2000" b="0" i="0" u="none" strike="noStrike" cap="none">
              <a:solidFill>
                <a:schemeClr val="dk1"/>
              </a:solidFill>
              <a:latin typeface="Gill Sans"/>
              <a:ea typeface="Gill Sans"/>
              <a:cs typeface="Gill Sans"/>
              <a:sym typeface="Gill Sans"/>
            </a:endParaRPr>
          </a:p>
        </p:txBody>
      </p:sp>
      <p:sp>
        <p:nvSpPr>
          <p:cNvPr id="559" name="Google Shape;559;p30"/>
          <p:cNvSpPr txBox="1"/>
          <p:nvPr/>
        </p:nvSpPr>
        <p:spPr>
          <a:xfrm>
            <a:off x="6109502" y="4106547"/>
            <a:ext cx="54633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2000" b="0" i="0" u="none" strike="noStrike" cap="none">
                <a:solidFill>
                  <a:srgbClr val="6C6463"/>
                </a:solidFill>
                <a:latin typeface="Gill Sans"/>
                <a:ea typeface="Gill Sans"/>
                <a:cs typeface="Gill Sans"/>
                <a:sym typeface="Gill Sans"/>
              </a:rPr>
              <a:t>Additional Benefits</a:t>
            </a:r>
            <a:endParaRPr sz="2000" b="0" i="0" u="none" strike="noStrike" cap="none">
              <a:solidFill>
                <a:schemeClr val="dk1"/>
              </a:solidFill>
              <a:latin typeface="Gill Sans"/>
              <a:ea typeface="Gill Sans"/>
              <a:cs typeface="Gill Sans"/>
              <a:sym typeface="Gill Sans"/>
            </a:endParaRPr>
          </a:p>
        </p:txBody>
      </p:sp>
      <p:sp>
        <p:nvSpPr>
          <p:cNvPr id="560" name="Google Shape;560;p30"/>
          <p:cNvSpPr txBox="1"/>
          <p:nvPr/>
        </p:nvSpPr>
        <p:spPr>
          <a:xfrm>
            <a:off x="6324382" y="4506657"/>
            <a:ext cx="5033584" cy="40011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7F7F7F"/>
              </a:buClr>
              <a:buSzPts val="1000"/>
              <a:buFont typeface="Arial"/>
              <a:buChar char="•"/>
            </a:pPr>
            <a:r>
              <a:rPr lang="en-US" sz="2000" b="0" i="0" u="none" strike="noStrike" cap="none">
                <a:solidFill>
                  <a:srgbClr val="6C6463"/>
                </a:solidFill>
                <a:latin typeface="Gill Sans"/>
                <a:ea typeface="Gill Sans"/>
                <a:cs typeface="Gill Sans"/>
                <a:sym typeface="Gill Sans"/>
              </a:rPr>
              <a:t>Minimize damage to export cartons.</a:t>
            </a:r>
            <a:endParaRPr sz="1400" b="0" i="0" u="none" strike="noStrike" cap="none">
              <a:solidFill>
                <a:srgbClr val="000000"/>
              </a:solidFill>
              <a:latin typeface="Arial"/>
              <a:ea typeface="Arial"/>
              <a:cs typeface="Arial"/>
              <a:sym typeface="Arial"/>
            </a:endParaRPr>
          </a:p>
        </p:txBody>
      </p:sp>
      <p:pic>
        <p:nvPicPr>
          <p:cNvPr id="561" name="Google Shape;561;p30" descr="A picture containing text, indoor, floor, worktable&#10;&#10;Description automatically generated"/>
          <p:cNvPicPr preferRelativeResize="0"/>
          <p:nvPr/>
        </p:nvPicPr>
        <p:blipFill rotWithShape="1">
          <a:blip r:embed="rId3">
            <a:alphaModFix/>
          </a:blip>
          <a:srcRect/>
          <a:stretch/>
        </p:blipFill>
        <p:spPr>
          <a:xfrm>
            <a:off x="855283" y="3842061"/>
            <a:ext cx="2323185" cy="1860793"/>
          </a:xfrm>
          <a:prstGeom prst="rect">
            <a:avLst/>
          </a:prstGeom>
          <a:noFill/>
          <a:ln>
            <a:noFill/>
          </a:ln>
        </p:spPr>
      </p:pic>
      <p:pic>
        <p:nvPicPr>
          <p:cNvPr id="562" name="Google Shape;562;p30"/>
          <p:cNvPicPr preferRelativeResize="0"/>
          <p:nvPr/>
        </p:nvPicPr>
        <p:blipFill rotWithShape="1">
          <a:blip r:embed="rId4">
            <a:alphaModFix/>
          </a:blip>
          <a:srcRect/>
          <a:stretch/>
        </p:blipFill>
        <p:spPr>
          <a:xfrm>
            <a:off x="3290465" y="3770243"/>
            <a:ext cx="1939249" cy="2074465"/>
          </a:xfrm>
          <a:prstGeom prst="rect">
            <a:avLst/>
          </a:prstGeom>
          <a:noFill/>
          <a:ln>
            <a:noFill/>
          </a:ln>
        </p:spPr>
      </p:pic>
      <p:cxnSp>
        <p:nvCxnSpPr>
          <p:cNvPr id="563" name="Google Shape;563;p30"/>
          <p:cNvCxnSpPr/>
          <p:nvPr/>
        </p:nvCxnSpPr>
        <p:spPr>
          <a:xfrm rot="10800000">
            <a:off x="6303133" y="4008778"/>
            <a:ext cx="5334685" cy="0"/>
          </a:xfrm>
          <a:prstGeom prst="straightConnector1">
            <a:avLst/>
          </a:prstGeom>
          <a:noFill/>
          <a:ln w="9525" cap="flat" cmpd="sng">
            <a:solidFill>
              <a:schemeClr val="dk1"/>
            </a:solidFill>
            <a:prstDash val="solid"/>
            <a:miter lim="800000"/>
            <a:headEnd type="none" w="sm" len="sm"/>
            <a:tailEnd type="none" w="sm" len="sm"/>
          </a:ln>
        </p:spPr>
      </p:cxnSp>
      <p:cxnSp>
        <p:nvCxnSpPr>
          <p:cNvPr id="564" name="Google Shape;564;p30"/>
          <p:cNvCxnSpPr/>
          <p:nvPr/>
        </p:nvCxnSpPr>
        <p:spPr>
          <a:xfrm rot="10800000">
            <a:off x="5369054" y="4306602"/>
            <a:ext cx="569023" cy="0"/>
          </a:xfrm>
          <a:prstGeom prst="straightConnector1">
            <a:avLst/>
          </a:prstGeom>
          <a:noFill/>
          <a:ln w="12700" cap="flat" cmpd="sng">
            <a:solidFill>
              <a:srgbClr val="6C6463"/>
            </a:solidFill>
            <a:prstDash val="dash"/>
            <a:miter lim="800000"/>
            <a:headEnd type="none" w="sm" len="sm"/>
            <a:tailEnd type="stealth" w="med" len="med"/>
          </a:ln>
        </p:spPr>
      </p:cxnSp>
      <p:sp>
        <p:nvSpPr>
          <p:cNvPr id="565" name="Google Shape;565;p30"/>
          <p:cNvSpPr/>
          <p:nvPr/>
        </p:nvSpPr>
        <p:spPr>
          <a:xfrm>
            <a:off x="4959889" y="4144868"/>
            <a:ext cx="252112" cy="252112"/>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566" name="Google Shape;566;p30"/>
          <p:cNvSpPr/>
          <p:nvPr/>
        </p:nvSpPr>
        <p:spPr>
          <a:xfrm>
            <a:off x="954262" y="4394357"/>
            <a:ext cx="252112" cy="252112"/>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cxnSp>
        <p:nvCxnSpPr>
          <p:cNvPr id="567" name="Google Shape;567;p30"/>
          <p:cNvCxnSpPr/>
          <p:nvPr/>
        </p:nvCxnSpPr>
        <p:spPr>
          <a:xfrm rot="10800000" flipH="1">
            <a:off x="295017" y="4510992"/>
            <a:ext cx="518330" cy="9421"/>
          </a:xfrm>
          <a:prstGeom prst="straightConnector1">
            <a:avLst/>
          </a:prstGeom>
          <a:noFill/>
          <a:ln w="12700" cap="flat" cmpd="sng">
            <a:solidFill>
              <a:srgbClr val="6C6463"/>
            </a:solidFill>
            <a:prstDash val="dash"/>
            <a:miter lim="800000"/>
            <a:headEnd type="none" w="sm" len="sm"/>
            <a:tailEnd type="stealth" w="med" len="med"/>
          </a:ln>
        </p:spPr>
      </p:cxnSp>
      <p:sp>
        <p:nvSpPr>
          <p:cNvPr id="568" name="Google Shape;568;p30"/>
          <p:cNvSpPr txBox="1"/>
          <p:nvPr/>
        </p:nvSpPr>
        <p:spPr>
          <a:xfrm>
            <a:off x="7377134" y="6021367"/>
            <a:ext cx="4694637"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6C6463"/>
                </a:solidFill>
                <a:latin typeface="Gill Sans"/>
                <a:ea typeface="Gill Sans"/>
                <a:cs typeface="Gill Sans"/>
                <a:sym typeface="Gill Sans"/>
              </a:rPr>
              <a:t>*Estimated Savings based on FY22 USAID and UNFPA procurement volumes.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31"/>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2900"/>
              <a:buFont typeface="Gill Sans"/>
              <a:buNone/>
            </a:pPr>
            <a:r>
              <a:rPr lang="en-US" sz="2900" b="1">
                <a:latin typeface="Gill Sans"/>
                <a:ea typeface="Gill Sans"/>
                <a:cs typeface="Gill Sans"/>
                <a:sym typeface="Gill Sans"/>
              </a:rPr>
              <a:t>Removal of plastic liners and Styrofoam from export carton</a:t>
            </a:r>
            <a:endParaRPr/>
          </a:p>
        </p:txBody>
      </p:sp>
      <p:sp>
        <p:nvSpPr>
          <p:cNvPr id="575" name="Google Shape;575;p31"/>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cxnSp>
        <p:nvCxnSpPr>
          <p:cNvPr id="576" name="Google Shape;576;p31"/>
          <p:cNvCxnSpPr/>
          <p:nvPr/>
        </p:nvCxnSpPr>
        <p:spPr>
          <a:xfrm>
            <a:off x="6086447" y="2293557"/>
            <a:ext cx="0" cy="3625980"/>
          </a:xfrm>
          <a:prstGeom prst="straightConnector1">
            <a:avLst/>
          </a:prstGeom>
          <a:noFill/>
          <a:ln w="9525" cap="flat" cmpd="sng">
            <a:solidFill>
              <a:schemeClr val="dk1"/>
            </a:solidFill>
            <a:prstDash val="solid"/>
            <a:miter lim="800000"/>
            <a:headEnd type="none" w="sm" len="sm"/>
            <a:tailEnd type="none" w="sm" len="sm"/>
          </a:ln>
        </p:spPr>
      </p:cxnSp>
      <p:sp>
        <p:nvSpPr>
          <p:cNvPr id="577" name="Google Shape;577;p31"/>
          <p:cNvSpPr txBox="1"/>
          <p:nvPr/>
        </p:nvSpPr>
        <p:spPr>
          <a:xfrm>
            <a:off x="6303133" y="2439118"/>
            <a:ext cx="5033584" cy="40011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6C6463"/>
              </a:buClr>
              <a:buSzPts val="1200"/>
              <a:buFont typeface="Arial"/>
              <a:buChar char="•"/>
            </a:pPr>
            <a:r>
              <a:rPr lang="en-US" sz="2000" b="0" i="0" u="none" strike="noStrike" cap="none">
                <a:solidFill>
                  <a:srgbClr val="6C6463"/>
                </a:solidFill>
                <a:latin typeface="Gill Sans"/>
                <a:ea typeface="Gill Sans"/>
                <a:cs typeface="Gill Sans"/>
                <a:sym typeface="Gill Sans"/>
              </a:rPr>
              <a:t>Estimated total annual savings of $3,847</a:t>
            </a:r>
            <a:endParaRPr sz="2000" b="0" i="0" u="none" strike="noStrike" cap="none">
              <a:solidFill>
                <a:schemeClr val="dk1"/>
              </a:solidFill>
              <a:latin typeface="Gill Sans"/>
              <a:ea typeface="Gill Sans"/>
              <a:cs typeface="Gill Sans"/>
              <a:sym typeface="Gill Sans"/>
            </a:endParaRPr>
          </a:p>
        </p:txBody>
      </p:sp>
      <p:cxnSp>
        <p:nvCxnSpPr>
          <p:cNvPr id="578" name="Google Shape;578;p31"/>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579" name="Google Shape;579;p31"/>
          <p:cNvSpPr txBox="1"/>
          <p:nvPr/>
        </p:nvSpPr>
        <p:spPr>
          <a:xfrm>
            <a:off x="6109502" y="1680307"/>
            <a:ext cx="54633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2000" b="0" i="0" u="none" strike="noStrike" cap="none">
                <a:solidFill>
                  <a:srgbClr val="6C6463"/>
                </a:solidFill>
                <a:latin typeface="Gill Sans"/>
                <a:ea typeface="Gill Sans"/>
                <a:cs typeface="Gill Sans"/>
                <a:sym typeface="Gill Sans"/>
              </a:rPr>
              <a:t>Cost Savings</a:t>
            </a:r>
            <a:endParaRPr sz="2000" b="0" i="0" u="none" strike="noStrike" cap="none">
              <a:solidFill>
                <a:schemeClr val="dk1"/>
              </a:solidFill>
              <a:latin typeface="Gill Sans"/>
              <a:ea typeface="Gill Sans"/>
              <a:cs typeface="Gill Sans"/>
              <a:sym typeface="Gill Sans"/>
            </a:endParaRPr>
          </a:p>
        </p:txBody>
      </p:sp>
      <p:sp>
        <p:nvSpPr>
          <p:cNvPr id="580" name="Google Shape;580;p31"/>
          <p:cNvSpPr txBox="1"/>
          <p:nvPr/>
        </p:nvSpPr>
        <p:spPr>
          <a:xfrm>
            <a:off x="335470" y="2439118"/>
            <a:ext cx="5033584" cy="105060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6000"/>
              </a:lnSpc>
              <a:spcBef>
                <a:spcPts val="0"/>
              </a:spcBef>
              <a:spcAft>
                <a:spcPts val="0"/>
              </a:spcAft>
              <a:buClr>
                <a:srgbClr val="6C6463"/>
              </a:buClr>
              <a:buSzPts val="1200"/>
              <a:buFont typeface="Arial"/>
              <a:buChar char="•"/>
            </a:pPr>
            <a:r>
              <a:rPr lang="en-US" sz="2000" b="0" i="0" u="none" strike="noStrike" cap="none">
                <a:solidFill>
                  <a:srgbClr val="6C6463"/>
                </a:solidFill>
                <a:latin typeface="Gill Sans"/>
                <a:ea typeface="Gill Sans"/>
                <a:cs typeface="Gill Sans"/>
                <a:sym typeface="Gill Sans"/>
              </a:rPr>
              <a:t>Elimination of 872 kg of plastic</a:t>
            </a:r>
            <a:endParaRPr sz="1400" b="0" i="0" u="none" strike="noStrike" cap="none">
              <a:solidFill>
                <a:srgbClr val="000000"/>
              </a:solidFill>
              <a:latin typeface="Arial"/>
              <a:ea typeface="Arial"/>
              <a:cs typeface="Arial"/>
              <a:sym typeface="Arial"/>
            </a:endParaRPr>
          </a:p>
          <a:p>
            <a:pPr marL="285750" marR="0" lvl="0" indent="-285750" algn="l" rtl="0">
              <a:lnSpc>
                <a:spcPct val="106000"/>
              </a:lnSpc>
              <a:spcBef>
                <a:spcPts val="0"/>
              </a:spcBef>
              <a:spcAft>
                <a:spcPts val="0"/>
              </a:spcAft>
              <a:buClr>
                <a:srgbClr val="6C6463"/>
              </a:buClr>
              <a:buSzPts val="1200"/>
              <a:buFont typeface="Arial"/>
              <a:buChar char="•"/>
            </a:pPr>
            <a:r>
              <a:rPr lang="en-US" sz="2000" b="0" i="0" u="none" strike="noStrike" cap="none">
                <a:solidFill>
                  <a:srgbClr val="6C6463"/>
                </a:solidFill>
                <a:latin typeface="Gill Sans"/>
                <a:ea typeface="Gill Sans"/>
                <a:cs typeface="Gill Sans"/>
                <a:sym typeface="Gill Sans"/>
              </a:rPr>
              <a:t>Elimination of 12,389 kg of CO2 emission </a:t>
            </a:r>
            <a:endParaRPr sz="1400" b="0" i="0" u="none" strike="noStrike" cap="none">
              <a:solidFill>
                <a:srgbClr val="000000"/>
              </a:solidFill>
              <a:latin typeface="Arial"/>
              <a:ea typeface="Arial"/>
              <a:cs typeface="Arial"/>
              <a:sym typeface="Arial"/>
            </a:endParaRPr>
          </a:p>
          <a:p>
            <a:pPr marL="285750" marR="0" lvl="0" indent="-285750" algn="l" rtl="0">
              <a:lnSpc>
                <a:spcPct val="106000"/>
              </a:lnSpc>
              <a:spcBef>
                <a:spcPts val="0"/>
              </a:spcBef>
              <a:spcAft>
                <a:spcPts val="0"/>
              </a:spcAft>
              <a:buClr>
                <a:srgbClr val="6C6463"/>
              </a:buClr>
              <a:buSzPts val="1200"/>
              <a:buFont typeface="Arial"/>
              <a:buChar char="•"/>
            </a:pPr>
            <a:r>
              <a:rPr lang="en-US" sz="2000" b="0" i="0" u="none" strike="noStrike" cap="none">
                <a:solidFill>
                  <a:srgbClr val="6C6463"/>
                </a:solidFill>
                <a:latin typeface="Gill Sans"/>
                <a:ea typeface="Gill Sans"/>
                <a:cs typeface="Gill Sans"/>
                <a:sym typeface="Gill Sans"/>
              </a:rPr>
              <a:t>Elimination of 30,535 KwH </a:t>
            </a:r>
            <a:endParaRPr sz="1400" b="0" i="0" u="none" strike="noStrike" cap="none">
              <a:solidFill>
                <a:srgbClr val="000000"/>
              </a:solidFill>
              <a:latin typeface="Arial"/>
              <a:ea typeface="Arial"/>
              <a:cs typeface="Arial"/>
              <a:sym typeface="Arial"/>
            </a:endParaRPr>
          </a:p>
        </p:txBody>
      </p:sp>
      <p:sp>
        <p:nvSpPr>
          <p:cNvPr id="581" name="Google Shape;581;p31"/>
          <p:cNvSpPr txBox="1"/>
          <p:nvPr/>
        </p:nvSpPr>
        <p:spPr>
          <a:xfrm>
            <a:off x="623102" y="1680307"/>
            <a:ext cx="54633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Environmental Savings</a:t>
            </a:r>
            <a:endParaRPr sz="2400" b="0" i="0" u="none" strike="noStrike" cap="none">
              <a:solidFill>
                <a:schemeClr val="dk1"/>
              </a:solidFill>
              <a:latin typeface="Gill Sans"/>
              <a:ea typeface="Gill Sans"/>
              <a:cs typeface="Gill Sans"/>
              <a:sym typeface="Gill Sans"/>
            </a:endParaRPr>
          </a:p>
        </p:txBody>
      </p:sp>
      <p:sp>
        <p:nvSpPr>
          <p:cNvPr id="582" name="Google Shape;582;p31"/>
          <p:cNvSpPr txBox="1"/>
          <p:nvPr/>
        </p:nvSpPr>
        <p:spPr>
          <a:xfrm>
            <a:off x="6109502" y="4106547"/>
            <a:ext cx="54633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2000" b="0" i="0" u="none" strike="noStrike" cap="none">
                <a:solidFill>
                  <a:srgbClr val="6C6463"/>
                </a:solidFill>
                <a:latin typeface="Gill Sans"/>
                <a:ea typeface="Gill Sans"/>
                <a:cs typeface="Gill Sans"/>
                <a:sym typeface="Gill Sans"/>
              </a:rPr>
              <a:t>Additional Benefits</a:t>
            </a:r>
            <a:endParaRPr sz="2000" b="0" i="0" u="none" strike="noStrike" cap="none">
              <a:solidFill>
                <a:schemeClr val="dk1"/>
              </a:solidFill>
              <a:latin typeface="Gill Sans"/>
              <a:ea typeface="Gill Sans"/>
              <a:cs typeface="Gill Sans"/>
              <a:sym typeface="Gill Sans"/>
            </a:endParaRPr>
          </a:p>
        </p:txBody>
      </p:sp>
      <p:sp>
        <p:nvSpPr>
          <p:cNvPr id="583" name="Google Shape;583;p31"/>
          <p:cNvSpPr txBox="1"/>
          <p:nvPr/>
        </p:nvSpPr>
        <p:spPr>
          <a:xfrm>
            <a:off x="6303133" y="4528054"/>
            <a:ext cx="5033584" cy="70788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200"/>
              <a:buFont typeface="Arial"/>
              <a:buChar char="•"/>
            </a:pPr>
            <a:r>
              <a:rPr lang="en-US" sz="2000" b="0" i="0" u="none" strike="noStrike" cap="none">
                <a:solidFill>
                  <a:srgbClr val="6C6463"/>
                </a:solidFill>
                <a:latin typeface="Gill Sans"/>
                <a:ea typeface="Gill Sans"/>
                <a:cs typeface="Gill Sans"/>
                <a:sym typeface="Gill Sans"/>
              </a:rPr>
              <a:t>Less than 1% incident rate due to water damage.</a:t>
            </a:r>
            <a:endParaRPr sz="2000" b="0" i="0" u="none" strike="noStrike" cap="none">
              <a:solidFill>
                <a:schemeClr val="dk1"/>
              </a:solidFill>
              <a:latin typeface="Gill Sans"/>
              <a:ea typeface="Gill Sans"/>
              <a:cs typeface="Gill Sans"/>
              <a:sym typeface="Gill Sans"/>
            </a:endParaRPr>
          </a:p>
        </p:txBody>
      </p:sp>
      <p:cxnSp>
        <p:nvCxnSpPr>
          <p:cNvPr id="584" name="Google Shape;584;p31"/>
          <p:cNvCxnSpPr/>
          <p:nvPr/>
        </p:nvCxnSpPr>
        <p:spPr>
          <a:xfrm rot="10800000">
            <a:off x="6303133" y="4008778"/>
            <a:ext cx="5334685" cy="0"/>
          </a:xfrm>
          <a:prstGeom prst="straightConnector1">
            <a:avLst/>
          </a:prstGeom>
          <a:noFill/>
          <a:ln w="9525" cap="flat" cmpd="sng">
            <a:solidFill>
              <a:schemeClr val="dk1"/>
            </a:solidFill>
            <a:prstDash val="solid"/>
            <a:miter lim="800000"/>
            <a:headEnd type="none" w="sm" len="sm"/>
            <a:tailEnd type="none" w="sm" len="sm"/>
          </a:ln>
        </p:spPr>
      </p:cxnSp>
      <p:pic>
        <p:nvPicPr>
          <p:cNvPr id="585" name="Google Shape;585;p31"/>
          <p:cNvPicPr preferRelativeResize="0"/>
          <p:nvPr/>
        </p:nvPicPr>
        <p:blipFill rotWithShape="1">
          <a:blip r:embed="rId3">
            <a:alphaModFix/>
          </a:blip>
          <a:srcRect/>
          <a:stretch/>
        </p:blipFill>
        <p:spPr>
          <a:xfrm>
            <a:off x="2747362" y="4432742"/>
            <a:ext cx="2450268" cy="1418140"/>
          </a:xfrm>
          <a:prstGeom prst="rect">
            <a:avLst/>
          </a:prstGeom>
          <a:noFill/>
          <a:ln>
            <a:noFill/>
          </a:ln>
        </p:spPr>
      </p:pic>
      <p:pic>
        <p:nvPicPr>
          <p:cNvPr id="586" name="Google Shape;586;p31" descr="A picture containing wall, indoor, white&#10;&#10;Description automatically generated"/>
          <p:cNvPicPr preferRelativeResize="0"/>
          <p:nvPr/>
        </p:nvPicPr>
        <p:blipFill rotWithShape="1">
          <a:blip r:embed="rId4">
            <a:alphaModFix/>
          </a:blip>
          <a:srcRect/>
          <a:stretch/>
        </p:blipFill>
        <p:spPr>
          <a:xfrm>
            <a:off x="731839" y="4432742"/>
            <a:ext cx="1818856" cy="1395601"/>
          </a:xfrm>
          <a:prstGeom prst="rect">
            <a:avLst/>
          </a:prstGeom>
          <a:noFill/>
          <a:ln>
            <a:noFill/>
          </a:ln>
        </p:spPr>
      </p:pic>
      <p:sp>
        <p:nvSpPr>
          <p:cNvPr id="587" name="Google Shape;587;p31"/>
          <p:cNvSpPr txBox="1"/>
          <p:nvPr/>
        </p:nvSpPr>
        <p:spPr>
          <a:xfrm>
            <a:off x="7378221" y="6051548"/>
            <a:ext cx="466255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6C6463"/>
                </a:solidFill>
                <a:latin typeface="Gill Sans"/>
                <a:ea typeface="Gill Sans"/>
                <a:cs typeface="Gill Sans"/>
                <a:sym typeface="Gill Sans"/>
              </a:rPr>
              <a:t>*Estimated Savings based on FY22 USAID and UNFPA procurement volumes.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2"/>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2900"/>
              <a:buFont typeface="Gill Sans"/>
              <a:buNone/>
            </a:pPr>
            <a:r>
              <a:rPr lang="en-US" sz="2900" b="1">
                <a:latin typeface="Gill Sans"/>
                <a:ea typeface="Gill Sans"/>
                <a:cs typeface="Gill Sans"/>
                <a:sym typeface="Gill Sans"/>
              </a:rPr>
              <a:t>Removal of logos from export cartons</a:t>
            </a:r>
            <a:endParaRPr/>
          </a:p>
        </p:txBody>
      </p:sp>
      <p:sp>
        <p:nvSpPr>
          <p:cNvPr id="594" name="Google Shape;594;p32"/>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cxnSp>
        <p:nvCxnSpPr>
          <p:cNvPr id="595" name="Google Shape;595;p32"/>
          <p:cNvCxnSpPr/>
          <p:nvPr/>
        </p:nvCxnSpPr>
        <p:spPr>
          <a:xfrm>
            <a:off x="6086447" y="2293557"/>
            <a:ext cx="0" cy="3625980"/>
          </a:xfrm>
          <a:prstGeom prst="straightConnector1">
            <a:avLst/>
          </a:prstGeom>
          <a:noFill/>
          <a:ln w="9525" cap="flat" cmpd="sng">
            <a:solidFill>
              <a:schemeClr val="dk1"/>
            </a:solidFill>
            <a:prstDash val="solid"/>
            <a:miter lim="800000"/>
            <a:headEnd type="none" w="sm" len="sm"/>
            <a:tailEnd type="none" w="sm" len="sm"/>
          </a:ln>
        </p:spPr>
      </p:cxnSp>
      <p:sp>
        <p:nvSpPr>
          <p:cNvPr id="596" name="Google Shape;596;p32"/>
          <p:cNvSpPr txBox="1"/>
          <p:nvPr/>
        </p:nvSpPr>
        <p:spPr>
          <a:xfrm>
            <a:off x="6303133" y="2439118"/>
            <a:ext cx="5033584" cy="40011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6C6463"/>
              </a:buClr>
              <a:buSzPts val="1400"/>
              <a:buFont typeface="Arial"/>
              <a:buChar char="•"/>
            </a:pPr>
            <a:r>
              <a:rPr lang="en-US" sz="2000" b="0" i="0" u="none" strike="noStrike" cap="none">
                <a:solidFill>
                  <a:srgbClr val="6C6463"/>
                </a:solidFill>
                <a:latin typeface="Gill Sans"/>
                <a:ea typeface="Gill Sans"/>
                <a:cs typeface="Gill Sans"/>
                <a:sym typeface="Gill Sans"/>
              </a:rPr>
              <a:t>Estimated total annual savings of $940</a:t>
            </a:r>
            <a:endParaRPr sz="2000" b="0" i="0" u="none" strike="noStrike" cap="none">
              <a:solidFill>
                <a:schemeClr val="dk1"/>
              </a:solidFill>
              <a:latin typeface="Gill Sans"/>
              <a:ea typeface="Gill Sans"/>
              <a:cs typeface="Gill Sans"/>
              <a:sym typeface="Gill Sans"/>
            </a:endParaRPr>
          </a:p>
        </p:txBody>
      </p:sp>
      <p:cxnSp>
        <p:nvCxnSpPr>
          <p:cNvPr id="597" name="Google Shape;597;p32"/>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598" name="Google Shape;598;p32"/>
          <p:cNvSpPr txBox="1"/>
          <p:nvPr/>
        </p:nvSpPr>
        <p:spPr>
          <a:xfrm>
            <a:off x="6109502" y="1680307"/>
            <a:ext cx="54633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2000" b="0" i="0" u="none" strike="noStrike" cap="none">
                <a:solidFill>
                  <a:srgbClr val="6C6463"/>
                </a:solidFill>
                <a:latin typeface="Gill Sans"/>
                <a:ea typeface="Gill Sans"/>
                <a:cs typeface="Gill Sans"/>
                <a:sym typeface="Gill Sans"/>
              </a:rPr>
              <a:t>Cost Savings</a:t>
            </a:r>
            <a:endParaRPr sz="2000" b="0" i="0" u="none" strike="noStrike" cap="none">
              <a:solidFill>
                <a:schemeClr val="dk1"/>
              </a:solidFill>
              <a:latin typeface="Gill Sans"/>
              <a:ea typeface="Gill Sans"/>
              <a:cs typeface="Gill Sans"/>
              <a:sym typeface="Gill Sans"/>
            </a:endParaRPr>
          </a:p>
        </p:txBody>
      </p:sp>
      <p:sp>
        <p:nvSpPr>
          <p:cNvPr id="599" name="Google Shape;599;p32"/>
          <p:cNvSpPr txBox="1"/>
          <p:nvPr/>
        </p:nvSpPr>
        <p:spPr>
          <a:xfrm>
            <a:off x="335470" y="2439118"/>
            <a:ext cx="5033584" cy="105060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6000"/>
              </a:lnSpc>
              <a:spcBef>
                <a:spcPts val="0"/>
              </a:spcBef>
              <a:spcAft>
                <a:spcPts val="0"/>
              </a:spcAft>
              <a:buClr>
                <a:srgbClr val="6C6463"/>
              </a:buClr>
              <a:buSzPts val="1200"/>
              <a:buFont typeface="Arial"/>
              <a:buChar char="•"/>
            </a:pPr>
            <a:r>
              <a:rPr lang="en-US" sz="2000" b="0" i="0" u="none" strike="noStrike" cap="none">
                <a:solidFill>
                  <a:srgbClr val="6C6463"/>
                </a:solidFill>
                <a:latin typeface="Gill Sans"/>
                <a:ea typeface="Gill Sans"/>
                <a:cs typeface="Gill Sans"/>
                <a:sym typeface="Gill Sans"/>
              </a:rPr>
              <a:t>Elimination of 47g of vinyl</a:t>
            </a:r>
            <a:endParaRPr sz="1400" b="0" i="0" u="none" strike="noStrike" cap="none">
              <a:solidFill>
                <a:srgbClr val="000000"/>
              </a:solidFill>
              <a:latin typeface="Arial"/>
              <a:ea typeface="Arial"/>
              <a:cs typeface="Arial"/>
              <a:sym typeface="Arial"/>
            </a:endParaRPr>
          </a:p>
          <a:p>
            <a:pPr marL="285750" marR="0" lvl="0" indent="-285750" algn="l" rtl="0">
              <a:lnSpc>
                <a:spcPct val="106000"/>
              </a:lnSpc>
              <a:spcBef>
                <a:spcPts val="0"/>
              </a:spcBef>
              <a:spcAft>
                <a:spcPts val="0"/>
              </a:spcAft>
              <a:buClr>
                <a:srgbClr val="6C6463"/>
              </a:buClr>
              <a:buSzPts val="1200"/>
              <a:buFont typeface="Arial"/>
              <a:buChar char="•"/>
            </a:pPr>
            <a:r>
              <a:rPr lang="en-US" sz="2000" b="0" i="0" u="none" strike="noStrike" cap="none">
                <a:solidFill>
                  <a:srgbClr val="6C6463"/>
                </a:solidFill>
                <a:latin typeface="Gill Sans"/>
                <a:ea typeface="Gill Sans"/>
                <a:cs typeface="Gill Sans"/>
                <a:sym typeface="Gill Sans"/>
              </a:rPr>
              <a:t>Minimizes release of ink, glue and sticker residue into the environment</a:t>
            </a:r>
            <a:endParaRPr sz="2000" b="0" i="0" u="none" strike="noStrike" cap="none">
              <a:solidFill>
                <a:srgbClr val="6C6463"/>
              </a:solidFill>
              <a:latin typeface="Gill Sans"/>
              <a:ea typeface="Gill Sans"/>
              <a:cs typeface="Gill Sans"/>
              <a:sym typeface="Gill Sans"/>
            </a:endParaRPr>
          </a:p>
        </p:txBody>
      </p:sp>
      <p:sp>
        <p:nvSpPr>
          <p:cNvPr id="600" name="Google Shape;600;p32"/>
          <p:cNvSpPr txBox="1"/>
          <p:nvPr/>
        </p:nvSpPr>
        <p:spPr>
          <a:xfrm>
            <a:off x="623102" y="1680307"/>
            <a:ext cx="54633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Environmental Savings</a:t>
            </a:r>
            <a:endParaRPr sz="2400" b="0" i="0" u="none" strike="noStrike" cap="none">
              <a:solidFill>
                <a:schemeClr val="dk1"/>
              </a:solidFill>
              <a:latin typeface="Gill Sans"/>
              <a:ea typeface="Gill Sans"/>
              <a:cs typeface="Gill Sans"/>
              <a:sym typeface="Gill Sans"/>
            </a:endParaRPr>
          </a:p>
        </p:txBody>
      </p:sp>
      <p:sp>
        <p:nvSpPr>
          <p:cNvPr id="601" name="Google Shape;601;p32"/>
          <p:cNvSpPr txBox="1"/>
          <p:nvPr/>
        </p:nvSpPr>
        <p:spPr>
          <a:xfrm>
            <a:off x="6109502" y="4106547"/>
            <a:ext cx="54633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2000" b="0" i="0" u="none" strike="noStrike" cap="none">
                <a:solidFill>
                  <a:srgbClr val="6C6463"/>
                </a:solidFill>
                <a:latin typeface="Gill Sans"/>
                <a:ea typeface="Gill Sans"/>
                <a:cs typeface="Gill Sans"/>
                <a:sym typeface="Gill Sans"/>
              </a:rPr>
              <a:t>Additional Benefits</a:t>
            </a:r>
            <a:endParaRPr sz="2000" b="0" i="0" u="none" strike="noStrike" cap="none">
              <a:solidFill>
                <a:schemeClr val="dk1"/>
              </a:solidFill>
              <a:latin typeface="Gill Sans"/>
              <a:ea typeface="Gill Sans"/>
              <a:cs typeface="Gill Sans"/>
              <a:sym typeface="Gill Sans"/>
            </a:endParaRPr>
          </a:p>
        </p:txBody>
      </p:sp>
      <p:sp>
        <p:nvSpPr>
          <p:cNvPr id="602" name="Google Shape;602;p32"/>
          <p:cNvSpPr txBox="1"/>
          <p:nvPr/>
        </p:nvSpPr>
        <p:spPr>
          <a:xfrm>
            <a:off x="6303133" y="4544868"/>
            <a:ext cx="5033584" cy="74477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6000"/>
              </a:lnSpc>
              <a:spcBef>
                <a:spcPts val="0"/>
              </a:spcBef>
              <a:spcAft>
                <a:spcPts val="0"/>
              </a:spcAft>
              <a:buClr>
                <a:srgbClr val="6C6463"/>
              </a:buClr>
              <a:buSzPts val="1200"/>
              <a:buFont typeface="Arial"/>
              <a:buChar char="•"/>
            </a:pPr>
            <a:r>
              <a:rPr lang="en-US" sz="2000" b="0" i="0" u="none" strike="noStrike" cap="none" dirty="0">
                <a:solidFill>
                  <a:srgbClr val="6C6463"/>
                </a:solidFill>
                <a:latin typeface="Gill Sans"/>
                <a:ea typeface="Gill Sans"/>
                <a:cs typeface="Gill Sans"/>
                <a:sym typeface="Gill Sans"/>
              </a:rPr>
              <a:t>Enhanced fungibility of product to more effectively respond to emergency requests</a:t>
            </a:r>
            <a:endParaRPr sz="1400" b="0" i="0" u="none" strike="noStrike" cap="none" dirty="0">
              <a:solidFill>
                <a:srgbClr val="000000"/>
              </a:solidFill>
              <a:latin typeface="Arial"/>
              <a:ea typeface="Arial"/>
              <a:cs typeface="Arial"/>
              <a:sym typeface="Arial"/>
            </a:endParaRPr>
          </a:p>
        </p:txBody>
      </p:sp>
      <p:cxnSp>
        <p:nvCxnSpPr>
          <p:cNvPr id="603" name="Google Shape;603;p32"/>
          <p:cNvCxnSpPr/>
          <p:nvPr/>
        </p:nvCxnSpPr>
        <p:spPr>
          <a:xfrm rot="10800000">
            <a:off x="6303133" y="4008778"/>
            <a:ext cx="5334685" cy="0"/>
          </a:xfrm>
          <a:prstGeom prst="straightConnector1">
            <a:avLst/>
          </a:prstGeom>
          <a:noFill/>
          <a:ln w="9525" cap="flat" cmpd="sng">
            <a:solidFill>
              <a:schemeClr val="dk1"/>
            </a:solidFill>
            <a:prstDash val="solid"/>
            <a:miter lim="800000"/>
            <a:headEnd type="none" w="sm" len="sm"/>
            <a:tailEnd type="none" w="sm" len="sm"/>
          </a:ln>
        </p:spPr>
      </p:cxnSp>
      <p:sp>
        <p:nvSpPr>
          <p:cNvPr id="604" name="Google Shape;604;p32"/>
          <p:cNvSpPr txBox="1"/>
          <p:nvPr/>
        </p:nvSpPr>
        <p:spPr>
          <a:xfrm>
            <a:off x="7478907" y="6093355"/>
            <a:ext cx="471309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6C6463"/>
                </a:solidFill>
                <a:latin typeface="Gill Sans"/>
                <a:ea typeface="Gill Sans"/>
                <a:cs typeface="Gill Sans"/>
                <a:sym typeface="Gill Sans"/>
              </a:rPr>
              <a:t>*Estimated Savings based on FY22 USAID and UNFPA procurement volumes.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4"/>
          <p:cNvSpPr txBox="1">
            <a:spLocks noGrp="1"/>
          </p:cNvSpPr>
          <p:nvPr>
            <p:ph type="subTitle" idx="1"/>
          </p:nvPr>
        </p:nvSpPr>
        <p:spPr>
          <a:xfrm>
            <a:off x="894079" y="4319259"/>
            <a:ext cx="10784776" cy="42260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Clr>
                <a:schemeClr val="lt1"/>
              </a:buClr>
              <a:buSzPts val="2400"/>
              <a:buNone/>
            </a:pPr>
            <a:endParaRPr/>
          </a:p>
        </p:txBody>
      </p:sp>
      <p:sp>
        <p:nvSpPr>
          <p:cNvPr id="174" name="Google Shape;174;p4"/>
          <p:cNvSpPr txBox="1">
            <a:spLocks noGrp="1"/>
          </p:cNvSpPr>
          <p:nvPr>
            <p:ph type="ctrTitle"/>
          </p:nvPr>
        </p:nvSpPr>
        <p:spPr>
          <a:xfrm>
            <a:off x="894080" y="2756453"/>
            <a:ext cx="10784776" cy="129616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000"/>
              <a:buFont typeface="Gill Sans"/>
              <a:buNone/>
            </a:pPr>
            <a:endParaRPr/>
          </a:p>
        </p:txBody>
      </p:sp>
      <p:sp>
        <p:nvSpPr>
          <p:cNvPr id="175" name="Google Shape;175;p4"/>
          <p:cNvSpPr/>
          <p:nvPr/>
        </p:nvSpPr>
        <p:spPr>
          <a:xfrm>
            <a:off x="205620" y="243068"/>
            <a:ext cx="11772898" cy="524333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76" name="Google Shape;176;p4"/>
          <p:cNvSpPr txBox="1"/>
          <p:nvPr/>
        </p:nvSpPr>
        <p:spPr>
          <a:xfrm>
            <a:off x="614514" y="656672"/>
            <a:ext cx="10784776" cy="2778449"/>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lt1"/>
              </a:buClr>
              <a:buSzPts val="4000"/>
              <a:buFont typeface="Gill Sans"/>
              <a:buNone/>
            </a:pPr>
            <a:br>
              <a:rPr lang="en-US" sz="4000" b="0" i="0" u="none" strike="noStrike" cap="none">
                <a:solidFill>
                  <a:schemeClr val="lt1"/>
                </a:solidFill>
                <a:latin typeface="Gill Sans"/>
                <a:ea typeface="Gill Sans"/>
                <a:cs typeface="Gill Sans"/>
                <a:sym typeface="Gill Sans"/>
              </a:rPr>
            </a:br>
            <a:br>
              <a:rPr lang="en-US" sz="3600" b="0" i="0" u="none" strike="noStrike" cap="none">
                <a:solidFill>
                  <a:schemeClr val="lt1"/>
                </a:solidFill>
                <a:latin typeface="Gill Sans"/>
                <a:ea typeface="Gill Sans"/>
                <a:cs typeface="Gill Sans"/>
                <a:sym typeface="Gill Sans"/>
              </a:rPr>
            </a:br>
            <a:r>
              <a:rPr lang="en-US" sz="4000" b="1" i="0" u="none" strike="noStrike" cap="none">
                <a:solidFill>
                  <a:schemeClr val="lt1"/>
                </a:solidFill>
                <a:latin typeface="Gill Sans"/>
                <a:ea typeface="Gill Sans"/>
                <a:cs typeface="Gill Sans"/>
                <a:sym typeface="Gill Sans"/>
              </a:rPr>
              <a:t>How Contraceptive Packaging Impacts Supply Chains and Product Availability</a:t>
            </a:r>
            <a:endParaRPr sz="4000" b="0" i="0" u="none" strike="noStrike" cap="none">
              <a:solidFill>
                <a:schemeClr val="lt1"/>
              </a:solidFill>
              <a:latin typeface="Gill Sans"/>
              <a:ea typeface="Gill Sans"/>
              <a:cs typeface="Gill Sans"/>
              <a:sym typeface="Gill Sans"/>
            </a:endParaRPr>
          </a:p>
        </p:txBody>
      </p:sp>
      <p:sp>
        <p:nvSpPr>
          <p:cNvPr id="177" name="Google Shape;177;p4"/>
          <p:cNvSpPr txBox="1"/>
          <p:nvPr/>
        </p:nvSpPr>
        <p:spPr>
          <a:xfrm>
            <a:off x="1622664" y="4137481"/>
            <a:ext cx="4663804" cy="827490"/>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chemeClr val="lt1"/>
              </a:buClr>
              <a:buSzPts val="1600"/>
              <a:buFont typeface="Gill Sans"/>
              <a:buNone/>
            </a:pPr>
            <a:r>
              <a:rPr lang="en-US" sz="1400" b="1" i="0" u="none" strike="noStrike" cap="none">
                <a:solidFill>
                  <a:schemeClr val="lt1"/>
                </a:solidFill>
                <a:latin typeface="Gill Sans"/>
                <a:ea typeface="Gill Sans"/>
                <a:cs typeface="Gill Sans"/>
                <a:sym typeface="Gill Sans"/>
              </a:rPr>
              <a:t>Ashley Smith</a:t>
            </a:r>
            <a:r>
              <a:rPr lang="en-US" sz="1400" b="0" i="0" u="none" strike="noStrike" cap="none">
                <a:solidFill>
                  <a:schemeClr val="lt1"/>
                </a:solidFill>
                <a:latin typeface="Gill Sans"/>
                <a:ea typeface="Gill Sans"/>
                <a:cs typeface="Gill Sans"/>
                <a:sym typeface="Gill Sans"/>
              </a:rPr>
              <a:t>, Senior Strategic Procurement Advisor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600"/>
              <a:buFont typeface="Gill Sans"/>
              <a:buNone/>
            </a:pPr>
            <a:r>
              <a:rPr lang="en-US" sz="1400" b="0" i="0" u="none" strike="noStrike" cap="none">
                <a:solidFill>
                  <a:schemeClr val="lt1"/>
                </a:solidFill>
                <a:latin typeface="Gill Sans"/>
                <a:ea typeface="Gill Sans"/>
                <a:cs typeface="Gill Sans"/>
                <a:sym typeface="Gill Sans"/>
              </a:rPr>
              <a:t>Global Health Bureau, Office of Population and Reproductive Health, Commodity Security and Logistics Division</a:t>
            </a:r>
            <a:endParaRPr sz="1400" b="0" i="0" u="none" strike="noStrike" cap="none">
              <a:solidFill>
                <a:srgbClr val="000000"/>
              </a:solidFill>
              <a:latin typeface="Arial"/>
              <a:ea typeface="Arial"/>
              <a:cs typeface="Arial"/>
              <a:sym typeface="Arial"/>
            </a:endParaRPr>
          </a:p>
        </p:txBody>
      </p:sp>
      <p:pic>
        <p:nvPicPr>
          <p:cNvPr id="178" name="Google Shape;178;p4"/>
          <p:cNvPicPr preferRelativeResize="0"/>
          <p:nvPr/>
        </p:nvPicPr>
        <p:blipFill rotWithShape="1">
          <a:blip r:embed="rId3">
            <a:alphaModFix/>
          </a:blip>
          <a:srcRect/>
          <a:stretch/>
        </p:blipFill>
        <p:spPr>
          <a:xfrm>
            <a:off x="731838" y="4196168"/>
            <a:ext cx="771549" cy="800887"/>
          </a:xfrm>
          <a:prstGeom prst="ellipse">
            <a:avLst/>
          </a:prstGeom>
          <a:noFill/>
          <a:ln>
            <a:noFill/>
          </a:ln>
        </p:spPr>
      </p:pic>
      <p:pic>
        <p:nvPicPr>
          <p:cNvPr id="179" name="Google Shape;179;p4"/>
          <p:cNvPicPr preferRelativeResize="0"/>
          <p:nvPr/>
        </p:nvPicPr>
        <p:blipFill rotWithShape="1">
          <a:blip r:embed="rId4">
            <a:alphaModFix/>
          </a:blip>
          <a:srcRect/>
          <a:stretch/>
        </p:blipFill>
        <p:spPr>
          <a:xfrm>
            <a:off x="257759" y="5834481"/>
            <a:ext cx="2204724" cy="66141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33"/>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2900"/>
              <a:buFont typeface="Gill Sans"/>
              <a:buNone/>
            </a:pPr>
            <a:r>
              <a:rPr lang="en-US" sz="2900" b="1">
                <a:latin typeface="Gill Sans"/>
                <a:ea typeface="Gill Sans"/>
                <a:cs typeface="Gill Sans"/>
                <a:sym typeface="Gill Sans"/>
              </a:rPr>
              <a:t>Separate safety box from MPA-IM co-package</a:t>
            </a:r>
            <a:endParaRPr/>
          </a:p>
        </p:txBody>
      </p:sp>
      <p:sp>
        <p:nvSpPr>
          <p:cNvPr id="611" name="Google Shape;611;p33"/>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30</a:t>
            </a:fld>
            <a:endParaRPr/>
          </a:p>
        </p:txBody>
      </p:sp>
      <p:cxnSp>
        <p:nvCxnSpPr>
          <p:cNvPr id="612" name="Google Shape;612;p33"/>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613" name="Google Shape;613;p33"/>
          <p:cNvSpPr txBox="1"/>
          <p:nvPr/>
        </p:nvSpPr>
        <p:spPr>
          <a:xfrm>
            <a:off x="3109628" y="1709237"/>
            <a:ext cx="5463345"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Additional Benefits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Gill Sans"/>
              <a:ea typeface="Gill Sans"/>
              <a:cs typeface="Gill Sans"/>
              <a:sym typeface="Gill Sans"/>
            </a:endParaRPr>
          </a:p>
        </p:txBody>
      </p:sp>
      <p:sp>
        <p:nvSpPr>
          <p:cNvPr id="614" name="Google Shape;614;p33"/>
          <p:cNvSpPr txBox="1"/>
          <p:nvPr/>
        </p:nvSpPr>
        <p:spPr>
          <a:xfrm>
            <a:off x="2510225" y="2242968"/>
            <a:ext cx="6662149" cy="1255793"/>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6000"/>
              </a:lnSpc>
              <a:spcBef>
                <a:spcPts val="0"/>
              </a:spcBef>
              <a:spcAft>
                <a:spcPts val="0"/>
              </a:spcAft>
              <a:buClr>
                <a:srgbClr val="000000"/>
              </a:buClr>
              <a:buSzPts val="1200"/>
              <a:buFont typeface="Arial"/>
              <a:buChar char="•"/>
            </a:pPr>
            <a:r>
              <a:rPr lang="en-US" sz="2000" b="0" i="0" u="none" strike="noStrike" cap="none" dirty="0">
                <a:solidFill>
                  <a:srgbClr val="6C6463"/>
                </a:solidFill>
                <a:latin typeface="Gill Sans"/>
                <a:ea typeface="Gill Sans"/>
                <a:cs typeface="Gill Sans"/>
                <a:sym typeface="Gill Sans"/>
              </a:rPr>
              <a:t>Facilitates in-country distribution of safety box separately</a:t>
            </a:r>
            <a:endParaRPr sz="2000" b="0" i="0" u="none" strike="noStrike" cap="none" dirty="0">
              <a:solidFill>
                <a:schemeClr val="dk1"/>
              </a:solidFill>
              <a:latin typeface="Gill Sans"/>
              <a:ea typeface="Gill Sans"/>
              <a:cs typeface="Gill Sans"/>
              <a:sym typeface="Gill Sans"/>
            </a:endParaRPr>
          </a:p>
          <a:p>
            <a:pPr marL="171450" marR="0" lvl="0" indent="-171450" algn="l" rtl="0">
              <a:lnSpc>
                <a:spcPct val="106000"/>
              </a:lnSpc>
              <a:spcBef>
                <a:spcPts val="800"/>
              </a:spcBef>
              <a:spcAft>
                <a:spcPts val="0"/>
              </a:spcAft>
              <a:buClr>
                <a:srgbClr val="000000"/>
              </a:buClr>
              <a:buSzPts val="1200"/>
              <a:buFont typeface="Arial"/>
              <a:buChar char="•"/>
            </a:pPr>
            <a:r>
              <a:rPr lang="en-US" sz="2000" b="0" i="0" u="none" strike="noStrike" cap="none" dirty="0">
                <a:solidFill>
                  <a:srgbClr val="6C6463"/>
                </a:solidFill>
                <a:latin typeface="Gill Sans"/>
                <a:ea typeface="Gill Sans"/>
                <a:cs typeface="Gill Sans"/>
                <a:sym typeface="Gill Sans"/>
              </a:rPr>
              <a:t>Facilitates opportunity for local procurement of safety box</a:t>
            </a:r>
          </a:p>
          <a:p>
            <a:pPr marL="171450" marR="0" lvl="0" indent="-171450" algn="l" rtl="0">
              <a:lnSpc>
                <a:spcPct val="106000"/>
              </a:lnSpc>
              <a:spcBef>
                <a:spcPts val="800"/>
              </a:spcBef>
              <a:spcAft>
                <a:spcPts val="0"/>
              </a:spcAft>
              <a:buClr>
                <a:srgbClr val="000000"/>
              </a:buClr>
              <a:buSzPts val="1200"/>
              <a:buFont typeface="Arial"/>
              <a:buChar char="•"/>
            </a:pPr>
            <a:r>
              <a:rPr lang="en-US" sz="2000" b="0" i="0" u="none" strike="noStrike" cap="none" dirty="0">
                <a:solidFill>
                  <a:srgbClr val="6C6463"/>
                </a:solidFill>
                <a:latin typeface="Gill Sans"/>
                <a:ea typeface="Gill Sans"/>
                <a:cs typeface="Gill Sans"/>
                <a:sym typeface="Gill Sans"/>
              </a:rPr>
              <a:t>Harmonization of SKUs between USAID and UNFPA</a:t>
            </a:r>
            <a:endParaRPr lang="en-US" sz="2000" b="0" i="0" u="none" strike="noStrike" cap="none" dirty="0">
              <a:solidFill>
                <a:schemeClr val="dk1"/>
              </a:solidFill>
              <a:latin typeface="Gill Sans"/>
              <a:ea typeface="Gill Sans"/>
              <a:cs typeface="Gill Sans"/>
              <a:sym typeface="Gill Sans"/>
            </a:endParaRPr>
          </a:p>
        </p:txBody>
      </p:sp>
      <p:pic>
        <p:nvPicPr>
          <p:cNvPr id="615" name="Google Shape;615;p33"/>
          <p:cNvPicPr preferRelativeResize="0"/>
          <p:nvPr/>
        </p:nvPicPr>
        <p:blipFill rotWithShape="1">
          <a:blip r:embed="rId3">
            <a:alphaModFix/>
          </a:blip>
          <a:srcRect/>
          <a:stretch/>
        </p:blipFill>
        <p:spPr>
          <a:xfrm rot="5400000">
            <a:off x="4615562" y="3024630"/>
            <a:ext cx="2451473" cy="369775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34"/>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31</a:t>
            </a:fld>
            <a:endParaRPr/>
          </a:p>
        </p:txBody>
      </p:sp>
      <p:sp>
        <p:nvSpPr>
          <p:cNvPr id="621" name="Google Shape;621;p34"/>
          <p:cNvSpPr/>
          <p:nvPr/>
        </p:nvSpPr>
        <p:spPr>
          <a:xfrm>
            <a:off x="205620" y="243068"/>
            <a:ext cx="11772898" cy="524333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622" name="Google Shape;622;p34"/>
          <p:cNvSpPr txBox="1"/>
          <p:nvPr/>
        </p:nvSpPr>
        <p:spPr>
          <a:xfrm>
            <a:off x="894080" y="656672"/>
            <a:ext cx="10784776" cy="2778449"/>
          </a:xfrm>
          <a:prstGeom prst="rect">
            <a:avLst/>
          </a:prstGeom>
          <a:noFill/>
          <a:ln>
            <a:noFill/>
          </a:ln>
        </p:spPr>
        <p:txBody>
          <a:bodyPr spcFirstLastPara="1" wrap="square" lIns="91425" tIns="45700" rIns="91425" bIns="45700" anchor="b" anchorCtr="0">
            <a:normAutofit fontScale="92500" lnSpcReduction="10000"/>
          </a:bodyPr>
          <a:lstStyle/>
          <a:p>
            <a:pPr marL="0" marR="0" lvl="0" indent="0" algn="l" rtl="0">
              <a:lnSpc>
                <a:spcPct val="90000"/>
              </a:lnSpc>
              <a:spcBef>
                <a:spcPts val="0"/>
              </a:spcBef>
              <a:spcAft>
                <a:spcPts val="0"/>
              </a:spcAft>
              <a:buClr>
                <a:schemeClr val="lt1"/>
              </a:buClr>
              <a:buSzPts val="4000"/>
              <a:buFont typeface="Gill Sans"/>
              <a:buNone/>
            </a:pPr>
            <a:br>
              <a:rPr lang="en-US" sz="4000" b="0" i="0" u="none" strike="noStrike" cap="none">
                <a:solidFill>
                  <a:schemeClr val="lt1"/>
                </a:solidFill>
                <a:latin typeface="Gill Sans"/>
                <a:ea typeface="Gill Sans"/>
                <a:cs typeface="Gill Sans"/>
                <a:sym typeface="Gill Sans"/>
              </a:rPr>
            </a:br>
            <a:br>
              <a:rPr lang="en-US" sz="3600" b="0" i="0" u="none" strike="noStrike" cap="none">
                <a:solidFill>
                  <a:schemeClr val="lt1"/>
                </a:solidFill>
                <a:latin typeface="Gill Sans"/>
                <a:ea typeface="Gill Sans"/>
                <a:cs typeface="Gill Sans"/>
                <a:sym typeface="Gill Sans"/>
              </a:rPr>
            </a:br>
            <a:r>
              <a:rPr lang="en-US" sz="4000" b="1" i="0" u="none" strike="noStrike" cap="none">
                <a:solidFill>
                  <a:schemeClr val="lt1"/>
                </a:solidFill>
                <a:latin typeface="Gill Sans"/>
                <a:ea typeface="Gill Sans"/>
                <a:cs typeface="Gill Sans"/>
                <a:sym typeface="Gill Sans"/>
              </a:rPr>
              <a:t>Supplier Efficiencies Generated by Packaging Harmonization of Medroxyprogesterone Acetate (MPA-IM) Injectable Contraceptive</a:t>
            </a:r>
            <a:endParaRPr sz="4000" b="0" i="0" u="none" strike="noStrike" cap="none">
              <a:solidFill>
                <a:schemeClr val="lt1"/>
              </a:solidFill>
              <a:latin typeface="Gill Sans"/>
              <a:ea typeface="Gill Sans"/>
              <a:cs typeface="Gill Sans"/>
              <a:sym typeface="Gill Sans"/>
            </a:endParaRPr>
          </a:p>
        </p:txBody>
      </p:sp>
      <p:sp>
        <p:nvSpPr>
          <p:cNvPr id="623" name="Google Shape;623;p34"/>
          <p:cNvSpPr/>
          <p:nvPr/>
        </p:nvSpPr>
        <p:spPr>
          <a:xfrm>
            <a:off x="505284" y="1363495"/>
            <a:ext cx="226554" cy="19443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624" name="Google Shape;624;p34"/>
          <p:cNvSpPr txBox="1"/>
          <p:nvPr/>
        </p:nvSpPr>
        <p:spPr>
          <a:xfrm>
            <a:off x="1622664" y="4376062"/>
            <a:ext cx="4663804" cy="376929"/>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chemeClr val="lt1"/>
              </a:buClr>
              <a:buSzPts val="1600"/>
              <a:buFont typeface="Gill Sans"/>
              <a:buNone/>
            </a:pPr>
            <a:r>
              <a:rPr lang="en-US" sz="1400" b="1" i="0" u="none" strike="noStrike" cap="none">
                <a:solidFill>
                  <a:schemeClr val="lt1"/>
                </a:solidFill>
                <a:latin typeface="Gill Sans"/>
                <a:ea typeface="Gill Sans"/>
                <a:cs typeface="Gill Sans"/>
                <a:sym typeface="Gill Sans"/>
              </a:rPr>
              <a:t>Jens Rasmussen</a:t>
            </a:r>
            <a:r>
              <a:rPr lang="en-US" sz="1400" b="0" i="0" u="none" strike="noStrike" cap="none">
                <a:solidFill>
                  <a:schemeClr val="lt1"/>
                </a:solidFill>
                <a:latin typeface="Gill Sans"/>
                <a:ea typeface="Gill Sans"/>
                <a:cs typeface="Gill Sans"/>
                <a:sym typeface="Gill Sans"/>
              </a:rPr>
              <a:t>, Missionpharma</a:t>
            </a:r>
            <a:endParaRPr sz="1400" b="0" i="0" u="none" strike="noStrike" cap="none">
              <a:solidFill>
                <a:schemeClr val="lt1"/>
              </a:solidFill>
              <a:latin typeface="Gill Sans"/>
              <a:ea typeface="Gill Sans"/>
              <a:cs typeface="Gill Sans"/>
              <a:sym typeface="Gill Sans"/>
            </a:endParaRPr>
          </a:p>
        </p:txBody>
      </p:sp>
      <p:pic>
        <p:nvPicPr>
          <p:cNvPr id="625" name="Google Shape;625;p34"/>
          <p:cNvPicPr preferRelativeResize="0"/>
          <p:nvPr/>
        </p:nvPicPr>
        <p:blipFill rotWithShape="1">
          <a:blip r:embed="rId3">
            <a:alphaModFix/>
          </a:blip>
          <a:srcRect/>
          <a:stretch/>
        </p:blipFill>
        <p:spPr>
          <a:xfrm>
            <a:off x="731836" y="4196167"/>
            <a:ext cx="771549" cy="800887"/>
          </a:xfrm>
          <a:prstGeom prst="ellipse">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cxnSp>
        <p:nvCxnSpPr>
          <p:cNvPr id="631" name="Google Shape;631;p35"/>
          <p:cNvCxnSpPr/>
          <p:nvPr/>
        </p:nvCxnSpPr>
        <p:spPr>
          <a:xfrm>
            <a:off x="5220173" y="2293557"/>
            <a:ext cx="0" cy="3625980"/>
          </a:xfrm>
          <a:prstGeom prst="straightConnector1">
            <a:avLst/>
          </a:prstGeom>
          <a:noFill/>
          <a:ln w="9525" cap="flat" cmpd="sng">
            <a:solidFill>
              <a:schemeClr val="dk1"/>
            </a:solidFill>
            <a:prstDash val="solid"/>
            <a:miter lim="800000"/>
            <a:headEnd type="none" w="sm" len="sm"/>
            <a:tailEnd type="none" w="sm" len="sm"/>
          </a:ln>
        </p:spPr>
      </p:cxnSp>
      <p:cxnSp>
        <p:nvCxnSpPr>
          <p:cNvPr id="632" name="Google Shape;632;p35"/>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633" name="Google Shape;633;p35"/>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A0C2F"/>
              </a:buClr>
              <a:buSzPts val="3200"/>
              <a:buFont typeface="Gill Sans"/>
              <a:buNone/>
            </a:pPr>
            <a:r>
              <a:rPr lang="en-US" sz="3200" b="1" i="0" u="none" strike="noStrike" cap="none">
                <a:solidFill>
                  <a:srgbClr val="BA0C2F"/>
                </a:solidFill>
                <a:latin typeface="Gill Sans"/>
                <a:ea typeface="Gill Sans"/>
                <a:cs typeface="Gill Sans"/>
                <a:sym typeface="Gill Sans"/>
              </a:rPr>
              <a:t>About Missionpharma</a:t>
            </a:r>
            <a:endParaRPr b="1"/>
          </a:p>
        </p:txBody>
      </p:sp>
      <p:sp>
        <p:nvSpPr>
          <p:cNvPr id="634" name="Google Shape;634;p35"/>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32</a:t>
            </a:fld>
            <a:endParaRPr/>
          </a:p>
        </p:txBody>
      </p:sp>
      <p:pic>
        <p:nvPicPr>
          <p:cNvPr id="635" name="Google Shape;635;p35"/>
          <p:cNvPicPr preferRelativeResize="0"/>
          <p:nvPr/>
        </p:nvPicPr>
        <p:blipFill rotWithShape="1">
          <a:blip r:embed="rId3">
            <a:alphaModFix/>
          </a:blip>
          <a:srcRect t="-1" b="-1"/>
          <a:stretch/>
        </p:blipFill>
        <p:spPr>
          <a:xfrm>
            <a:off x="554183" y="2344934"/>
            <a:ext cx="4402828" cy="3548564"/>
          </a:xfrm>
          <a:prstGeom prst="rect">
            <a:avLst/>
          </a:prstGeom>
          <a:noFill/>
          <a:ln>
            <a:noFill/>
          </a:ln>
        </p:spPr>
      </p:pic>
      <p:sp>
        <p:nvSpPr>
          <p:cNvPr id="636" name="Google Shape;636;p35"/>
          <p:cNvSpPr txBox="1"/>
          <p:nvPr/>
        </p:nvSpPr>
        <p:spPr>
          <a:xfrm>
            <a:off x="6303133" y="2439118"/>
            <a:ext cx="503358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6C6463"/>
                </a:solidFill>
                <a:latin typeface="Gill Sans"/>
                <a:ea typeface="Gill Sans"/>
                <a:cs typeface="Gill Sans"/>
                <a:sym typeface="Gill Sans"/>
              </a:rPr>
              <a:t>110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C6463"/>
                </a:solidFill>
                <a:latin typeface="Gill Sans"/>
                <a:ea typeface="Gill Sans"/>
                <a:cs typeface="Gill Sans"/>
                <a:sym typeface="Gill Sans"/>
              </a:rPr>
              <a:t>Million USD in revenue</a:t>
            </a:r>
            <a:endParaRPr sz="2800" b="0" i="0" u="none" strike="noStrike" cap="none">
              <a:solidFill>
                <a:srgbClr val="6C6463"/>
              </a:solidFill>
              <a:latin typeface="Gill Sans"/>
              <a:ea typeface="Gill Sans"/>
              <a:cs typeface="Gill Sans"/>
              <a:sym typeface="Gill Sans"/>
            </a:endParaRPr>
          </a:p>
        </p:txBody>
      </p:sp>
      <p:sp>
        <p:nvSpPr>
          <p:cNvPr id="637" name="Google Shape;637;p35"/>
          <p:cNvSpPr txBox="1"/>
          <p:nvPr/>
        </p:nvSpPr>
        <p:spPr>
          <a:xfrm>
            <a:off x="6303133" y="3321434"/>
            <a:ext cx="503358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6C6463"/>
                </a:solidFill>
                <a:latin typeface="Gill Sans"/>
                <a:ea typeface="Gill Sans"/>
                <a:cs typeface="Gill Sans"/>
                <a:sym typeface="Gill Sans"/>
              </a:rPr>
              <a:t>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C6463"/>
                </a:solidFill>
                <a:latin typeface="Gill Sans"/>
                <a:ea typeface="Gill Sans"/>
                <a:cs typeface="Gill Sans"/>
                <a:sym typeface="Gill Sans"/>
              </a:rPr>
              <a:t>locations</a:t>
            </a:r>
            <a:endParaRPr sz="2800" b="0" i="0" u="none" strike="noStrike" cap="none">
              <a:solidFill>
                <a:srgbClr val="6C6463"/>
              </a:solidFill>
              <a:latin typeface="Gill Sans"/>
              <a:ea typeface="Gill Sans"/>
              <a:cs typeface="Gill Sans"/>
              <a:sym typeface="Gill Sans"/>
            </a:endParaRPr>
          </a:p>
        </p:txBody>
      </p:sp>
      <p:sp>
        <p:nvSpPr>
          <p:cNvPr id="638" name="Google Shape;638;p35"/>
          <p:cNvSpPr txBox="1"/>
          <p:nvPr/>
        </p:nvSpPr>
        <p:spPr>
          <a:xfrm>
            <a:off x="6303133" y="4203750"/>
            <a:ext cx="503358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6C6463"/>
                </a:solidFill>
                <a:latin typeface="Gill Sans"/>
                <a:ea typeface="Gill Sans"/>
                <a:cs typeface="Gill Sans"/>
                <a:sym typeface="Gill Sans"/>
              </a:rPr>
              <a:t>1975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EFE"/>
              </a:buClr>
              <a:buSzPts val="1000"/>
              <a:buFont typeface="Arial"/>
              <a:buNone/>
            </a:pPr>
            <a:r>
              <a:rPr lang="en-US" sz="1600" b="0" i="0" u="none" strike="noStrike" cap="none">
                <a:solidFill>
                  <a:srgbClr val="6C6463"/>
                </a:solidFill>
                <a:latin typeface="Gill Sans"/>
                <a:ea typeface="Gill Sans"/>
                <a:cs typeface="Gill Sans"/>
                <a:sym typeface="Gill Sans"/>
              </a:rPr>
              <a:t>Commencing business</a:t>
            </a:r>
            <a:endParaRPr sz="2800" b="0" i="0" u="none" strike="noStrike" cap="none">
              <a:solidFill>
                <a:srgbClr val="6C6463"/>
              </a:solidFill>
              <a:latin typeface="Gill Sans"/>
              <a:ea typeface="Gill Sans"/>
              <a:cs typeface="Gill Sans"/>
              <a:sym typeface="Gill Sans"/>
            </a:endParaRPr>
          </a:p>
        </p:txBody>
      </p:sp>
      <p:sp>
        <p:nvSpPr>
          <p:cNvPr id="639" name="Google Shape;639;p35"/>
          <p:cNvSpPr txBox="1"/>
          <p:nvPr/>
        </p:nvSpPr>
        <p:spPr>
          <a:xfrm>
            <a:off x="6303133" y="5086066"/>
            <a:ext cx="5033584" cy="8925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6C6463"/>
                </a:solidFill>
                <a:latin typeface="Gill Sans"/>
                <a:ea typeface="Gill Sans"/>
                <a:cs typeface="Gill Sans"/>
                <a:sym typeface="Gill Sans"/>
              </a:rPr>
              <a:t>2012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C6463"/>
                </a:solidFill>
                <a:latin typeface="Gill Sans"/>
                <a:ea typeface="Gill Sans"/>
                <a:cs typeface="Gill Sans"/>
                <a:sym typeface="Gill Sans"/>
              </a:rPr>
              <a:t>part of Toyota Tsusho Corporation, CFAO group</a:t>
            </a:r>
            <a:br>
              <a:rPr lang="en-US" sz="1600" b="0" i="0" u="none" strike="noStrike" cap="none">
                <a:solidFill>
                  <a:srgbClr val="6C6463"/>
                </a:solidFill>
                <a:latin typeface="Gill Sans"/>
                <a:ea typeface="Gill Sans"/>
                <a:cs typeface="Gill Sans"/>
                <a:sym typeface="Gill Sans"/>
              </a:rPr>
            </a:br>
            <a:r>
              <a:rPr lang="en-US" sz="1600" b="0" i="0" u="none" strike="noStrike" cap="none">
                <a:solidFill>
                  <a:srgbClr val="6C6463"/>
                </a:solidFill>
                <a:latin typeface="Gill Sans"/>
                <a:ea typeface="Gill Sans"/>
                <a:cs typeface="Gill Sans"/>
                <a:sym typeface="Gill Sans"/>
              </a:rPr>
              <a:t>and Eurapharma</a:t>
            </a:r>
            <a:endParaRPr sz="2800" b="0" i="0" u="none" strike="noStrike" cap="none">
              <a:solidFill>
                <a:srgbClr val="6C6463"/>
              </a:solidFill>
              <a:latin typeface="Gill Sans"/>
              <a:ea typeface="Gill Sans"/>
              <a:cs typeface="Gill Sans"/>
              <a:sym typeface="Gill Sans"/>
            </a:endParaRPr>
          </a:p>
        </p:txBody>
      </p:sp>
      <p:sp>
        <p:nvSpPr>
          <p:cNvPr id="640" name="Google Shape;640;p35"/>
          <p:cNvSpPr txBox="1"/>
          <p:nvPr/>
        </p:nvSpPr>
        <p:spPr>
          <a:xfrm>
            <a:off x="3123699" y="1680307"/>
            <a:ext cx="54633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In numbers</a:t>
            </a:r>
            <a:endParaRPr sz="2400" b="0" i="0" u="none" strike="noStrike" cap="none">
              <a:solidFill>
                <a:schemeClr val="dk1"/>
              </a:solidFill>
              <a:latin typeface="Gill Sans"/>
              <a:ea typeface="Gill Sans"/>
              <a:cs typeface="Gill Sans"/>
              <a:sym typeface="Gill Sans"/>
            </a:endParaRPr>
          </a:p>
        </p:txBody>
      </p:sp>
      <p:pic>
        <p:nvPicPr>
          <p:cNvPr id="641" name="Google Shape;641;p35"/>
          <p:cNvPicPr preferRelativeResize="0"/>
          <p:nvPr/>
        </p:nvPicPr>
        <p:blipFill rotWithShape="1">
          <a:blip r:embed="rId4">
            <a:alphaModFix/>
          </a:blip>
          <a:srcRect/>
          <a:stretch/>
        </p:blipFill>
        <p:spPr>
          <a:xfrm>
            <a:off x="6597971" y="-1287916"/>
            <a:ext cx="762000" cy="800100"/>
          </a:xfrm>
          <a:prstGeom prst="rect">
            <a:avLst/>
          </a:prstGeom>
          <a:noFill/>
          <a:ln>
            <a:noFill/>
          </a:ln>
        </p:spPr>
      </p:pic>
      <p:pic>
        <p:nvPicPr>
          <p:cNvPr id="642" name="Google Shape;642;p35"/>
          <p:cNvPicPr preferRelativeResize="0"/>
          <p:nvPr/>
        </p:nvPicPr>
        <p:blipFill rotWithShape="1">
          <a:blip r:embed="rId5">
            <a:alphaModFix/>
          </a:blip>
          <a:srcRect/>
          <a:stretch/>
        </p:blipFill>
        <p:spPr>
          <a:xfrm>
            <a:off x="5855598" y="-1211716"/>
            <a:ext cx="736600" cy="647700"/>
          </a:xfrm>
          <a:prstGeom prst="rect">
            <a:avLst/>
          </a:prstGeom>
          <a:noFill/>
          <a:ln>
            <a:noFill/>
          </a:ln>
        </p:spPr>
      </p:pic>
      <p:pic>
        <p:nvPicPr>
          <p:cNvPr id="643" name="Google Shape;643;p35"/>
          <p:cNvPicPr preferRelativeResize="0"/>
          <p:nvPr/>
        </p:nvPicPr>
        <p:blipFill rotWithShape="1">
          <a:blip r:embed="rId6">
            <a:alphaModFix/>
          </a:blip>
          <a:srcRect/>
          <a:stretch/>
        </p:blipFill>
        <p:spPr>
          <a:xfrm>
            <a:off x="4510552" y="-1211716"/>
            <a:ext cx="825500" cy="647700"/>
          </a:xfrm>
          <a:prstGeom prst="rect">
            <a:avLst/>
          </a:prstGeom>
          <a:noFill/>
          <a:ln>
            <a:noFill/>
          </a:ln>
        </p:spPr>
      </p:pic>
      <p:pic>
        <p:nvPicPr>
          <p:cNvPr id="644" name="Google Shape;644;p35"/>
          <p:cNvPicPr preferRelativeResize="0"/>
          <p:nvPr/>
        </p:nvPicPr>
        <p:blipFill rotWithShape="1">
          <a:blip r:embed="rId7">
            <a:alphaModFix/>
          </a:blip>
          <a:srcRect/>
          <a:stretch/>
        </p:blipFill>
        <p:spPr>
          <a:xfrm>
            <a:off x="5355964" y="2356666"/>
            <a:ext cx="878992" cy="760667"/>
          </a:xfrm>
          <a:prstGeom prst="rect">
            <a:avLst/>
          </a:prstGeom>
          <a:noFill/>
          <a:ln>
            <a:noFill/>
          </a:ln>
        </p:spPr>
      </p:pic>
      <p:pic>
        <p:nvPicPr>
          <p:cNvPr id="645" name="Google Shape;645;p35"/>
          <p:cNvPicPr preferRelativeResize="0"/>
          <p:nvPr/>
        </p:nvPicPr>
        <p:blipFill rotWithShape="1">
          <a:blip r:embed="rId8">
            <a:alphaModFix/>
          </a:blip>
          <a:srcRect/>
          <a:stretch/>
        </p:blipFill>
        <p:spPr>
          <a:xfrm>
            <a:off x="1327263" y="-1179966"/>
            <a:ext cx="914400" cy="584200"/>
          </a:xfrm>
          <a:prstGeom prst="rect">
            <a:avLst/>
          </a:prstGeom>
          <a:noFill/>
          <a:ln>
            <a:noFill/>
          </a:ln>
        </p:spPr>
      </p:pic>
      <p:pic>
        <p:nvPicPr>
          <p:cNvPr id="646" name="Google Shape;646;p35"/>
          <p:cNvPicPr preferRelativeResize="0"/>
          <p:nvPr/>
        </p:nvPicPr>
        <p:blipFill rotWithShape="1">
          <a:blip r:embed="rId9">
            <a:alphaModFix/>
          </a:blip>
          <a:srcRect/>
          <a:stretch/>
        </p:blipFill>
        <p:spPr>
          <a:xfrm>
            <a:off x="11731081" y="-1173616"/>
            <a:ext cx="533400" cy="571500"/>
          </a:xfrm>
          <a:prstGeom prst="rect">
            <a:avLst/>
          </a:prstGeom>
          <a:noFill/>
          <a:ln>
            <a:noFill/>
          </a:ln>
        </p:spPr>
      </p:pic>
      <p:pic>
        <p:nvPicPr>
          <p:cNvPr id="647" name="Google Shape;647;p35"/>
          <p:cNvPicPr preferRelativeResize="0"/>
          <p:nvPr/>
        </p:nvPicPr>
        <p:blipFill rotWithShape="1">
          <a:blip r:embed="rId10">
            <a:alphaModFix/>
          </a:blip>
          <a:srcRect/>
          <a:stretch/>
        </p:blipFill>
        <p:spPr>
          <a:xfrm>
            <a:off x="3882479" y="-1173616"/>
            <a:ext cx="622300" cy="571500"/>
          </a:xfrm>
          <a:prstGeom prst="rect">
            <a:avLst/>
          </a:prstGeom>
          <a:noFill/>
          <a:ln>
            <a:noFill/>
          </a:ln>
        </p:spPr>
      </p:pic>
      <p:pic>
        <p:nvPicPr>
          <p:cNvPr id="648" name="Google Shape;648;p35"/>
          <p:cNvPicPr preferRelativeResize="0"/>
          <p:nvPr/>
        </p:nvPicPr>
        <p:blipFill rotWithShape="1">
          <a:blip r:embed="rId11">
            <a:alphaModFix/>
          </a:blip>
          <a:srcRect/>
          <a:stretch/>
        </p:blipFill>
        <p:spPr>
          <a:xfrm>
            <a:off x="11115709" y="-1173616"/>
            <a:ext cx="609600" cy="571500"/>
          </a:xfrm>
          <a:prstGeom prst="rect">
            <a:avLst/>
          </a:prstGeom>
          <a:noFill/>
          <a:ln>
            <a:noFill/>
          </a:ln>
        </p:spPr>
      </p:pic>
      <p:pic>
        <p:nvPicPr>
          <p:cNvPr id="649" name="Google Shape;649;p35"/>
          <p:cNvPicPr preferRelativeResize="0"/>
          <p:nvPr/>
        </p:nvPicPr>
        <p:blipFill rotWithShape="1">
          <a:blip r:embed="rId12">
            <a:alphaModFix/>
          </a:blip>
          <a:srcRect/>
          <a:stretch/>
        </p:blipFill>
        <p:spPr>
          <a:xfrm>
            <a:off x="10157436" y="-1135516"/>
            <a:ext cx="952500" cy="495300"/>
          </a:xfrm>
          <a:prstGeom prst="rect">
            <a:avLst/>
          </a:prstGeom>
          <a:noFill/>
          <a:ln>
            <a:noFill/>
          </a:ln>
        </p:spPr>
      </p:pic>
      <p:pic>
        <p:nvPicPr>
          <p:cNvPr id="650" name="Google Shape;650;p35"/>
          <p:cNvPicPr preferRelativeResize="0"/>
          <p:nvPr/>
        </p:nvPicPr>
        <p:blipFill rotWithShape="1">
          <a:blip r:embed="rId13">
            <a:alphaModFix/>
          </a:blip>
          <a:srcRect/>
          <a:stretch/>
        </p:blipFill>
        <p:spPr>
          <a:xfrm>
            <a:off x="9402363" y="-1256166"/>
            <a:ext cx="749300" cy="736600"/>
          </a:xfrm>
          <a:prstGeom prst="rect">
            <a:avLst/>
          </a:prstGeom>
          <a:noFill/>
          <a:ln>
            <a:noFill/>
          </a:ln>
        </p:spPr>
      </p:pic>
      <p:pic>
        <p:nvPicPr>
          <p:cNvPr id="651" name="Google Shape;651;p35"/>
          <p:cNvPicPr preferRelativeResize="0"/>
          <p:nvPr/>
        </p:nvPicPr>
        <p:blipFill rotWithShape="1">
          <a:blip r:embed="rId14">
            <a:alphaModFix/>
          </a:blip>
          <a:srcRect/>
          <a:stretch/>
        </p:blipFill>
        <p:spPr>
          <a:xfrm>
            <a:off x="2247436" y="-1441134"/>
            <a:ext cx="963097" cy="1106537"/>
          </a:xfrm>
          <a:prstGeom prst="rect">
            <a:avLst/>
          </a:prstGeom>
          <a:noFill/>
          <a:ln>
            <a:noFill/>
          </a:ln>
        </p:spPr>
      </p:pic>
      <p:pic>
        <p:nvPicPr>
          <p:cNvPr id="652" name="Google Shape;652;p35"/>
          <p:cNvPicPr preferRelativeResize="0"/>
          <p:nvPr/>
        </p:nvPicPr>
        <p:blipFill rotWithShape="1">
          <a:blip r:embed="rId15">
            <a:alphaModFix/>
          </a:blip>
          <a:srcRect/>
          <a:stretch/>
        </p:blipFill>
        <p:spPr>
          <a:xfrm>
            <a:off x="8748890" y="-1256166"/>
            <a:ext cx="647700" cy="736600"/>
          </a:xfrm>
          <a:prstGeom prst="rect">
            <a:avLst/>
          </a:prstGeom>
          <a:noFill/>
          <a:ln>
            <a:noFill/>
          </a:ln>
        </p:spPr>
      </p:pic>
      <p:pic>
        <p:nvPicPr>
          <p:cNvPr id="653" name="Google Shape;653;p35"/>
          <p:cNvPicPr preferRelativeResize="0"/>
          <p:nvPr/>
        </p:nvPicPr>
        <p:blipFill rotWithShape="1">
          <a:blip r:embed="rId16">
            <a:alphaModFix/>
          </a:blip>
          <a:srcRect/>
          <a:stretch/>
        </p:blipFill>
        <p:spPr>
          <a:xfrm>
            <a:off x="648390" y="-1135516"/>
            <a:ext cx="673100" cy="495300"/>
          </a:xfrm>
          <a:prstGeom prst="rect">
            <a:avLst/>
          </a:prstGeom>
          <a:noFill/>
          <a:ln>
            <a:noFill/>
          </a:ln>
        </p:spPr>
      </p:pic>
      <p:pic>
        <p:nvPicPr>
          <p:cNvPr id="654" name="Google Shape;654;p35"/>
          <p:cNvPicPr preferRelativeResize="0"/>
          <p:nvPr/>
        </p:nvPicPr>
        <p:blipFill rotWithShape="1">
          <a:blip r:embed="rId17">
            <a:alphaModFix/>
          </a:blip>
          <a:srcRect/>
          <a:stretch/>
        </p:blipFill>
        <p:spPr>
          <a:xfrm>
            <a:off x="5355964" y="4083945"/>
            <a:ext cx="811378" cy="963511"/>
          </a:xfrm>
          <a:prstGeom prst="rect">
            <a:avLst/>
          </a:prstGeom>
          <a:noFill/>
          <a:ln>
            <a:noFill/>
          </a:ln>
        </p:spPr>
      </p:pic>
      <p:pic>
        <p:nvPicPr>
          <p:cNvPr id="655" name="Google Shape;655;p35"/>
          <p:cNvPicPr preferRelativeResize="0"/>
          <p:nvPr/>
        </p:nvPicPr>
        <p:blipFill rotWithShape="1">
          <a:blip r:embed="rId18">
            <a:alphaModFix/>
          </a:blip>
          <a:srcRect/>
          <a:stretch/>
        </p:blipFill>
        <p:spPr>
          <a:xfrm>
            <a:off x="5341825" y="-1249816"/>
            <a:ext cx="508000" cy="723900"/>
          </a:xfrm>
          <a:prstGeom prst="rect">
            <a:avLst/>
          </a:prstGeom>
          <a:noFill/>
          <a:ln>
            <a:noFill/>
          </a:ln>
        </p:spPr>
      </p:pic>
      <p:pic>
        <p:nvPicPr>
          <p:cNvPr id="656" name="Google Shape;656;p35"/>
          <p:cNvPicPr preferRelativeResize="0"/>
          <p:nvPr/>
        </p:nvPicPr>
        <p:blipFill rotWithShape="1">
          <a:blip r:embed="rId19">
            <a:alphaModFix/>
          </a:blip>
          <a:srcRect/>
          <a:stretch/>
        </p:blipFill>
        <p:spPr>
          <a:xfrm>
            <a:off x="-446696" y="-1098474"/>
            <a:ext cx="1079500" cy="609600"/>
          </a:xfrm>
          <a:prstGeom prst="rect">
            <a:avLst/>
          </a:prstGeom>
          <a:noFill/>
          <a:ln>
            <a:noFill/>
          </a:ln>
        </p:spPr>
      </p:pic>
      <p:pic>
        <p:nvPicPr>
          <p:cNvPr id="657" name="Google Shape;657;p35"/>
          <p:cNvPicPr preferRelativeResize="0"/>
          <p:nvPr/>
        </p:nvPicPr>
        <p:blipFill rotWithShape="1">
          <a:blip r:embed="rId20">
            <a:alphaModFix/>
          </a:blip>
          <a:srcRect/>
          <a:stretch/>
        </p:blipFill>
        <p:spPr>
          <a:xfrm>
            <a:off x="5201665" y="5015176"/>
            <a:ext cx="1075376" cy="928733"/>
          </a:xfrm>
          <a:prstGeom prst="rect">
            <a:avLst/>
          </a:prstGeom>
          <a:noFill/>
          <a:ln>
            <a:noFill/>
          </a:ln>
        </p:spPr>
      </p:pic>
      <p:pic>
        <p:nvPicPr>
          <p:cNvPr id="658" name="Google Shape;658;p35"/>
          <p:cNvPicPr preferRelativeResize="0"/>
          <p:nvPr/>
        </p:nvPicPr>
        <p:blipFill rotWithShape="1">
          <a:blip r:embed="rId21">
            <a:alphaModFix/>
          </a:blip>
          <a:srcRect/>
          <a:stretch/>
        </p:blipFill>
        <p:spPr>
          <a:xfrm>
            <a:off x="5240862" y="3249625"/>
            <a:ext cx="997004" cy="928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36"/>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33</a:t>
            </a:fld>
            <a:endParaRPr/>
          </a:p>
        </p:txBody>
      </p:sp>
      <p:sp>
        <p:nvSpPr>
          <p:cNvPr id="665" name="Google Shape;665;p36"/>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A0C2F"/>
              </a:buClr>
              <a:buSzPts val="3200"/>
              <a:buFont typeface="Gill Sans"/>
              <a:buNone/>
            </a:pPr>
            <a:r>
              <a:rPr lang="en-US" sz="3200" b="1" i="0" u="none" strike="noStrike" cap="none">
                <a:solidFill>
                  <a:srgbClr val="BA0C2F"/>
                </a:solidFill>
                <a:latin typeface="Gill Sans"/>
                <a:ea typeface="Gill Sans"/>
                <a:cs typeface="Gill Sans"/>
                <a:sym typeface="Gill Sans"/>
              </a:rPr>
              <a:t>About Missionpharma</a:t>
            </a:r>
            <a:endParaRPr b="1"/>
          </a:p>
        </p:txBody>
      </p:sp>
      <p:cxnSp>
        <p:nvCxnSpPr>
          <p:cNvPr id="666" name="Google Shape;666;p36"/>
          <p:cNvCxnSpPr/>
          <p:nvPr/>
        </p:nvCxnSpPr>
        <p:spPr>
          <a:xfrm>
            <a:off x="6102489" y="2293557"/>
            <a:ext cx="0" cy="3625980"/>
          </a:xfrm>
          <a:prstGeom prst="straightConnector1">
            <a:avLst/>
          </a:prstGeom>
          <a:noFill/>
          <a:ln w="9525" cap="flat" cmpd="sng">
            <a:solidFill>
              <a:schemeClr val="dk1"/>
            </a:solidFill>
            <a:prstDash val="solid"/>
            <a:miter lim="800000"/>
            <a:headEnd type="none" w="sm" len="sm"/>
            <a:tailEnd type="none" w="sm" len="sm"/>
          </a:ln>
        </p:spPr>
      </p:cxnSp>
      <p:cxnSp>
        <p:nvCxnSpPr>
          <p:cNvPr id="667" name="Google Shape;667;p36"/>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668" name="Google Shape;668;p36"/>
          <p:cNvSpPr txBox="1"/>
          <p:nvPr/>
        </p:nvSpPr>
        <p:spPr>
          <a:xfrm>
            <a:off x="6314690" y="2358644"/>
            <a:ext cx="5033584"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C6463"/>
                </a:solidFill>
                <a:latin typeface="Gill Sans"/>
                <a:ea typeface="Gill Sans"/>
                <a:cs typeface="Gill Sans"/>
                <a:sym typeface="Gill Sans"/>
              </a:rPr>
              <a:t>Missionpharma is a global supplier of generic pharmaceuticals, medical devices, hospital equipment and health kits to public and private institutions, international development organisations and UN entities.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C6463"/>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C6463"/>
                </a:solidFill>
                <a:latin typeface="Gill Sans"/>
                <a:ea typeface="Gill Sans"/>
                <a:cs typeface="Gill Sans"/>
                <a:sym typeface="Gill Sans"/>
              </a:rPr>
              <a:t>Missionpharma has worked with MPA for 10 years.</a:t>
            </a:r>
            <a:endParaRPr sz="1400" b="0" i="0" u="none" strike="noStrike" cap="none">
              <a:solidFill>
                <a:srgbClr val="000000"/>
              </a:solidFill>
              <a:latin typeface="Arial"/>
              <a:ea typeface="Arial"/>
              <a:cs typeface="Arial"/>
              <a:sym typeface="Arial"/>
            </a:endParaRPr>
          </a:p>
        </p:txBody>
      </p:sp>
      <p:pic>
        <p:nvPicPr>
          <p:cNvPr id="669" name="Google Shape;669;p36"/>
          <p:cNvPicPr preferRelativeResize="0"/>
          <p:nvPr/>
        </p:nvPicPr>
        <p:blipFill rotWithShape="1">
          <a:blip r:embed="rId3">
            <a:alphaModFix/>
          </a:blip>
          <a:srcRect l="18844" r="20721" b="877"/>
          <a:stretch/>
        </p:blipFill>
        <p:spPr>
          <a:xfrm rot="-5400000">
            <a:off x="1469431" y="1538428"/>
            <a:ext cx="3526112" cy="5245770"/>
          </a:xfrm>
          <a:prstGeom prst="rect">
            <a:avLst/>
          </a:prstGeom>
          <a:noFill/>
          <a:ln>
            <a:noFill/>
          </a:ln>
        </p:spPr>
      </p:pic>
      <p:sp>
        <p:nvSpPr>
          <p:cNvPr id="670" name="Google Shape;670;p36"/>
          <p:cNvSpPr txBox="1"/>
          <p:nvPr/>
        </p:nvSpPr>
        <p:spPr>
          <a:xfrm>
            <a:off x="3368137" y="1680307"/>
            <a:ext cx="54633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About</a:t>
            </a:r>
            <a:endParaRPr sz="24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38"/>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3C3854"/>
              </a:buClr>
              <a:buSzPts val="3500"/>
              <a:buFont typeface="Arial"/>
              <a:buNone/>
            </a:pPr>
            <a:r>
              <a:rPr lang="en-US" sz="3200" b="1" i="0" u="none" strike="noStrike" cap="none">
                <a:solidFill>
                  <a:srgbClr val="C00000"/>
                </a:solidFill>
                <a:latin typeface="Gill Sans"/>
                <a:ea typeface="Gill Sans"/>
                <a:cs typeface="Gill Sans"/>
                <a:sym typeface="Gill Sans"/>
              </a:rPr>
              <a:t>What can we do?</a:t>
            </a:r>
            <a:endParaRPr/>
          </a:p>
        </p:txBody>
      </p:sp>
      <p:sp>
        <p:nvSpPr>
          <p:cNvPr id="677" name="Google Shape;677;p38"/>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34</a:t>
            </a:fld>
            <a:endParaRPr/>
          </a:p>
        </p:txBody>
      </p:sp>
      <p:sp>
        <p:nvSpPr>
          <p:cNvPr id="678" name="Google Shape;678;p38"/>
          <p:cNvSpPr txBox="1"/>
          <p:nvPr/>
        </p:nvSpPr>
        <p:spPr>
          <a:xfrm>
            <a:off x="6582148" y="3388367"/>
            <a:ext cx="3954158" cy="290911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3C3854"/>
              </a:buClr>
              <a:buSzPts val="1400"/>
              <a:buFont typeface="Arial"/>
              <a:buNone/>
            </a:pPr>
            <a:r>
              <a:rPr lang="en-US" sz="1400" b="0" i="0" u="none" strike="noStrike" cap="none">
                <a:solidFill>
                  <a:srgbClr val="3C3854"/>
                </a:solidFill>
                <a:latin typeface="Calibri"/>
                <a:ea typeface="Calibri"/>
                <a:cs typeface="Calibri"/>
                <a:sym typeface="Calibri"/>
              </a:rPr>
              <a:t> </a:t>
            </a:r>
            <a:endParaRPr sz="1400" b="0" i="0" u="none" strike="noStrike" cap="none">
              <a:solidFill>
                <a:srgbClr val="3C3854"/>
              </a:solidFill>
              <a:latin typeface="Calibri"/>
              <a:ea typeface="Calibri"/>
              <a:cs typeface="Calibri"/>
              <a:sym typeface="Calibri"/>
            </a:endParaRPr>
          </a:p>
        </p:txBody>
      </p:sp>
      <p:pic>
        <p:nvPicPr>
          <p:cNvPr id="679" name="Google Shape;679;p38" descr="Graphical user interface&#10;&#10;Description automatically generated"/>
          <p:cNvPicPr preferRelativeResize="0"/>
          <p:nvPr/>
        </p:nvPicPr>
        <p:blipFill rotWithShape="1">
          <a:blip r:embed="rId3">
            <a:alphaModFix/>
          </a:blip>
          <a:srcRect/>
          <a:stretch/>
        </p:blipFill>
        <p:spPr>
          <a:xfrm>
            <a:off x="3055598" y="1890882"/>
            <a:ext cx="6080804" cy="4183593"/>
          </a:xfrm>
          <a:prstGeom prst="rect">
            <a:avLst/>
          </a:prstGeom>
          <a:noFill/>
          <a:ln>
            <a:noFill/>
          </a:ln>
        </p:spPr>
      </p:pic>
      <p:sp>
        <p:nvSpPr>
          <p:cNvPr id="680" name="Google Shape;680;p38"/>
          <p:cNvSpPr txBox="1"/>
          <p:nvPr/>
        </p:nvSpPr>
        <p:spPr>
          <a:xfrm>
            <a:off x="9467748" y="2360612"/>
            <a:ext cx="160782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C3854"/>
              </a:buClr>
              <a:buSzPts val="1400"/>
              <a:buFont typeface="Arial"/>
              <a:buNone/>
            </a:pPr>
            <a:r>
              <a:rPr lang="en-US" sz="1400" b="0" i="0" u="none" strike="noStrike" cap="none">
                <a:solidFill>
                  <a:srgbClr val="6C6463"/>
                </a:solidFill>
                <a:latin typeface="Gill Sans"/>
                <a:ea typeface="Gill Sans"/>
                <a:cs typeface="Gill Sans"/>
                <a:sym typeface="Gill Sans"/>
              </a:rPr>
              <a:t>Manufacturer</a:t>
            </a:r>
            <a:endParaRPr sz="1400" b="0" i="0" u="none" strike="noStrike" cap="none">
              <a:solidFill>
                <a:srgbClr val="6C6463"/>
              </a:solidFill>
              <a:latin typeface="Gill Sans"/>
              <a:ea typeface="Gill Sans"/>
              <a:cs typeface="Gill Sans"/>
              <a:sym typeface="Gill Sans"/>
            </a:endParaRPr>
          </a:p>
        </p:txBody>
      </p:sp>
      <p:sp>
        <p:nvSpPr>
          <p:cNvPr id="681" name="Google Shape;681;p38"/>
          <p:cNvSpPr txBox="1"/>
          <p:nvPr/>
        </p:nvSpPr>
        <p:spPr>
          <a:xfrm>
            <a:off x="9467748" y="5436357"/>
            <a:ext cx="160782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C3854"/>
              </a:buClr>
              <a:buSzPts val="1400"/>
              <a:buFont typeface="Arial"/>
              <a:buNone/>
            </a:pPr>
            <a:r>
              <a:rPr lang="en-US" sz="1400" b="0" i="0" u="none" strike="noStrike" cap="none">
                <a:solidFill>
                  <a:srgbClr val="6C6463"/>
                </a:solidFill>
                <a:latin typeface="Gill Sans"/>
                <a:ea typeface="Gill Sans"/>
                <a:cs typeface="Gill Sans"/>
                <a:sym typeface="Gill Sans"/>
              </a:rPr>
              <a:t>Patients</a:t>
            </a:r>
            <a:endParaRPr sz="1400" b="0" i="0" u="none" strike="noStrike" cap="none">
              <a:solidFill>
                <a:srgbClr val="6C6463"/>
              </a:solidFill>
              <a:latin typeface="Gill Sans"/>
              <a:ea typeface="Gill Sans"/>
              <a:cs typeface="Gill Sans"/>
              <a:sym typeface="Gill Sans"/>
            </a:endParaRPr>
          </a:p>
        </p:txBody>
      </p:sp>
      <p:sp>
        <p:nvSpPr>
          <p:cNvPr id="682" name="Google Shape;682;p38"/>
          <p:cNvSpPr txBox="1"/>
          <p:nvPr/>
        </p:nvSpPr>
        <p:spPr>
          <a:xfrm>
            <a:off x="9467748" y="3234478"/>
            <a:ext cx="160782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C3854"/>
              </a:buClr>
              <a:buSzPts val="1400"/>
              <a:buFont typeface="Arial"/>
              <a:buNone/>
            </a:pPr>
            <a:r>
              <a:rPr lang="en-US" sz="1400" b="0" i="0" u="none" strike="noStrike" cap="none">
                <a:solidFill>
                  <a:srgbClr val="6C6463"/>
                </a:solidFill>
                <a:latin typeface="Gill Sans"/>
                <a:ea typeface="Gill Sans"/>
                <a:cs typeface="Gill Sans"/>
                <a:sym typeface="Gill Sans"/>
              </a:rPr>
              <a:t>Warehousing</a:t>
            </a:r>
            <a:endParaRPr sz="1400" b="0" i="0" u="none" strike="noStrike" cap="none">
              <a:solidFill>
                <a:srgbClr val="6C6463"/>
              </a:solidFill>
              <a:latin typeface="Gill Sans"/>
              <a:ea typeface="Gill Sans"/>
              <a:cs typeface="Gill Sans"/>
              <a:sym typeface="Gill Sans"/>
            </a:endParaRPr>
          </a:p>
        </p:txBody>
      </p:sp>
      <p:sp>
        <p:nvSpPr>
          <p:cNvPr id="683" name="Google Shape;683;p38"/>
          <p:cNvSpPr txBox="1"/>
          <p:nvPr/>
        </p:nvSpPr>
        <p:spPr>
          <a:xfrm>
            <a:off x="9467748" y="3903306"/>
            <a:ext cx="160782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C3854"/>
              </a:buClr>
              <a:buSzPts val="1400"/>
              <a:buFont typeface="Arial"/>
              <a:buNone/>
            </a:pPr>
            <a:r>
              <a:rPr lang="en-US" sz="1400" b="0" i="0" u="none" strike="noStrike" cap="none">
                <a:solidFill>
                  <a:srgbClr val="6C6463"/>
                </a:solidFill>
                <a:latin typeface="Gill Sans"/>
                <a:ea typeface="Gill Sans"/>
                <a:cs typeface="Gill Sans"/>
                <a:sym typeface="Gill Sans"/>
              </a:rPr>
              <a:t>Health facilities</a:t>
            </a:r>
            <a:endParaRPr sz="1400" b="0" i="0" u="none" strike="noStrike" cap="none">
              <a:solidFill>
                <a:srgbClr val="6C6463"/>
              </a:solidFill>
              <a:latin typeface="Gill Sans"/>
              <a:ea typeface="Gill Sans"/>
              <a:cs typeface="Gill Sans"/>
              <a:sym typeface="Gill Sans"/>
            </a:endParaRPr>
          </a:p>
        </p:txBody>
      </p:sp>
      <p:pic>
        <p:nvPicPr>
          <p:cNvPr id="684" name="Google Shape;684;p38" descr="Add with solid fill"/>
          <p:cNvPicPr preferRelativeResize="0"/>
          <p:nvPr/>
        </p:nvPicPr>
        <p:blipFill rotWithShape="1">
          <a:blip r:embed="rId4">
            <a:alphaModFix/>
          </a:blip>
          <a:srcRect/>
          <a:stretch/>
        </p:blipFill>
        <p:spPr>
          <a:xfrm>
            <a:off x="4459955" y="4868163"/>
            <a:ext cx="144000" cy="144000"/>
          </a:xfrm>
          <a:prstGeom prst="rect">
            <a:avLst/>
          </a:prstGeom>
          <a:noFill/>
          <a:ln>
            <a:noFill/>
          </a:ln>
        </p:spPr>
      </p:pic>
      <p:pic>
        <p:nvPicPr>
          <p:cNvPr id="685" name="Google Shape;685;p38" descr="Add with solid fill"/>
          <p:cNvPicPr preferRelativeResize="0"/>
          <p:nvPr/>
        </p:nvPicPr>
        <p:blipFill rotWithShape="1">
          <a:blip r:embed="rId4">
            <a:alphaModFix/>
          </a:blip>
          <a:srcRect/>
          <a:stretch/>
        </p:blipFill>
        <p:spPr>
          <a:xfrm>
            <a:off x="3636995" y="4358927"/>
            <a:ext cx="144000" cy="144000"/>
          </a:xfrm>
          <a:prstGeom prst="rect">
            <a:avLst/>
          </a:prstGeom>
          <a:noFill/>
          <a:ln>
            <a:noFill/>
          </a:ln>
        </p:spPr>
      </p:pic>
      <p:pic>
        <p:nvPicPr>
          <p:cNvPr id="686" name="Google Shape;686;p38" descr="Add with solid fill"/>
          <p:cNvPicPr preferRelativeResize="0"/>
          <p:nvPr/>
        </p:nvPicPr>
        <p:blipFill rotWithShape="1">
          <a:blip r:embed="rId5">
            <a:alphaModFix/>
          </a:blip>
          <a:srcRect/>
          <a:stretch/>
        </p:blipFill>
        <p:spPr>
          <a:xfrm>
            <a:off x="3361794" y="3907192"/>
            <a:ext cx="108000" cy="108000"/>
          </a:xfrm>
          <a:prstGeom prst="rect">
            <a:avLst/>
          </a:prstGeom>
          <a:noFill/>
          <a:ln>
            <a:noFill/>
          </a:ln>
        </p:spPr>
      </p:pic>
      <p:pic>
        <p:nvPicPr>
          <p:cNvPr id="687" name="Google Shape;687;p38" descr="Add with solid fill"/>
          <p:cNvPicPr preferRelativeResize="0"/>
          <p:nvPr/>
        </p:nvPicPr>
        <p:blipFill rotWithShape="1">
          <a:blip r:embed="rId4">
            <a:alphaModFix/>
          </a:blip>
          <a:srcRect/>
          <a:stretch/>
        </p:blipFill>
        <p:spPr>
          <a:xfrm>
            <a:off x="5595241" y="4982463"/>
            <a:ext cx="144000" cy="144000"/>
          </a:xfrm>
          <a:prstGeom prst="rect">
            <a:avLst/>
          </a:prstGeom>
          <a:noFill/>
          <a:ln>
            <a:noFill/>
          </a:ln>
        </p:spPr>
      </p:pic>
      <p:pic>
        <p:nvPicPr>
          <p:cNvPr id="688" name="Google Shape;688;p38" descr="Add with solid fill"/>
          <p:cNvPicPr preferRelativeResize="0"/>
          <p:nvPr/>
        </p:nvPicPr>
        <p:blipFill rotWithShape="1">
          <a:blip r:embed="rId4">
            <a:alphaModFix/>
          </a:blip>
          <a:srcRect/>
          <a:stretch/>
        </p:blipFill>
        <p:spPr>
          <a:xfrm>
            <a:off x="6475775" y="4992128"/>
            <a:ext cx="144000" cy="144000"/>
          </a:xfrm>
          <a:prstGeom prst="rect">
            <a:avLst/>
          </a:prstGeom>
          <a:noFill/>
          <a:ln>
            <a:noFill/>
          </a:ln>
        </p:spPr>
      </p:pic>
      <p:pic>
        <p:nvPicPr>
          <p:cNvPr id="689" name="Google Shape;689;p38" descr="Add with solid fill"/>
          <p:cNvPicPr preferRelativeResize="0"/>
          <p:nvPr/>
        </p:nvPicPr>
        <p:blipFill rotWithShape="1">
          <a:blip r:embed="rId4">
            <a:alphaModFix/>
          </a:blip>
          <a:srcRect/>
          <a:stretch/>
        </p:blipFill>
        <p:spPr>
          <a:xfrm>
            <a:off x="7555578" y="4859627"/>
            <a:ext cx="144000" cy="144000"/>
          </a:xfrm>
          <a:prstGeom prst="rect">
            <a:avLst/>
          </a:prstGeom>
          <a:noFill/>
          <a:ln>
            <a:noFill/>
          </a:ln>
        </p:spPr>
      </p:pic>
      <p:pic>
        <p:nvPicPr>
          <p:cNvPr id="690" name="Google Shape;690;p38" descr="Add with solid fill"/>
          <p:cNvPicPr preferRelativeResize="0"/>
          <p:nvPr/>
        </p:nvPicPr>
        <p:blipFill rotWithShape="1">
          <a:blip r:embed="rId4">
            <a:alphaModFix/>
          </a:blip>
          <a:srcRect/>
          <a:stretch/>
        </p:blipFill>
        <p:spPr>
          <a:xfrm>
            <a:off x="8350318" y="4366656"/>
            <a:ext cx="144000" cy="144000"/>
          </a:xfrm>
          <a:prstGeom prst="rect">
            <a:avLst/>
          </a:prstGeom>
          <a:noFill/>
          <a:ln>
            <a:noFill/>
          </a:ln>
        </p:spPr>
      </p:pic>
      <p:pic>
        <p:nvPicPr>
          <p:cNvPr id="691" name="Google Shape;691;p38" descr="Add with solid fill"/>
          <p:cNvPicPr preferRelativeResize="0"/>
          <p:nvPr/>
        </p:nvPicPr>
        <p:blipFill rotWithShape="1">
          <a:blip r:embed="rId5">
            <a:alphaModFix/>
          </a:blip>
          <a:srcRect/>
          <a:stretch/>
        </p:blipFill>
        <p:spPr>
          <a:xfrm>
            <a:off x="8593283" y="3906896"/>
            <a:ext cx="108000" cy="108000"/>
          </a:xfrm>
          <a:prstGeom prst="rect">
            <a:avLst/>
          </a:prstGeom>
          <a:noFill/>
          <a:ln>
            <a:noFill/>
          </a:ln>
        </p:spPr>
      </p:pic>
      <p:cxnSp>
        <p:nvCxnSpPr>
          <p:cNvPr id="692" name="Google Shape;692;p38"/>
          <p:cNvCxnSpPr/>
          <p:nvPr/>
        </p:nvCxnSpPr>
        <p:spPr>
          <a:xfrm rot="10800000">
            <a:off x="6986555" y="2532752"/>
            <a:ext cx="2481193" cy="0"/>
          </a:xfrm>
          <a:prstGeom prst="straightConnector1">
            <a:avLst/>
          </a:prstGeom>
          <a:noFill/>
          <a:ln w="12700" cap="flat" cmpd="sng">
            <a:solidFill>
              <a:srgbClr val="6C6463"/>
            </a:solidFill>
            <a:prstDash val="dash"/>
            <a:miter lim="800000"/>
            <a:headEnd type="none" w="sm" len="sm"/>
            <a:tailEnd type="stealth" w="med" len="med"/>
          </a:ln>
        </p:spPr>
      </p:cxnSp>
      <p:cxnSp>
        <p:nvCxnSpPr>
          <p:cNvPr id="693" name="Google Shape;693;p38"/>
          <p:cNvCxnSpPr/>
          <p:nvPr/>
        </p:nvCxnSpPr>
        <p:spPr>
          <a:xfrm rot="10800000">
            <a:off x="6986555" y="3412428"/>
            <a:ext cx="2481193" cy="0"/>
          </a:xfrm>
          <a:prstGeom prst="straightConnector1">
            <a:avLst/>
          </a:prstGeom>
          <a:noFill/>
          <a:ln w="12700" cap="flat" cmpd="sng">
            <a:solidFill>
              <a:srgbClr val="6C6463"/>
            </a:solidFill>
            <a:prstDash val="dash"/>
            <a:miter lim="800000"/>
            <a:headEnd type="none" w="sm" len="sm"/>
            <a:tailEnd type="stealth" w="med" len="med"/>
          </a:ln>
        </p:spPr>
      </p:cxnSp>
      <p:cxnSp>
        <p:nvCxnSpPr>
          <p:cNvPr id="694" name="Google Shape;694;p38"/>
          <p:cNvCxnSpPr/>
          <p:nvPr/>
        </p:nvCxnSpPr>
        <p:spPr>
          <a:xfrm rot="10800000">
            <a:off x="8809714" y="4060610"/>
            <a:ext cx="653376" cy="0"/>
          </a:xfrm>
          <a:prstGeom prst="straightConnector1">
            <a:avLst/>
          </a:prstGeom>
          <a:noFill/>
          <a:ln w="12700" cap="flat" cmpd="sng">
            <a:solidFill>
              <a:srgbClr val="6C6463"/>
            </a:solidFill>
            <a:prstDash val="dash"/>
            <a:miter lim="800000"/>
            <a:headEnd type="none" w="sm" len="sm"/>
            <a:tailEnd type="stealth" w="med" len="med"/>
          </a:ln>
        </p:spPr>
      </p:cxnSp>
      <p:cxnSp>
        <p:nvCxnSpPr>
          <p:cNvPr id="695" name="Google Shape;695;p38"/>
          <p:cNvCxnSpPr/>
          <p:nvPr/>
        </p:nvCxnSpPr>
        <p:spPr>
          <a:xfrm rot="10800000">
            <a:off x="8809714" y="5600043"/>
            <a:ext cx="653376" cy="0"/>
          </a:xfrm>
          <a:prstGeom prst="straightConnector1">
            <a:avLst/>
          </a:prstGeom>
          <a:noFill/>
          <a:ln w="12700" cap="flat" cmpd="sng">
            <a:solidFill>
              <a:srgbClr val="6C6463"/>
            </a:solidFill>
            <a:prstDash val="dash"/>
            <a:miter lim="800000"/>
            <a:headEnd type="none" w="sm" len="sm"/>
            <a:tailEnd type="stealth"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39"/>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3C3854"/>
              </a:buClr>
              <a:buSzPts val="3500"/>
              <a:buFont typeface="Arial"/>
              <a:buNone/>
            </a:pPr>
            <a:r>
              <a:rPr lang="en-US" b="1">
                <a:solidFill>
                  <a:srgbClr val="C00000"/>
                </a:solidFill>
                <a:latin typeface="Gill Sans"/>
                <a:ea typeface="Gill Sans"/>
                <a:cs typeface="Gill Sans"/>
                <a:sym typeface="Gill Sans"/>
              </a:rPr>
              <a:t>W</a:t>
            </a:r>
            <a:r>
              <a:rPr lang="en-US" sz="3200" b="1" i="0" u="none" strike="noStrike" cap="none">
                <a:solidFill>
                  <a:srgbClr val="C00000"/>
                </a:solidFill>
                <a:latin typeface="Gill Sans"/>
                <a:ea typeface="Gill Sans"/>
                <a:cs typeface="Gill Sans"/>
                <a:sym typeface="Gill Sans"/>
              </a:rPr>
              <a:t>hat has been done?</a:t>
            </a:r>
            <a:endParaRPr sz="1200" b="1" i="0" u="none" strike="noStrike" cap="none">
              <a:solidFill>
                <a:srgbClr val="C00000"/>
              </a:solidFill>
              <a:latin typeface="Gill Sans"/>
              <a:ea typeface="Gill Sans"/>
              <a:cs typeface="Gill Sans"/>
              <a:sym typeface="Gill Sans"/>
            </a:endParaRPr>
          </a:p>
        </p:txBody>
      </p:sp>
      <p:sp>
        <p:nvSpPr>
          <p:cNvPr id="702" name="Google Shape;702;p39"/>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a:p>
        </p:txBody>
      </p:sp>
      <p:cxnSp>
        <p:nvCxnSpPr>
          <p:cNvPr id="703" name="Google Shape;703;p39"/>
          <p:cNvCxnSpPr/>
          <p:nvPr/>
        </p:nvCxnSpPr>
        <p:spPr>
          <a:xfrm>
            <a:off x="6102489" y="2293557"/>
            <a:ext cx="0" cy="3625980"/>
          </a:xfrm>
          <a:prstGeom prst="straightConnector1">
            <a:avLst/>
          </a:prstGeom>
          <a:noFill/>
          <a:ln w="9525" cap="flat" cmpd="sng">
            <a:solidFill>
              <a:schemeClr val="dk1"/>
            </a:solidFill>
            <a:prstDash val="solid"/>
            <a:miter lim="800000"/>
            <a:headEnd type="none" w="sm" len="sm"/>
            <a:tailEnd type="none" w="sm" len="sm"/>
          </a:ln>
        </p:spPr>
      </p:cxnSp>
      <p:cxnSp>
        <p:nvCxnSpPr>
          <p:cNvPr id="704" name="Google Shape;704;p39"/>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705" name="Google Shape;705;p39"/>
          <p:cNvSpPr txBox="1"/>
          <p:nvPr/>
        </p:nvSpPr>
        <p:spPr>
          <a:xfrm>
            <a:off x="6303133" y="2439118"/>
            <a:ext cx="5033584" cy="206210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6C6463"/>
              </a:buClr>
              <a:buSzPts val="800"/>
              <a:buFont typeface="Arial"/>
              <a:buChar char="•"/>
            </a:pPr>
            <a:r>
              <a:rPr lang="en-US" sz="1600" b="0" i="0" u="none" strike="noStrike" cap="none">
                <a:solidFill>
                  <a:srgbClr val="6C6463"/>
                </a:solidFill>
                <a:latin typeface="Gill Sans"/>
                <a:ea typeface="Gill Sans"/>
                <a:cs typeface="Gill Sans"/>
                <a:sym typeface="Gill Sans"/>
              </a:rPr>
              <a:t>A survey among USAID/UNFPA beneficiaries was conducted in 2021/2022</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6C6463"/>
              </a:buClr>
              <a:buSzPts val="800"/>
              <a:buFont typeface="Arial"/>
              <a:buChar char="•"/>
            </a:pPr>
            <a:r>
              <a:rPr lang="en-US" sz="1600" b="0" i="0" u="none" strike="noStrike" cap="none">
                <a:solidFill>
                  <a:srgbClr val="6C6463"/>
                </a:solidFill>
                <a:latin typeface="Gill Sans"/>
                <a:ea typeface="Gill Sans"/>
                <a:cs typeface="Gill Sans"/>
                <a:sym typeface="Gill Sans"/>
              </a:rPr>
              <a:t>Preferences were weighed against optimization and environmental considerations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6C6463"/>
              </a:buClr>
              <a:buSzPts val="800"/>
              <a:buFont typeface="Arial"/>
              <a:buChar char="•"/>
            </a:pPr>
            <a:r>
              <a:rPr lang="en-US" sz="1600" b="0" i="0" u="none" strike="noStrike" cap="none">
                <a:solidFill>
                  <a:srgbClr val="6C6463"/>
                </a:solidFill>
                <a:latin typeface="Gill Sans"/>
                <a:ea typeface="Gill Sans"/>
                <a:cs typeface="Gill Sans"/>
                <a:sym typeface="Gill Sans"/>
              </a:rPr>
              <a:t>We started working on optimal solutions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6C6463"/>
              </a:buClr>
              <a:buSzPts val="800"/>
              <a:buFont typeface="Arial"/>
              <a:buChar char="•"/>
            </a:pPr>
            <a:r>
              <a:rPr lang="en-US" sz="1600" b="0" i="0" u="none" strike="noStrike" cap="none">
                <a:solidFill>
                  <a:srgbClr val="6C6463"/>
                </a:solidFill>
                <a:latin typeface="Gill Sans"/>
                <a:ea typeface="Gill Sans"/>
                <a:cs typeface="Gill Sans"/>
                <a:sym typeface="Gill Sans"/>
              </a:rPr>
              <a:t>Harmonizing packaging between USAID and UNFPA</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6C6463"/>
              </a:buClr>
              <a:buSzPts val="800"/>
              <a:buFont typeface="Arial"/>
              <a:buChar char="•"/>
            </a:pPr>
            <a:r>
              <a:rPr lang="en-US" sz="1600" b="0" i="0" u="none" strike="noStrike" cap="none">
                <a:solidFill>
                  <a:srgbClr val="6C6463"/>
                </a:solidFill>
                <a:latin typeface="Gill Sans"/>
                <a:ea typeface="Gill Sans"/>
                <a:cs typeface="Gill Sans"/>
                <a:sym typeface="Gill Sans"/>
              </a:rPr>
              <a:t>Reducing wastage and at the same time meeting end-user preferences</a:t>
            </a:r>
            <a:endParaRPr sz="1400" b="0" i="0" u="none" strike="noStrike" cap="none">
              <a:solidFill>
                <a:srgbClr val="000000"/>
              </a:solidFill>
              <a:latin typeface="Arial"/>
              <a:ea typeface="Arial"/>
              <a:cs typeface="Arial"/>
              <a:sym typeface="Arial"/>
            </a:endParaRPr>
          </a:p>
        </p:txBody>
      </p:sp>
      <p:sp>
        <p:nvSpPr>
          <p:cNvPr id="706" name="Google Shape;706;p39"/>
          <p:cNvSpPr txBox="1"/>
          <p:nvPr/>
        </p:nvSpPr>
        <p:spPr>
          <a:xfrm>
            <a:off x="3368137" y="1680307"/>
            <a:ext cx="5463345"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Results</a:t>
            </a:r>
            <a:endParaRPr sz="2400" b="0" i="0" u="none" strike="noStrike" cap="none">
              <a:solidFill>
                <a:schemeClr val="dk1"/>
              </a:solidFill>
              <a:latin typeface="Gill Sans"/>
              <a:ea typeface="Gill Sans"/>
              <a:cs typeface="Gill Sans"/>
              <a:sym typeface="Gill Sans"/>
            </a:endParaRPr>
          </a:p>
        </p:txBody>
      </p:sp>
      <p:sp>
        <p:nvSpPr>
          <p:cNvPr id="707" name="Google Shape;707;p39"/>
          <p:cNvSpPr/>
          <p:nvPr/>
        </p:nvSpPr>
        <p:spPr>
          <a:xfrm>
            <a:off x="2006148" y="2604824"/>
            <a:ext cx="2394918" cy="2394918"/>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708" name="Google Shape;708;p39"/>
          <p:cNvPicPr preferRelativeResize="0"/>
          <p:nvPr/>
        </p:nvPicPr>
        <p:blipFill rotWithShape="1">
          <a:blip r:embed="rId3">
            <a:alphaModFix/>
          </a:blip>
          <a:srcRect/>
          <a:stretch/>
        </p:blipFill>
        <p:spPr>
          <a:xfrm>
            <a:off x="2530277" y="3062717"/>
            <a:ext cx="1346659" cy="126249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40"/>
          <p:cNvSpPr/>
          <p:nvPr/>
        </p:nvSpPr>
        <p:spPr>
          <a:xfrm>
            <a:off x="554182" y="3369052"/>
            <a:ext cx="11083636" cy="24983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715" name="Google Shape;715;p40"/>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3C3854"/>
              </a:buClr>
              <a:buSzPts val="3500"/>
              <a:buFont typeface="Arial"/>
              <a:buNone/>
            </a:pPr>
            <a:r>
              <a:rPr lang="en-US" sz="3200" b="1" i="0" u="none" strike="noStrike" cap="none">
                <a:solidFill>
                  <a:srgbClr val="C00000"/>
                </a:solidFill>
                <a:latin typeface="Gill Sans"/>
                <a:ea typeface="Gill Sans"/>
                <a:cs typeface="Gill Sans"/>
                <a:sym typeface="Gill Sans"/>
              </a:rPr>
              <a:t>2-fold challenge</a:t>
            </a:r>
            <a:endParaRPr/>
          </a:p>
        </p:txBody>
      </p:sp>
      <p:sp>
        <p:nvSpPr>
          <p:cNvPr id="716" name="Google Shape;716;p40"/>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36</a:t>
            </a:fld>
            <a:endParaRPr/>
          </a:p>
        </p:txBody>
      </p:sp>
      <p:cxnSp>
        <p:nvCxnSpPr>
          <p:cNvPr id="717" name="Google Shape;717;p40"/>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718" name="Google Shape;718;p40"/>
          <p:cNvSpPr txBox="1"/>
          <p:nvPr/>
        </p:nvSpPr>
        <p:spPr>
          <a:xfrm>
            <a:off x="6495637" y="2439118"/>
            <a:ext cx="5033584" cy="3139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3C3854"/>
              </a:buClr>
              <a:buSzPts val="1500"/>
              <a:buFont typeface="Arial"/>
              <a:buNone/>
            </a:pPr>
            <a:r>
              <a:rPr lang="en-US" sz="1600" b="0" i="0" u="none" strike="noStrike" cap="none">
                <a:solidFill>
                  <a:srgbClr val="6C6463"/>
                </a:solidFill>
                <a:latin typeface="Gill Sans"/>
                <a:ea typeface="Gill Sans"/>
                <a:cs typeface="Gill Sans"/>
                <a:sym typeface="Gill Sans"/>
              </a:rPr>
              <a:t>1 vial and 1 syringe in a unit carton</a:t>
            </a:r>
            <a:endParaRPr sz="1400" b="0" i="0" u="none" strike="noStrike" cap="none">
              <a:solidFill>
                <a:srgbClr val="000000"/>
              </a:solidFill>
              <a:latin typeface="Arial"/>
              <a:ea typeface="Arial"/>
              <a:cs typeface="Arial"/>
              <a:sym typeface="Arial"/>
            </a:endParaRPr>
          </a:p>
        </p:txBody>
      </p:sp>
      <p:sp>
        <p:nvSpPr>
          <p:cNvPr id="719" name="Google Shape;719;p40"/>
          <p:cNvSpPr txBox="1"/>
          <p:nvPr/>
        </p:nvSpPr>
        <p:spPr>
          <a:xfrm>
            <a:off x="213482" y="1680307"/>
            <a:ext cx="588251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Bulk</a:t>
            </a:r>
            <a:endParaRPr sz="2400" b="0" i="0" u="none" strike="noStrike" cap="none">
              <a:solidFill>
                <a:schemeClr val="dk1"/>
              </a:solidFill>
              <a:latin typeface="Gill Sans"/>
              <a:ea typeface="Gill Sans"/>
              <a:cs typeface="Gill Sans"/>
              <a:sym typeface="Gill Sans"/>
            </a:endParaRPr>
          </a:p>
        </p:txBody>
      </p:sp>
      <p:sp>
        <p:nvSpPr>
          <p:cNvPr id="720" name="Google Shape;720;p40"/>
          <p:cNvSpPr txBox="1"/>
          <p:nvPr/>
        </p:nvSpPr>
        <p:spPr>
          <a:xfrm>
            <a:off x="6084893" y="1680307"/>
            <a:ext cx="588251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Calibri"/>
                <a:ea typeface="Calibri"/>
                <a:cs typeface="Calibri"/>
                <a:sym typeface="Calibri"/>
              </a:rPr>
              <a:t>Single Vial Presentation</a:t>
            </a:r>
            <a:endParaRPr sz="1200" b="0" i="0" u="none" strike="noStrike" cap="none">
              <a:solidFill>
                <a:srgbClr val="6C6463"/>
              </a:solidFill>
              <a:latin typeface="Arial"/>
              <a:ea typeface="Arial"/>
              <a:cs typeface="Arial"/>
              <a:sym typeface="Arial"/>
            </a:endParaRPr>
          </a:p>
        </p:txBody>
      </p:sp>
      <p:sp>
        <p:nvSpPr>
          <p:cNvPr id="721" name="Google Shape;721;p40"/>
          <p:cNvSpPr txBox="1"/>
          <p:nvPr/>
        </p:nvSpPr>
        <p:spPr>
          <a:xfrm>
            <a:off x="752563" y="2439118"/>
            <a:ext cx="5033584" cy="3139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3C3854"/>
              </a:buClr>
              <a:buSzPts val="1500"/>
              <a:buFont typeface="Arial"/>
              <a:buNone/>
            </a:pPr>
            <a:r>
              <a:rPr lang="en-US" sz="1600" b="0" i="0" u="none" strike="noStrike" cap="none">
                <a:solidFill>
                  <a:srgbClr val="6C6463"/>
                </a:solidFill>
                <a:latin typeface="Gill Sans"/>
                <a:ea typeface="Gill Sans"/>
                <a:cs typeface="Gill Sans"/>
                <a:sym typeface="Gill Sans"/>
              </a:rPr>
              <a:t>500 vials and 500 syringes in a box </a:t>
            </a:r>
            <a:endParaRPr sz="1400" b="0" i="0" u="none" strike="noStrike" cap="none">
              <a:solidFill>
                <a:srgbClr val="000000"/>
              </a:solidFill>
              <a:latin typeface="Arial"/>
              <a:ea typeface="Arial"/>
              <a:cs typeface="Arial"/>
              <a:sym typeface="Arial"/>
            </a:endParaRPr>
          </a:p>
        </p:txBody>
      </p:sp>
      <p:pic>
        <p:nvPicPr>
          <p:cNvPr id="722" name="Google Shape;722;p40" descr="A picture containing box, container&#10;&#10;Description automatically generated"/>
          <p:cNvPicPr preferRelativeResize="0"/>
          <p:nvPr/>
        </p:nvPicPr>
        <p:blipFill rotWithShape="1">
          <a:blip r:embed="rId3">
            <a:alphaModFix/>
          </a:blip>
          <a:srcRect l="612" r="-4" b="-4"/>
          <a:stretch/>
        </p:blipFill>
        <p:spPr>
          <a:xfrm>
            <a:off x="1808034" y="3312876"/>
            <a:ext cx="2856094" cy="2040319"/>
          </a:xfrm>
          <a:prstGeom prst="rect">
            <a:avLst/>
          </a:prstGeom>
          <a:noFill/>
          <a:ln>
            <a:noFill/>
          </a:ln>
        </p:spPr>
      </p:pic>
      <p:pic>
        <p:nvPicPr>
          <p:cNvPr id="723" name="Google Shape;723;p40" descr="Diagram&#10;&#10;Description automatically generated"/>
          <p:cNvPicPr preferRelativeResize="0"/>
          <p:nvPr/>
        </p:nvPicPr>
        <p:blipFill rotWithShape="1">
          <a:blip r:embed="rId4">
            <a:alphaModFix/>
          </a:blip>
          <a:srcRect/>
          <a:stretch/>
        </p:blipFill>
        <p:spPr>
          <a:xfrm>
            <a:off x="7689302" y="3939552"/>
            <a:ext cx="2702403" cy="884423"/>
          </a:xfrm>
          <a:prstGeom prst="rect">
            <a:avLst/>
          </a:prstGeom>
          <a:noFill/>
          <a:ln>
            <a:noFill/>
          </a:ln>
        </p:spPr>
      </p:pic>
      <p:cxnSp>
        <p:nvCxnSpPr>
          <p:cNvPr id="724" name="Google Shape;724;p40"/>
          <p:cNvCxnSpPr/>
          <p:nvPr/>
        </p:nvCxnSpPr>
        <p:spPr>
          <a:xfrm>
            <a:off x="6102489" y="2293557"/>
            <a:ext cx="0" cy="956056"/>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41"/>
          <p:cNvSpPr/>
          <p:nvPr/>
        </p:nvSpPr>
        <p:spPr>
          <a:xfrm>
            <a:off x="554182" y="3369052"/>
            <a:ext cx="11083636" cy="24983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731" name="Google Shape;731;p41"/>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3C3854"/>
              </a:buClr>
              <a:buSzPts val="3500"/>
              <a:buFont typeface="Arial"/>
              <a:buNone/>
            </a:pPr>
            <a:r>
              <a:rPr lang="en-US" sz="3200" b="1" i="0" u="none" strike="noStrike" cap="none">
                <a:solidFill>
                  <a:srgbClr val="C00000"/>
                </a:solidFill>
                <a:latin typeface="Gill Sans"/>
                <a:ea typeface="Gill Sans"/>
                <a:cs typeface="Gill Sans"/>
                <a:sym typeface="Gill Sans"/>
              </a:rPr>
              <a:t>Volume comparison</a:t>
            </a:r>
            <a:endParaRPr/>
          </a:p>
        </p:txBody>
      </p:sp>
      <p:sp>
        <p:nvSpPr>
          <p:cNvPr id="732" name="Google Shape;732;p41"/>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37</a:t>
            </a:fld>
            <a:endParaRPr/>
          </a:p>
        </p:txBody>
      </p:sp>
      <p:cxnSp>
        <p:nvCxnSpPr>
          <p:cNvPr id="733" name="Google Shape;733;p41"/>
          <p:cNvCxnSpPr/>
          <p:nvPr/>
        </p:nvCxnSpPr>
        <p:spPr>
          <a:xfrm>
            <a:off x="6102489" y="2293557"/>
            <a:ext cx="0" cy="956056"/>
          </a:xfrm>
          <a:prstGeom prst="straightConnector1">
            <a:avLst/>
          </a:prstGeom>
          <a:noFill/>
          <a:ln w="9525" cap="flat" cmpd="sng">
            <a:solidFill>
              <a:schemeClr val="dk1"/>
            </a:solidFill>
            <a:prstDash val="solid"/>
            <a:miter lim="800000"/>
            <a:headEnd type="none" w="sm" len="sm"/>
            <a:tailEnd type="none" w="sm" len="sm"/>
          </a:ln>
        </p:spPr>
      </p:cxnSp>
      <p:cxnSp>
        <p:nvCxnSpPr>
          <p:cNvPr id="734" name="Google Shape;734;p41"/>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735" name="Google Shape;735;p41"/>
          <p:cNvSpPr txBox="1"/>
          <p:nvPr/>
        </p:nvSpPr>
        <p:spPr>
          <a:xfrm>
            <a:off x="6495637" y="2439118"/>
            <a:ext cx="5033584"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C3854"/>
              </a:buClr>
              <a:buSzPts val="1800"/>
              <a:buFont typeface="Arial"/>
              <a:buNone/>
            </a:pPr>
            <a:r>
              <a:rPr lang="en-US" sz="1600" b="0" i="0" u="none" strike="noStrike" cap="none">
                <a:solidFill>
                  <a:srgbClr val="6C6463"/>
                </a:solidFill>
                <a:latin typeface="Gill Sans"/>
                <a:ea typeface="Gill Sans"/>
                <a:cs typeface="Gill Sans"/>
                <a:sym typeface="Gill Sans"/>
              </a:rPr>
              <a:t>4,000 vials per pallet</a:t>
            </a:r>
            <a:endParaRPr sz="1200" b="0" i="0" u="none" strike="noStrike" cap="none">
              <a:solidFill>
                <a:srgbClr val="6C6463"/>
              </a:solidFill>
              <a:latin typeface="Gill Sans"/>
              <a:ea typeface="Gill Sans"/>
              <a:cs typeface="Gill Sans"/>
              <a:sym typeface="Gill Sans"/>
            </a:endParaRPr>
          </a:p>
        </p:txBody>
      </p:sp>
      <p:sp>
        <p:nvSpPr>
          <p:cNvPr id="736" name="Google Shape;736;p41"/>
          <p:cNvSpPr txBox="1"/>
          <p:nvPr/>
        </p:nvSpPr>
        <p:spPr>
          <a:xfrm>
            <a:off x="213482" y="1680307"/>
            <a:ext cx="588251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Bulk</a:t>
            </a:r>
            <a:endParaRPr sz="2400" b="0" i="0" u="none" strike="noStrike" cap="none">
              <a:solidFill>
                <a:schemeClr val="dk1"/>
              </a:solidFill>
              <a:latin typeface="Gill Sans"/>
              <a:ea typeface="Gill Sans"/>
              <a:cs typeface="Gill Sans"/>
              <a:sym typeface="Gill Sans"/>
            </a:endParaRPr>
          </a:p>
        </p:txBody>
      </p:sp>
      <p:sp>
        <p:nvSpPr>
          <p:cNvPr id="737" name="Google Shape;737;p41"/>
          <p:cNvSpPr txBox="1"/>
          <p:nvPr/>
        </p:nvSpPr>
        <p:spPr>
          <a:xfrm>
            <a:off x="6084893" y="1680307"/>
            <a:ext cx="588251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Calibri"/>
                <a:ea typeface="Calibri"/>
                <a:cs typeface="Calibri"/>
                <a:sym typeface="Calibri"/>
              </a:rPr>
              <a:t>Single Vial Presentation</a:t>
            </a:r>
            <a:endParaRPr sz="1200" b="0" i="0" u="none" strike="noStrike" cap="none">
              <a:solidFill>
                <a:srgbClr val="6C6463"/>
              </a:solidFill>
              <a:latin typeface="Arial"/>
              <a:ea typeface="Arial"/>
              <a:cs typeface="Arial"/>
              <a:sym typeface="Arial"/>
            </a:endParaRPr>
          </a:p>
        </p:txBody>
      </p:sp>
      <p:sp>
        <p:nvSpPr>
          <p:cNvPr id="738" name="Google Shape;738;p41"/>
          <p:cNvSpPr txBox="1"/>
          <p:nvPr/>
        </p:nvSpPr>
        <p:spPr>
          <a:xfrm>
            <a:off x="752563" y="2439118"/>
            <a:ext cx="5033584"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C3854"/>
              </a:buClr>
              <a:buSzPts val="1800"/>
              <a:buFont typeface="Arial"/>
              <a:buNone/>
            </a:pPr>
            <a:r>
              <a:rPr lang="en-US" sz="1600" b="0" i="0" u="none" strike="noStrike" cap="none">
                <a:solidFill>
                  <a:srgbClr val="6C6463"/>
                </a:solidFill>
                <a:latin typeface="Gill Sans"/>
                <a:ea typeface="Gill Sans"/>
                <a:cs typeface="Gill Sans"/>
                <a:sym typeface="Gill Sans"/>
              </a:rPr>
              <a:t>23,040 vials per pallet</a:t>
            </a:r>
            <a:endParaRPr sz="1200" b="0" i="0" u="none" strike="noStrike" cap="none">
              <a:solidFill>
                <a:srgbClr val="6C6463"/>
              </a:solidFill>
              <a:latin typeface="Gill Sans"/>
              <a:ea typeface="Gill Sans"/>
              <a:cs typeface="Gill Sans"/>
              <a:sym typeface="Gill Sans"/>
            </a:endParaRPr>
          </a:p>
          <a:p>
            <a:pPr marL="0" marR="0" lvl="0" indent="0" algn="ctr" rtl="0">
              <a:lnSpc>
                <a:spcPct val="100000"/>
              </a:lnSpc>
              <a:spcBef>
                <a:spcPts val="0"/>
              </a:spcBef>
              <a:spcAft>
                <a:spcPts val="0"/>
              </a:spcAft>
              <a:buClr>
                <a:srgbClr val="3C3854"/>
              </a:buClr>
              <a:buSzPts val="1800"/>
              <a:buFont typeface="Arial"/>
              <a:buNone/>
            </a:pPr>
            <a:r>
              <a:rPr lang="en-US" sz="1600" b="0" i="0" u="none" strike="noStrike" cap="none">
                <a:solidFill>
                  <a:srgbClr val="6C6463"/>
                </a:solidFill>
                <a:latin typeface="Gill Sans"/>
                <a:ea typeface="Gill Sans"/>
                <a:cs typeface="Gill Sans"/>
                <a:sym typeface="Gill Sans"/>
              </a:rPr>
              <a:t>9.000 vials if co-packaged with syringes</a:t>
            </a:r>
            <a:endParaRPr sz="1200" b="0" i="0" u="none" strike="noStrike" cap="none">
              <a:solidFill>
                <a:srgbClr val="6C6463"/>
              </a:solidFill>
              <a:latin typeface="Gill Sans"/>
              <a:ea typeface="Gill Sans"/>
              <a:cs typeface="Gill Sans"/>
              <a:sym typeface="Gill Sans"/>
            </a:endParaRPr>
          </a:p>
        </p:txBody>
      </p:sp>
      <p:pic>
        <p:nvPicPr>
          <p:cNvPr id="739" name="Google Shape;739;p41" descr="A picture containing box, container&#10;&#10;Description automatically generated"/>
          <p:cNvPicPr preferRelativeResize="0"/>
          <p:nvPr/>
        </p:nvPicPr>
        <p:blipFill rotWithShape="1">
          <a:blip r:embed="rId3">
            <a:alphaModFix/>
          </a:blip>
          <a:srcRect l="612" r="-4" b="-4"/>
          <a:stretch/>
        </p:blipFill>
        <p:spPr>
          <a:xfrm>
            <a:off x="1297137" y="3979422"/>
            <a:ext cx="1972218" cy="1408901"/>
          </a:xfrm>
          <a:prstGeom prst="rect">
            <a:avLst/>
          </a:prstGeom>
          <a:noFill/>
          <a:ln>
            <a:noFill/>
          </a:ln>
        </p:spPr>
      </p:pic>
      <p:pic>
        <p:nvPicPr>
          <p:cNvPr id="740" name="Google Shape;740;p41" descr="Diagram&#10;&#10;Description automatically generated"/>
          <p:cNvPicPr preferRelativeResize="0"/>
          <p:nvPr/>
        </p:nvPicPr>
        <p:blipFill rotWithShape="1">
          <a:blip r:embed="rId4">
            <a:alphaModFix/>
          </a:blip>
          <a:srcRect/>
          <a:stretch/>
        </p:blipFill>
        <p:spPr>
          <a:xfrm>
            <a:off x="7007566" y="4353620"/>
            <a:ext cx="2150966" cy="703953"/>
          </a:xfrm>
          <a:prstGeom prst="rect">
            <a:avLst/>
          </a:prstGeom>
          <a:noFill/>
          <a:ln>
            <a:noFill/>
          </a:ln>
        </p:spPr>
      </p:pic>
      <p:pic>
        <p:nvPicPr>
          <p:cNvPr id="741" name="Google Shape;741;p41"/>
          <p:cNvPicPr preferRelativeResize="0"/>
          <p:nvPr/>
        </p:nvPicPr>
        <p:blipFill rotWithShape="1">
          <a:blip r:embed="rId5">
            <a:alphaModFix/>
          </a:blip>
          <a:srcRect/>
          <a:stretch/>
        </p:blipFill>
        <p:spPr>
          <a:xfrm>
            <a:off x="3457008" y="3704529"/>
            <a:ext cx="1740405" cy="1827393"/>
          </a:xfrm>
          <a:prstGeom prst="rect">
            <a:avLst/>
          </a:prstGeom>
          <a:noFill/>
          <a:ln>
            <a:noFill/>
          </a:ln>
        </p:spPr>
      </p:pic>
      <p:pic>
        <p:nvPicPr>
          <p:cNvPr id="742" name="Google Shape;742;p41"/>
          <p:cNvPicPr preferRelativeResize="0"/>
          <p:nvPr/>
        </p:nvPicPr>
        <p:blipFill rotWithShape="1">
          <a:blip r:embed="rId6">
            <a:alphaModFix/>
          </a:blip>
          <a:srcRect/>
          <a:stretch/>
        </p:blipFill>
        <p:spPr>
          <a:xfrm>
            <a:off x="9332813" y="3534430"/>
            <a:ext cx="2029426" cy="197469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42"/>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3200"/>
              <a:buFont typeface="Gill Sans"/>
              <a:buNone/>
            </a:pPr>
            <a:r>
              <a:rPr lang="en-US" sz="3200" b="1" u="none" strike="noStrike" cap="none">
                <a:solidFill>
                  <a:srgbClr val="C00000"/>
                </a:solidFill>
                <a:latin typeface="Gill Sans"/>
                <a:ea typeface="Gill Sans"/>
                <a:cs typeface="Gill Sans"/>
                <a:sym typeface="Gill Sans"/>
              </a:rPr>
              <a:t>20 vial bundle</a:t>
            </a:r>
            <a:endParaRPr b="1">
              <a:latin typeface="Gill Sans"/>
              <a:ea typeface="Gill Sans"/>
              <a:cs typeface="Gill Sans"/>
              <a:sym typeface="Gill Sans"/>
            </a:endParaRPr>
          </a:p>
        </p:txBody>
      </p:sp>
      <p:sp>
        <p:nvSpPr>
          <p:cNvPr id="749" name="Google Shape;749;p42"/>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grpSp>
        <p:nvGrpSpPr>
          <p:cNvPr id="750" name="Google Shape;750;p42"/>
          <p:cNvGrpSpPr/>
          <p:nvPr/>
        </p:nvGrpSpPr>
        <p:grpSpPr>
          <a:xfrm>
            <a:off x="731838" y="2973535"/>
            <a:ext cx="10640864" cy="1806809"/>
            <a:chOff x="731838" y="1943388"/>
            <a:chExt cx="13072120" cy="2219634"/>
          </a:xfrm>
        </p:grpSpPr>
        <p:pic>
          <p:nvPicPr>
            <p:cNvPr id="751" name="Google Shape;751;p42"/>
            <p:cNvPicPr preferRelativeResize="0"/>
            <p:nvPr/>
          </p:nvPicPr>
          <p:blipFill rotWithShape="1">
            <a:blip r:embed="rId3">
              <a:alphaModFix/>
            </a:blip>
            <a:srcRect/>
            <a:stretch/>
          </p:blipFill>
          <p:spPr>
            <a:xfrm>
              <a:off x="731838" y="1960750"/>
              <a:ext cx="3461370" cy="2202271"/>
            </a:xfrm>
            <a:prstGeom prst="rect">
              <a:avLst/>
            </a:prstGeom>
            <a:noFill/>
            <a:ln>
              <a:noFill/>
            </a:ln>
          </p:spPr>
        </p:pic>
        <p:pic>
          <p:nvPicPr>
            <p:cNvPr id="752" name="Google Shape;752;p42"/>
            <p:cNvPicPr preferRelativeResize="0"/>
            <p:nvPr/>
          </p:nvPicPr>
          <p:blipFill rotWithShape="1">
            <a:blip r:embed="rId4">
              <a:alphaModFix/>
            </a:blip>
            <a:srcRect/>
            <a:stretch/>
          </p:blipFill>
          <p:spPr>
            <a:xfrm>
              <a:off x="4363655" y="1960750"/>
              <a:ext cx="3091575" cy="2202272"/>
            </a:xfrm>
            <a:prstGeom prst="rect">
              <a:avLst/>
            </a:prstGeom>
            <a:noFill/>
            <a:ln>
              <a:noFill/>
            </a:ln>
          </p:spPr>
        </p:pic>
        <p:pic>
          <p:nvPicPr>
            <p:cNvPr id="753" name="Google Shape;753;p42"/>
            <p:cNvPicPr preferRelativeResize="0"/>
            <p:nvPr/>
          </p:nvPicPr>
          <p:blipFill rotWithShape="1">
            <a:blip r:embed="rId5">
              <a:alphaModFix/>
            </a:blip>
            <a:srcRect/>
            <a:stretch/>
          </p:blipFill>
          <p:spPr>
            <a:xfrm>
              <a:off x="7625677" y="1960750"/>
              <a:ext cx="3160396" cy="2202271"/>
            </a:xfrm>
            <a:prstGeom prst="rect">
              <a:avLst/>
            </a:prstGeom>
            <a:noFill/>
            <a:ln>
              <a:noFill/>
            </a:ln>
          </p:spPr>
        </p:pic>
        <p:pic>
          <p:nvPicPr>
            <p:cNvPr id="754" name="Google Shape;754;p42"/>
            <p:cNvPicPr preferRelativeResize="0"/>
            <p:nvPr/>
          </p:nvPicPr>
          <p:blipFill rotWithShape="1">
            <a:blip r:embed="rId6">
              <a:alphaModFix/>
            </a:blip>
            <a:srcRect/>
            <a:stretch/>
          </p:blipFill>
          <p:spPr>
            <a:xfrm>
              <a:off x="10958948" y="1943388"/>
              <a:ext cx="2845010" cy="2219633"/>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43"/>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3200"/>
              <a:buFont typeface="Gill Sans"/>
              <a:buNone/>
            </a:pPr>
            <a:r>
              <a:rPr lang="en-US" sz="3200" b="1" i="0" u="none" strike="noStrike" cap="none">
                <a:solidFill>
                  <a:srgbClr val="C00000"/>
                </a:solidFill>
                <a:latin typeface="Gill Sans"/>
                <a:ea typeface="Gill Sans"/>
                <a:cs typeface="Gill Sans"/>
                <a:sym typeface="Gill Sans"/>
              </a:rPr>
              <a:t>20 vial bundle</a:t>
            </a:r>
            <a:endParaRPr b="1"/>
          </a:p>
        </p:txBody>
      </p:sp>
      <p:sp>
        <p:nvSpPr>
          <p:cNvPr id="760" name="Google Shape;760;p43"/>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39</a:t>
            </a:fld>
            <a:endParaRPr/>
          </a:p>
        </p:txBody>
      </p:sp>
      <p:pic>
        <p:nvPicPr>
          <p:cNvPr id="761" name="Google Shape;761;p43" descr="Text&#10;&#10;Description automatically generated"/>
          <p:cNvPicPr preferRelativeResize="0"/>
          <p:nvPr/>
        </p:nvPicPr>
        <p:blipFill rotWithShape="1">
          <a:blip r:embed="rId3">
            <a:alphaModFix/>
          </a:blip>
          <a:srcRect/>
          <a:stretch/>
        </p:blipFill>
        <p:spPr>
          <a:xfrm>
            <a:off x="886295" y="2624508"/>
            <a:ext cx="4559409" cy="3242892"/>
          </a:xfrm>
          <a:prstGeom prst="rect">
            <a:avLst/>
          </a:prstGeom>
          <a:noFill/>
          <a:ln>
            <a:noFill/>
          </a:ln>
        </p:spPr>
      </p:pic>
      <p:cxnSp>
        <p:nvCxnSpPr>
          <p:cNvPr id="762" name="Google Shape;762;p43"/>
          <p:cNvCxnSpPr/>
          <p:nvPr/>
        </p:nvCxnSpPr>
        <p:spPr>
          <a:xfrm>
            <a:off x="6102489" y="2293557"/>
            <a:ext cx="0" cy="3625980"/>
          </a:xfrm>
          <a:prstGeom prst="straightConnector1">
            <a:avLst/>
          </a:prstGeom>
          <a:noFill/>
          <a:ln w="9525" cap="flat" cmpd="sng">
            <a:solidFill>
              <a:schemeClr val="dk1"/>
            </a:solidFill>
            <a:prstDash val="solid"/>
            <a:miter lim="800000"/>
            <a:headEnd type="none" w="sm" len="sm"/>
            <a:tailEnd type="none" w="sm" len="sm"/>
          </a:ln>
        </p:spPr>
      </p:cxnSp>
      <p:cxnSp>
        <p:nvCxnSpPr>
          <p:cNvPr id="763" name="Google Shape;763;p43"/>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764" name="Google Shape;764;p43"/>
          <p:cNvSpPr txBox="1"/>
          <p:nvPr/>
        </p:nvSpPr>
        <p:spPr>
          <a:xfrm>
            <a:off x="6303133" y="2439118"/>
            <a:ext cx="5033584" cy="116057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6C6463"/>
              </a:buClr>
              <a:buSzPts val="800"/>
              <a:buFont typeface="Arial"/>
              <a:buChar char="•"/>
            </a:pPr>
            <a:r>
              <a:rPr lang="en-US" sz="1600" b="0" i="0" u="none" strike="noStrike" cap="none">
                <a:solidFill>
                  <a:srgbClr val="6C6463"/>
                </a:solidFill>
                <a:latin typeface="Gill Sans"/>
                <a:ea typeface="Gill Sans"/>
                <a:cs typeface="Gill Sans"/>
                <a:sym typeface="Gill Sans"/>
              </a:rPr>
              <a:t>20 vials of MPA-IM</a:t>
            </a:r>
            <a:endParaRPr sz="1600" b="0" i="0" u="none" strike="noStrike" cap="none">
              <a:solidFill>
                <a:srgbClr val="6C6463"/>
              </a:solidFill>
              <a:latin typeface="Gill Sans"/>
              <a:ea typeface="Gill Sans"/>
              <a:cs typeface="Gill Sans"/>
              <a:sym typeface="Gill Sans"/>
            </a:endParaRPr>
          </a:p>
          <a:p>
            <a:pPr marL="285750" marR="0" lvl="0" indent="-285750" algn="l" rtl="0">
              <a:lnSpc>
                <a:spcPct val="150000"/>
              </a:lnSpc>
              <a:spcBef>
                <a:spcPts val="0"/>
              </a:spcBef>
              <a:spcAft>
                <a:spcPts val="0"/>
              </a:spcAft>
              <a:buClr>
                <a:srgbClr val="6C6463"/>
              </a:buClr>
              <a:buSzPts val="800"/>
              <a:buFont typeface="Arial"/>
              <a:buChar char="•"/>
            </a:pPr>
            <a:r>
              <a:rPr lang="en-US" sz="1600" b="0" i="0" u="none" strike="noStrike" cap="none">
                <a:solidFill>
                  <a:srgbClr val="6C6463"/>
                </a:solidFill>
                <a:latin typeface="Gill Sans"/>
                <a:ea typeface="Gill Sans"/>
                <a:cs typeface="Gill Sans"/>
                <a:sym typeface="Gill Sans"/>
              </a:rPr>
              <a:t>20 syringes, 1 ml </a:t>
            </a:r>
            <a:endParaRPr sz="1600" b="0" i="0" u="none" strike="noStrike" cap="none">
              <a:solidFill>
                <a:srgbClr val="6C6463"/>
              </a:solidFill>
              <a:latin typeface="Gill Sans"/>
              <a:ea typeface="Gill Sans"/>
              <a:cs typeface="Gill Sans"/>
              <a:sym typeface="Gill Sans"/>
            </a:endParaRPr>
          </a:p>
          <a:p>
            <a:pPr marL="285750" marR="0" lvl="0" indent="-285750" algn="l" rtl="0">
              <a:lnSpc>
                <a:spcPct val="150000"/>
              </a:lnSpc>
              <a:spcBef>
                <a:spcPts val="0"/>
              </a:spcBef>
              <a:spcAft>
                <a:spcPts val="0"/>
              </a:spcAft>
              <a:buClr>
                <a:srgbClr val="6C6463"/>
              </a:buClr>
              <a:buSzPts val="800"/>
              <a:buFont typeface="Arial"/>
              <a:buChar char="•"/>
            </a:pPr>
            <a:r>
              <a:rPr lang="en-US" sz="1600" b="0" i="0" u="none" strike="noStrike" cap="none">
                <a:solidFill>
                  <a:srgbClr val="6C6463"/>
                </a:solidFill>
                <a:latin typeface="Gill Sans"/>
                <a:ea typeface="Gill Sans"/>
                <a:cs typeface="Gill Sans"/>
                <a:sym typeface="Gill Sans"/>
              </a:rPr>
              <a:t>1 leaflet (instructions of use)</a:t>
            </a:r>
            <a:endParaRPr sz="1600" b="0" i="0" u="none" strike="noStrike" cap="none">
              <a:solidFill>
                <a:srgbClr val="6C6463"/>
              </a:solidFill>
              <a:latin typeface="Gill Sans"/>
              <a:ea typeface="Gill Sans"/>
              <a:cs typeface="Gill Sans"/>
              <a:sym typeface="Gill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5"/>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
        <p:nvSpPr>
          <p:cNvPr id="185" name="Google Shape;185;p5"/>
          <p:cNvSpPr txBox="1">
            <a:spLocks noGrp="1"/>
          </p:cNvSpPr>
          <p:nvPr>
            <p:ph type="title" idx="4294967295"/>
          </p:nvPr>
        </p:nvSpPr>
        <p:spPr>
          <a:xfrm>
            <a:off x="1227138" y="365125"/>
            <a:ext cx="10964862" cy="10366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t>Outline</a:t>
            </a:r>
            <a:endParaRPr/>
          </a:p>
        </p:txBody>
      </p:sp>
      <p:sp>
        <p:nvSpPr>
          <p:cNvPr id="186" name="Google Shape;186;p5"/>
          <p:cNvSpPr txBox="1"/>
          <p:nvPr/>
        </p:nvSpPr>
        <p:spPr>
          <a:xfrm>
            <a:off x="1405592" y="2184195"/>
            <a:ext cx="3844834" cy="3724992"/>
          </a:xfrm>
          <a:prstGeom prst="rect">
            <a:avLst/>
          </a:prstGeom>
          <a:noFill/>
          <a:ln>
            <a:noFill/>
          </a:ln>
        </p:spPr>
        <p:txBody>
          <a:bodyPr spcFirstLastPara="1" wrap="square" lIns="91425" tIns="45700" rIns="91425" bIns="45700" anchor="t" anchorCtr="0">
            <a:normAutofit/>
          </a:bodyPr>
          <a:lstStyle/>
          <a:p>
            <a:pPr marL="635000" marR="0" lvl="0" indent="-482600" algn="l" rtl="0">
              <a:lnSpc>
                <a:spcPct val="150000"/>
              </a:lnSpc>
              <a:spcBef>
                <a:spcPts val="0"/>
              </a:spcBef>
              <a:spcAft>
                <a:spcPts val="0"/>
              </a:spcAft>
              <a:buClr>
                <a:srgbClr val="6C6463"/>
              </a:buClr>
              <a:buSzPts val="2000"/>
              <a:buFont typeface="Arial"/>
              <a:buChar char="•"/>
            </a:pPr>
            <a:r>
              <a:rPr lang="en-US" sz="2400" b="0" i="0" u="none" strike="noStrike" cap="none">
                <a:solidFill>
                  <a:srgbClr val="6C6463"/>
                </a:solidFill>
                <a:latin typeface="Gill Sans"/>
                <a:ea typeface="Gill Sans"/>
                <a:cs typeface="Gill Sans"/>
                <a:sym typeface="Gill Sans"/>
              </a:rPr>
              <a:t>Introduction</a:t>
            </a:r>
            <a:endParaRPr sz="1400" b="0" i="0" u="none" strike="noStrike" cap="none">
              <a:solidFill>
                <a:srgbClr val="000000"/>
              </a:solidFill>
              <a:latin typeface="Arial"/>
              <a:ea typeface="Arial"/>
              <a:cs typeface="Arial"/>
              <a:sym typeface="Arial"/>
            </a:endParaRPr>
          </a:p>
          <a:p>
            <a:pPr marL="635000" marR="0" lvl="0" indent="-482600" algn="l" rtl="0">
              <a:lnSpc>
                <a:spcPct val="150000"/>
              </a:lnSpc>
              <a:spcBef>
                <a:spcPts val="0"/>
              </a:spcBef>
              <a:spcAft>
                <a:spcPts val="0"/>
              </a:spcAft>
              <a:buClr>
                <a:srgbClr val="6C6463"/>
              </a:buClr>
              <a:buSzPts val="2000"/>
              <a:buFont typeface="Arial"/>
              <a:buChar char="•"/>
            </a:pPr>
            <a:r>
              <a:rPr lang="en-US" sz="2400" b="0" i="0" u="none" strike="noStrike" cap="none">
                <a:solidFill>
                  <a:srgbClr val="6C6463"/>
                </a:solidFill>
                <a:latin typeface="Gill Sans"/>
                <a:ea typeface="Gill Sans"/>
                <a:cs typeface="Gill Sans"/>
                <a:sym typeface="Gill Sans"/>
              </a:rPr>
              <a:t>Background</a:t>
            </a:r>
            <a:endParaRPr sz="1400" b="0" i="0" u="none" strike="noStrike" cap="none">
              <a:solidFill>
                <a:srgbClr val="000000"/>
              </a:solidFill>
              <a:latin typeface="Arial"/>
              <a:ea typeface="Arial"/>
              <a:cs typeface="Arial"/>
              <a:sym typeface="Arial"/>
            </a:endParaRPr>
          </a:p>
          <a:p>
            <a:pPr marL="635000" marR="0" lvl="0" indent="-482600" algn="l" rtl="0">
              <a:lnSpc>
                <a:spcPct val="150000"/>
              </a:lnSpc>
              <a:spcBef>
                <a:spcPts val="0"/>
              </a:spcBef>
              <a:spcAft>
                <a:spcPts val="0"/>
              </a:spcAft>
              <a:buClr>
                <a:srgbClr val="6C6463"/>
              </a:buClr>
              <a:buSzPts val="2000"/>
              <a:buFont typeface="Arial"/>
              <a:buChar char="•"/>
            </a:pPr>
            <a:r>
              <a:rPr lang="en-US" sz="2400" b="0" i="0" u="none" strike="noStrike" cap="none">
                <a:solidFill>
                  <a:srgbClr val="6C6463"/>
                </a:solidFill>
                <a:latin typeface="Gill Sans"/>
                <a:ea typeface="Gill Sans"/>
                <a:cs typeface="Gill Sans"/>
                <a:sym typeface="Gill Sans"/>
              </a:rPr>
              <a:t>Methodology</a:t>
            </a:r>
            <a:endParaRPr/>
          </a:p>
          <a:p>
            <a:pPr marL="635000" marR="0" lvl="0" indent="-482600" algn="l" rtl="0">
              <a:lnSpc>
                <a:spcPct val="150000"/>
              </a:lnSpc>
              <a:spcBef>
                <a:spcPts val="0"/>
              </a:spcBef>
              <a:spcAft>
                <a:spcPts val="0"/>
              </a:spcAft>
              <a:buClr>
                <a:srgbClr val="6C6463"/>
              </a:buClr>
              <a:buSzPts val="2000"/>
              <a:buFont typeface="Arial"/>
              <a:buChar char="•"/>
            </a:pPr>
            <a:r>
              <a:rPr lang="en-US" sz="2400" b="0" i="0" u="none" strike="noStrike" cap="none">
                <a:solidFill>
                  <a:srgbClr val="6C6463"/>
                </a:solidFill>
                <a:latin typeface="Gill Sans"/>
                <a:ea typeface="Gill Sans"/>
                <a:cs typeface="Gill Sans"/>
                <a:sym typeface="Gill Sans"/>
              </a:rPr>
              <a:t>Results</a:t>
            </a:r>
            <a:endParaRPr/>
          </a:p>
          <a:p>
            <a:pPr marL="635000" marR="0" lvl="0" indent="-482600" algn="l" rtl="0">
              <a:lnSpc>
                <a:spcPct val="150000"/>
              </a:lnSpc>
              <a:spcBef>
                <a:spcPts val="0"/>
              </a:spcBef>
              <a:spcAft>
                <a:spcPts val="0"/>
              </a:spcAft>
              <a:buClr>
                <a:srgbClr val="6C6463"/>
              </a:buClr>
              <a:buSzPts val="2000"/>
              <a:buFont typeface="Arial"/>
              <a:buChar char="•"/>
            </a:pPr>
            <a:r>
              <a:rPr lang="en-US" sz="2400" b="0" i="0" u="none" strike="noStrike" cap="none">
                <a:solidFill>
                  <a:srgbClr val="6C6463"/>
                </a:solidFill>
                <a:latin typeface="Gill Sans"/>
                <a:ea typeface="Gill Sans"/>
                <a:cs typeface="Gill Sans"/>
                <a:sym typeface="Gill Sans"/>
              </a:rPr>
              <a:t>Recommendations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44"/>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dk1"/>
              </a:buClr>
              <a:buSzPts val="3500"/>
              <a:buFont typeface="Arial"/>
              <a:buNone/>
            </a:pPr>
            <a:r>
              <a:rPr lang="en-US" sz="3200" b="1" i="0" u="none" strike="noStrike" cap="none">
                <a:solidFill>
                  <a:srgbClr val="C00000"/>
                </a:solidFill>
                <a:latin typeface="Gill Sans"/>
                <a:ea typeface="Gill Sans"/>
                <a:cs typeface="Gill Sans"/>
                <a:sym typeface="Gill Sans"/>
              </a:rPr>
              <a:t>Bundle reach</a:t>
            </a:r>
            <a:endParaRPr/>
          </a:p>
        </p:txBody>
      </p:sp>
      <p:sp>
        <p:nvSpPr>
          <p:cNvPr id="771" name="Google Shape;771;p44"/>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40</a:t>
            </a:fld>
            <a:endParaRPr/>
          </a:p>
        </p:txBody>
      </p:sp>
      <p:cxnSp>
        <p:nvCxnSpPr>
          <p:cNvPr id="772" name="Google Shape;772;p44"/>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773" name="Google Shape;773;p44"/>
          <p:cNvSpPr txBox="1"/>
          <p:nvPr/>
        </p:nvSpPr>
        <p:spPr>
          <a:xfrm>
            <a:off x="6303133" y="2439118"/>
            <a:ext cx="5033584" cy="116057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6C6463"/>
              </a:buClr>
              <a:buSzPts val="800"/>
              <a:buFont typeface="Arial"/>
              <a:buChar char="•"/>
            </a:pPr>
            <a:r>
              <a:rPr lang="en-US" sz="1600" b="0" i="0" u="none" strike="noStrike" cap="none">
                <a:solidFill>
                  <a:srgbClr val="6C6463"/>
                </a:solidFill>
                <a:latin typeface="Gill Sans"/>
                <a:ea typeface="Gill Sans"/>
                <a:cs typeface="Gill Sans"/>
                <a:sym typeface="Gill Sans"/>
              </a:rPr>
              <a:t>20 vials of MPA-IM</a:t>
            </a:r>
            <a:endParaRPr sz="1600" b="0" i="0" u="none" strike="noStrike" cap="none">
              <a:solidFill>
                <a:srgbClr val="6C6463"/>
              </a:solidFill>
              <a:latin typeface="Gill Sans"/>
              <a:ea typeface="Gill Sans"/>
              <a:cs typeface="Gill Sans"/>
              <a:sym typeface="Gill Sans"/>
            </a:endParaRPr>
          </a:p>
          <a:p>
            <a:pPr marL="285750" marR="0" lvl="0" indent="-285750" algn="l" rtl="0">
              <a:lnSpc>
                <a:spcPct val="150000"/>
              </a:lnSpc>
              <a:spcBef>
                <a:spcPts val="0"/>
              </a:spcBef>
              <a:spcAft>
                <a:spcPts val="0"/>
              </a:spcAft>
              <a:buClr>
                <a:srgbClr val="6C6463"/>
              </a:buClr>
              <a:buSzPts val="800"/>
              <a:buFont typeface="Arial"/>
              <a:buChar char="•"/>
            </a:pPr>
            <a:r>
              <a:rPr lang="en-US" sz="1600" b="0" i="0" u="none" strike="noStrike" cap="none">
                <a:solidFill>
                  <a:srgbClr val="6C6463"/>
                </a:solidFill>
                <a:latin typeface="Gill Sans"/>
                <a:ea typeface="Gill Sans"/>
                <a:cs typeface="Gill Sans"/>
                <a:sym typeface="Gill Sans"/>
              </a:rPr>
              <a:t>20 syringes, 1 ml </a:t>
            </a:r>
            <a:endParaRPr sz="1600" b="0" i="0" u="none" strike="noStrike" cap="none">
              <a:solidFill>
                <a:srgbClr val="6C6463"/>
              </a:solidFill>
              <a:latin typeface="Gill Sans"/>
              <a:ea typeface="Gill Sans"/>
              <a:cs typeface="Gill Sans"/>
              <a:sym typeface="Gill Sans"/>
            </a:endParaRPr>
          </a:p>
          <a:p>
            <a:pPr marL="285750" marR="0" lvl="0" indent="-285750" algn="l" rtl="0">
              <a:lnSpc>
                <a:spcPct val="150000"/>
              </a:lnSpc>
              <a:spcBef>
                <a:spcPts val="0"/>
              </a:spcBef>
              <a:spcAft>
                <a:spcPts val="0"/>
              </a:spcAft>
              <a:buClr>
                <a:srgbClr val="6C6463"/>
              </a:buClr>
              <a:buSzPts val="800"/>
              <a:buFont typeface="Arial"/>
              <a:buChar char="•"/>
            </a:pPr>
            <a:r>
              <a:rPr lang="en-US" sz="1600" b="0" i="0" u="none" strike="noStrike" cap="none">
                <a:solidFill>
                  <a:srgbClr val="6C6463"/>
                </a:solidFill>
                <a:latin typeface="Gill Sans"/>
                <a:ea typeface="Gill Sans"/>
                <a:cs typeface="Gill Sans"/>
                <a:sym typeface="Gill Sans"/>
              </a:rPr>
              <a:t>1 leaflet (instructions of use)</a:t>
            </a:r>
            <a:endParaRPr sz="1600" b="0" i="0" u="none" strike="noStrike" cap="none">
              <a:solidFill>
                <a:srgbClr val="6C6463"/>
              </a:solidFill>
              <a:latin typeface="Gill Sans"/>
              <a:ea typeface="Gill Sans"/>
              <a:cs typeface="Gill Sans"/>
              <a:sym typeface="Gill Sans"/>
            </a:endParaRPr>
          </a:p>
        </p:txBody>
      </p:sp>
      <p:sp>
        <p:nvSpPr>
          <p:cNvPr id="774" name="Google Shape;774;p44"/>
          <p:cNvSpPr txBox="1"/>
          <p:nvPr/>
        </p:nvSpPr>
        <p:spPr>
          <a:xfrm>
            <a:off x="3610369" y="2140016"/>
            <a:ext cx="1461994"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C3854"/>
              </a:buClr>
              <a:buSzPts val="1400"/>
              <a:buFont typeface="Arial"/>
              <a:buNone/>
            </a:pPr>
            <a:r>
              <a:rPr lang="en-US" sz="1400" b="0" i="0" u="none" strike="noStrike" cap="none">
                <a:solidFill>
                  <a:srgbClr val="6C6463"/>
                </a:solidFill>
                <a:latin typeface="Gill Sans"/>
                <a:ea typeface="Gill Sans"/>
                <a:cs typeface="Gill Sans"/>
                <a:sym typeface="Gill Sans"/>
              </a:rPr>
              <a:t>x 4 per year</a:t>
            </a:r>
            <a:endParaRPr sz="1400" b="0" i="0" u="none" strike="noStrike" cap="none">
              <a:solidFill>
                <a:srgbClr val="6C6463"/>
              </a:solidFill>
              <a:latin typeface="Gill Sans"/>
              <a:ea typeface="Gill Sans"/>
              <a:cs typeface="Gill Sans"/>
              <a:sym typeface="Gill Sans"/>
            </a:endParaRPr>
          </a:p>
        </p:txBody>
      </p:sp>
      <p:pic>
        <p:nvPicPr>
          <p:cNvPr id="775" name="Google Shape;775;p44" descr="Text&#10;&#10;Description automatically generated"/>
          <p:cNvPicPr preferRelativeResize="0"/>
          <p:nvPr/>
        </p:nvPicPr>
        <p:blipFill rotWithShape="1">
          <a:blip r:embed="rId3">
            <a:alphaModFix/>
          </a:blip>
          <a:srcRect/>
          <a:stretch/>
        </p:blipFill>
        <p:spPr>
          <a:xfrm>
            <a:off x="716622" y="4784472"/>
            <a:ext cx="1547043" cy="1100339"/>
          </a:xfrm>
          <a:prstGeom prst="rect">
            <a:avLst/>
          </a:prstGeom>
          <a:noFill/>
          <a:ln>
            <a:noFill/>
          </a:ln>
        </p:spPr>
      </p:pic>
      <p:sp>
        <p:nvSpPr>
          <p:cNvPr id="776" name="Google Shape;776;p44"/>
          <p:cNvSpPr txBox="1"/>
          <p:nvPr/>
        </p:nvSpPr>
        <p:spPr>
          <a:xfrm>
            <a:off x="609489" y="4103528"/>
            <a:ext cx="1608193"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C3854"/>
              </a:buClr>
              <a:buSzPts val="1400"/>
              <a:buFont typeface="Arial"/>
              <a:buNone/>
            </a:pPr>
            <a:r>
              <a:rPr lang="en-US" sz="1400" b="0" i="0" u="none" strike="noStrike" cap="none">
                <a:solidFill>
                  <a:srgbClr val="6C6463"/>
                </a:solidFill>
                <a:latin typeface="Gill Sans"/>
                <a:ea typeface="Gill Sans"/>
                <a:cs typeface="Gill Sans"/>
                <a:sym typeface="Gill Sans"/>
              </a:rPr>
              <a:t>1 bundle of 20 vials</a:t>
            </a:r>
            <a:endParaRPr sz="1400" b="0" i="0" u="none" strike="noStrike" cap="none">
              <a:solidFill>
                <a:srgbClr val="6C6463"/>
              </a:solidFill>
              <a:latin typeface="Gill Sans"/>
              <a:ea typeface="Gill Sans"/>
              <a:cs typeface="Gill Sans"/>
              <a:sym typeface="Gill Sans"/>
            </a:endParaRPr>
          </a:p>
        </p:txBody>
      </p:sp>
      <p:sp>
        <p:nvSpPr>
          <p:cNvPr id="777" name="Google Shape;777;p44"/>
          <p:cNvSpPr txBox="1"/>
          <p:nvPr/>
        </p:nvSpPr>
        <p:spPr>
          <a:xfrm>
            <a:off x="2607783" y="4158230"/>
            <a:ext cx="3467167"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C3854"/>
              </a:buClr>
              <a:buSzPts val="1400"/>
              <a:buFont typeface="Arial"/>
              <a:buNone/>
            </a:pPr>
            <a:r>
              <a:rPr lang="en-US" sz="1400" b="0" i="0" u="none" strike="noStrike" cap="none">
                <a:solidFill>
                  <a:srgbClr val="6C6463"/>
                </a:solidFill>
                <a:latin typeface="Gill Sans"/>
                <a:ea typeface="Gill Sans"/>
                <a:cs typeface="Gill Sans"/>
                <a:sym typeface="Gill Sans"/>
              </a:rPr>
              <a:t>protects 5 women per year</a:t>
            </a:r>
            <a:endParaRPr sz="1400" b="0" i="0" u="none" strike="noStrike" cap="none">
              <a:solidFill>
                <a:srgbClr val="6C6463"/>
              </a:solidFill>
              <a:latin typeface="Gill Sans"/>
              <a:ea typeface="Gill Sans"/>
              <a:cs typeface="Gill Sans"/>
              <a:sym typeface="Gill Sans"/>
            </a:endParaRPr>
          </a:p>
        </p:txBody>
      </p:sp>
      <p:sp>
        <p:nvSpPr>
          <p:cNvPr id="778" name="Google Shape;778;p44"/>
          <p:cNvSpPr txBox="1"/>
          <p:nvPr/>
        </p:nvSpPr>
        <p:spPr>
          <a:xfrm>
            <a:off x="529079" y="2170237"/>
            <a:ext cx="1769012"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C3854"/>
              </a:buClr>
              <a:buSzPts val="1400"/>
              <a:buFont typeface="Arial"/>
              <a:buNone/>
            </a:pPr>
            <a:r>
              <a:rPr lang="en-US" sz="1400" b="0" i="0" u="none" strike="noStrike" cap="none">
                <a:solidFill>
                  <a:srgbClr val="6C6463"/>
                </a:solidFill>
                <a:latin typeface="Gill Sans"/>
                <a:ea typeface="Gill Sans"/>
                <a:cs typeface="Gill Sans"/>
                <a:sym typeface="Gill Sans"/>
              </a:rPr>
              <a:t>3-monthly injection</a:t>
            </a:r>
            <a:endParaRPr sz="1400" b="0" i="0" u="none" strike="noStrike" cap="none">
              <a:solidFill>
                <a:srgbClr val="6C6463"/>
              </a:solidFill>
              <a:latin typeface="Gill Sans"/>
              <a:ea typeface="Gill Sans"/>
              <a:cs typeface="Gill Sans"/>
              <a:sym typeface="Gill Sans"/>
            </a:endParaRPr>
          </a:p>
        </p:txBody>
      </p:sp>
      <p:cxnSp>
        <p:nvCxnSpPr>
          <p:cNvPr id="779" name="Google Shape;779;p44"/>
          <p:cNvCxnSpPr/>
          <p:nvPr/>
        </p:nvCxnSpPr>
        <p:spPr>
          <a:xfrm>
            <a:off x="6215605" y="2293557"/>
            <a:ext cx="0" cy="3817876"/>
          </a:xfrm>
          <a:prstGeom prst="straightConnector1">
            <a:avLst/>
          </a:prstGeom>
          <a:noFill/>
          <a:ln w="9525" cap="flat" cmpd="sng">
            <a:solidFill>
              <a:schemeClr val="dk1"/>
            </a:solidFill>
            <a:prstDash val="solid"/>
            <a:miter lim="800000"/>
            <a:headEnd type="none" w="sm" len="sm"/>
            <a:tailEnd type="none" w="sm" len="sm"/>
          </a:ln>
        </p:spPr>
      </p:cxnSp>
      <p:grpSp>
        <p:nvGrpSpPr>
          <p:cNvPr id="780" name="Google Shape;780;p44"/>
          <p:cNvGrpSpPr/>
          <p:nvPr/>
        </p:nvGrpSpPr>
        <p:grpSpPr>
          <a:xfrm>
            <a:off x="3238459" y="2586580"/>
            <a:ext cx="2205815" cy="691991"/>
            <a:chOff x="2347260" y="2467588"/>
            <a:chExt cx="3189119" cy="1000465"/>
          </a:xfrm>
        </p:grpSpPr>
        <p:grpSp>
          <p:nvGrpSpPr>
            <p:cNvPr id="781" name="Google Shape;781;p44"/>
            <p:cNvGrpSpPr/>
            <p:nvPr/>
          </p:nvGrpSpPr>
          <p:grpSpPr>
            <a:xfrm>
              <a:off x="2347260" y="2467588"/>
              <a:ext cx="983302" cy="1000465"/>
              <a:chOff x="7575932" y="74148"/>
              <a:chExt cx="788884" cy="785272"/>
            </a:xfrm>
          </p:grpSpPr>
          <p:sp>
            <p:nvSpPr>
              <p:cNvPr id="782" name="Google Shape;782;p44"/>
              <p:cNvSpPr/>
              <p:nvPr/>
            </p:nvSpPr>
            <p:spPr>
              <a:xfrm>
                <a:off x="7847417" y="404818"/>
                <a:ext cx="121868" cy="60613"/>
              </a:xfrm>
              <a:custGeom>
                <a:avLst/>
                <a:gdLst/>
                <a:ahLst/>
                <a:cxnLst/>
                <a:rect l="l" t="t" r="r" b="b"/>
                <a:pathLst>
                  <a:path w="121868" h="60613" extrusionOk="0">
                    <a:moveTo>
                      <a:pt x="60934" y="0"/>
                    </a:moveTo>
                    <a:lnTo>
                      <a:pt x="0" y="60614"/>
                    </a:lnTo>
                    <a:lnTo>
                      <a:pt x="121869" y="60614"/>
                    </a:lnTo>
                    <a:close/>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3" name="Google Shape;783;p44"/>
              <p:cNvSpPr/>
              <p:nvPr/>
            </p:nvSpPr>
            <p:spPr>
              <a:xfrm>
                <a:off x="7908351" y="344204"/>
                <a:ext cx="182803" cy="121227"/>
              </a:xfrm>
              <a:custGeom>
                <a:avLst/>
                <a:gdLst/>
                <a:ahLst/>
                <a:cxnLst/>
                <a:rect l="l" t="t" r="r" b="b"/>
                <a:pathLst>
                  <a:path w="182803" h="121227" extrusionOk="0">
                    <a:moveTo>
                      <a:pt x="60934" y="121227"/>
                    </a:moveTo>
                    <a:lnTo>
                      <a:pt x="182803" y="121227"/>
                    </a:lnTo>
                    <a:lnTo>
                      <a:pt x="60934" y="0"/>
                    </a:lnTo>
                    <a:lnTo>
                      <a:pt x="0" y="60614"/>
                    </a:lnTo>
                    <a:close/>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4" name="Google Shape;784;p44"/>
              <p:cNvSpPr/>
              <p:nvPr/>
            </p:nvSpPr>
            <p:spPr>
              <a:xfrm rot="-2700486">
                <a:off x="7761642" y="258929"/>
                <a:ext cx="87048" cy="203487"/>
              </a:xfrm>
              <a:custGeom>
                <a:avLst/>
                <a:gdLst/>
                <a:ahLst/>
                <a:cxnLst/>
                <a:rect l="l" t="t" r="r" b="b"/>
                <a:pathLst>
                  <a:path w="87048" h="203487" extrusionOk="0">
                    <a:moveTo>
                      <a:pt x="0" y="0"/>
                    </a:moveTo>
                    <a:lnTo>
                      <a:pt x="87048" y="0"/>
                    </a:lnTo>
                    <a:lnTo>
                      <a:pt x="87048" y="203487"/>
                    </a:lnTo>
                    <a:lnTo>
                      <a:pt x="0" y="203487"/>
                    </a:lnTo>
                    <a:close/>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5" name="Google Shape;785;p44"/>
              <p:cNvSpPr/>
              <p:nvPr/>
            </p:nvSpPr>
            <p:spPr>
              <a:xfrm rot="-2700000">
                <a:off x="7820963" y="199777"/>
                <a:ext cx="87048" cy="203487"/>
              </a:xfrm>
              <a:custGeom>
                <a:avLst/>
                <a:gdLst/>
                <a:ahLst/>
                <a:cxnLst/>
                <a:rect l="l" t="t" r="r" b="b"/>
                <a:pathLst>
                  <a:path w="87048" h="203487" extrusionOk="0">
                    <a:moveTo>
                      <a:pt x="0" y="0"/>
                    </a:moveTo>
                    <a:lnTo>
                      <a:pt x="87048" y="0"/>
                    </a:lnTo>
                    <a:lnTo>
                      <a:pt x="87048" y="203487"/>
                    </a:lnTo>
                    <a:lnTo>
                      <a:pt x="0" y="203487"/>
                    </a:lnTo>
                    <a:close/>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nvGrpSpPr>
              <p:cNvPr id="786" name="Google Shape;786;p44"/>
              <p:cNvGrpSpPr/>
              <p:nvPr/>
            </p:nvGrpSpPr>
            <p:grpSpPr>
              <a:xfrm>
                <a:off x="7840888" y="338251"/>
                <a:ext cx="523928" cy="521169"/>
                <a:chOff x="7840888" y="338251"/>
                <a:chExt cx="523928" cy="521169"/>
              </a:xfrm>
            </p:grpSpPr>
            <p:sp>
              <p:nvSpPr>
                <p:cNvPr id="787" name="Google Shape;787;p44"/>
                <p:cNvSpPr/>
                <p:nvPr/>
              </p:nvSpPr>
              <p:spPr>
                <a:xfrm>
                  <a:off x="7840888" y="338251"/>
                  <a:ext cx="335139" cy="332834"/>
                </a:xfrm>
                <a:custGeom>
                  <a:avLst/>
                  <a:gdLst/>
                  <a:ahLst/>
                  <a:cxnLst/>
                  <a:rect l="l" t="t" r="r" b="b"/>
                  <a:pathLst>
                    <a:path w="335139" h="332834" extrusionOk="0">
                      <a:moveTo>
                        <a:pt x="215447" y="332834"/>
                      </a:moveTo>
                      <a:cubicBezTo>
                        <a:pt x="208918" y="332834"/>
                        <a:pt x="202390" y="330670"/>
                        <a:pt x="198037" y="326340"/>
                      </a:cubicBezTo>
                      <a:lnTo>
                        <a:pt x="93578" y="222431"/>
                      </a:lnTo>
                      <a:cubicBezTo>
                        <a:pt x="91402" y="220266"/>
                        <a:pt x="91402" y="215937"/>
                        <a:pt x="93578" y="213772"/>
                      </a:cubicBezTo>
                      <a:cubicBezTo>
                        <a:pt x="95754" y="211607"/>
                        <a:pt x="100107" y="211607"/>
                        <a:pt x="102283" y="213772"/>
                      </a:cubicBezTo>
                      <a:lnTo>
                        <a:pt x="206742" y="317681"/>
                      </a:lnTo>
                      <a:cubicBezTo>
                        <a:pt x="211094" y="322011"/>
                        <a:pt x="219799" y="322011"/>
                        <a:pt x="224152" y="317681"/>
                      </a:cubicBezTo>
                      <a:lnTo>
                        <a:pt x="319906" y="222431"/>
                      </a:lnTo>
                      <a:cubicBezTo>
                        <a:pt x="324258" y="218101"/>
                        <a:pt x="324258" y="209442"/>
                        <a:pt x="319906" y="205113"/>
                      </a:cubicBezTo>
                      <a:lnTo>
                        <a:pt x="128398" y="14612"/>
                      </a:lnTo>
                      <a:lnTo>
                        <a:pt x="15234" y="127181"/>
                      </a:lnTo>
                      <a:lnTo>
                        <a:pt x="102283" y="213772"/>
                      </a:lnTo>
                      <a:cubicBezTo>
                        <a:pt x="104459" y="215937"/>
                        <a:pt x="104459" y="220266"/>
                        <a:pt x="102283" y="222431"/>
                      </a:cubicBezTo>
                      <a:cubicBezTo>
                        <a:pt x="100107" y="224596"/>
                        <a:pt x="95754" y="224596"/>
                        <a:pt x="93578" y="222431"/>
                      </a:cubicBezTo>
                      <a:lnTo>
                        <a:pt x="2176" y="131510"/>
                      </a:lnTo>
                      <a:cubicBezTo>
                        <a:pt x="0" y="129345"/>
                        <a:pt x="0" y="129345"/>
                        <a:pt x="0" y="127181"/>
                      </a:cubicBezTo>
                      <a:cubicBezTo>
                        <a:pt x="0" y="125016"/>
                        <a:pt x="0" y="125016"/>
                        <a:pt x="2176" y="122851"/>
                      </a:cubicBezTo>
                      <a:lnTo>
                        <a:pt x="124045" y="1624"/>
                      </a:lnTo>
                      <a:cubicBezTo>
                        <a:pt x="126221" y="-541"/>
                        <a:pt x="130574" y="-541"/>
                        <a:pt x="132750" y="1624"/>
                      </a:cubicBezTo>
                      <a:lnTo>
                        <a:pt x="328611" y="196454"/>
                      </a:lnTo>
                      <a:cubicBezTo>
                        <a:pt x="337316" y="205113"/>
                        <a:pt x="337316" y="220266"/>
                        <a:pt x="328611" y="231090"/>
                      </a:cubicBezTo>
                      <a:lnTo>
                        <a:pt x="232857" y="326340"/>
                      </a:lnTo>
                      <a:cubicBezTo>
                        <a:pt x="226328" y="330670"/>
                        <a:pt x="221976" y="332834"/>
                        <a:pt x="215447" y="332834"/>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8" name="Google Shape;788;p44"/>
                <p:cNvSpPr/>
                <p:nvPr/>
              </p:nvSpPr>
              <p:spPr>
                <a:xfrm>
                  <a:off x="8156986" y="652143"/>
                  <a:ext cx="207830" cy="207277"/>
                </a:xfrm>
                <a:custGeom>
                  <a:avLst/>
                  <a:gdLst/>
                  <a:ahLst/>
                  <a:cxnLst/>
                  <a:rect l="l" t="t" r="r" b="b"/>
                  <a:pathLst>
                    <a:path w="207830" h="207277" extrusionOk="0">
                      <a:moveTo>
                        <a:pt x="201845" y="207277"/>
                      </a:moveTo>
                      <a:cubicBezTo>
                        <a:pt x="199669" y="207277"/>
                        <a:pt x="199669" y="207277"/>
                        <a:pt x="197493" y="205113"/>
                      </a:cubicBezTo>
                      <a:lnTo>
                        <a:pt x="1632" y="10283"/>
                      </a:lnTo>
                      <a:cubicBezTo>
                        <a:pt x="-544" y="8118"/>
                        <a:pt x="-544" y="3788"/>
                        <a:pt x="1632" y="1624"/>
                      </a:cubicBezTo>
                      <a:cubicBezTo>
                        <a:pt x="3808" y="-541"/>
                        <a:pt x="8161" y="-541"/>
                        <a:pt x="10337" y="1624"/>
                      </a:cubicBezTo>
                      <a:lnTo>
                        <a:pt x="206198" y="196454"/>
                      </a:lnTo>
                      <a:cubicBezTo>
                        <a:pt x="208374" y="198618"/>
                        <a:pt x="208374" y="202948"/>
                        <a:pt x="206198" y="205113"/>
                      </a:cubicBezTo>
                      <a:cubicBezTo>
                        <a:pt x="204022" y="205113"/>
                        <a:pt x="204022" y="207277"/>
                        <a:pt x="201845" y="207277"/>
                      </a:cubicBezTo>
                    </a:path>
                  </a:pathLst>
                </a:custGeom>
                <a:solidFill>
                  <a:srgbClr val="C7C8C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9" name="Google Shape;789;p44"/>
                <p:cNvSpPr/>
                <p:nvPr/>
              </p:nvSpPr>
              <p:spPr>
                <a:xfrm>
                  <a:off x="8115093" y="580165"/>
                  <a:ext cx="63967" cy="77931"/>
                </a:xfrm>
                <a:custGeom>
                  <a:avLst/>
                  <a:gdLst/>
                  <a:ahLst/>
                  <a:cxnLst/>
                  <a:rect l="l" t="t" r="r" b="b"/>
                  <a:pathLst>
                    <a:path w="63967" h="77931" extrusionOk="0">
                      <a:moveTo>
                        <a:pt x="58758" y="67108"/>
                      </a:moveTo>
                      <a:cubicBezTo>
                        <a:pt x="65287" y="60614"/>
                        <a:pt x="65287" y="51955"/>
                        <a:pt x="60934" y="45460"/>
                      </a:cubicBezTo>
                      <a:lnTo>
                        <a:pt x="32643" y="0"/>
                      </a:lnTo>
                      <a:lnTo>
                        <a:pt x="0" y="32472"/>
                      </a:lnTo>
                      <a:lnTo>
                        <a:pt x="45701" y="77932"/>
                      </a:lnTo>
                      <a:lnTo>
                        <a:pt x="58758" y="67108"/>
                      </a:lnTo>
                      <a:close/>
                    </a:path>
                  </a:pathLst>
                </a:custGeom>
                <a:solidFill>
                  <a:srgbClr val="00437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0" name="Google Shape;790;p44"/>
                <p:cNvSpPr/>
                <p:nvPr/>
              </p:nvSpPr>
              <p:spPr>
                <a:xfrm>
                  <a:off x="8084626" y="612636"/>
                  <a:ext cx="78344" cy="63631"/>
                </a:xfrm>
                <a:custGeom>
                  <a:avLst/>
                  <a:gdLst/>
                  <a:ahLst/>
                  <a:cxnLst/>
                  <a:rect l="l" t="t" r="r" b="b"/>
                  <a:pathLst>
                    <a:path w="78344" h="63631" extrusionOk="0">
                      <a:moveTo>
                        <a:pt x="32643" y="0"/>
                      </a:moveTo>
                      <a:lnTo>
                        <a:pt x="0" y="32472"/>
                      </a:lnTo>
                      <a:lnTo>
                        <a:pt x="45701" y="60614"/>
                      </a:lnTo>
                      <a:cubicBezTo>
                        <a:pt x="52230" y="64943"/>
                        <a:pt x="60935" y="64943"/>
                        <a:pt x="67463" y="58449"/>
                      </a:cubicBezTo>
                      <a:lnTo>
                        <a:pt x="78344" y="47625"/>
                      </a:lnTo>
                      <a:lnTo>
                        <a:pt x="32643" y="0"/>
                      </a:lnTo>
                      <a:close/>
                    </a:path>
                  </a:pathLst>
                </a:custGeom>
                <a:solidFill>
                  <a:srgbClr val="00437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1" name="Google Shape;791;p44"/>
                <p:cNvSpPr/>
                <p:nvPr/>
              </p:nvSpPr>
              <p:spPr>
                <a:xfrm>
                  <a:off x="8078097" y="573670"/>
                  <a:ext cx="108255" cy="108238"/>
                </a:xfrm>
                <a:custGeom>
                  <a:avLst/>
                  <a:gdLst/>
                  <a:ahLst/>
                  <a:cxnLst/>
                  <a:rect l="l" t="t" r="r" b="b"/>
                  <a:pathLst>
                    <a:path w="108255" h="108238" extrusionOk="0">
                      <a:moveTo>
                        <a:pt x="15234" y="69273"/>
                      </a:moveTo>
                      <a:lnTo>
                        <a:pt x="54406" y="93085"/>
                      </a:lnTo>
                      <a:cubicBezTo>
                        <a:pt x="58758" y="95250"/>
                        <a:pt x="65287" y="95250"/>
                        <a:pt x="69639" y="90921"/>
                      </a:cubicBezTo>
                      <a:lnTo>
                        <a:pt x="93578" y="67108"/>
                      </a:lnTo>
                      <a:cubicBezTo>
                        <a:pt x="97930" y="62779"/>
                        <a:pt x="97930" y="56284"/>
                        <a:pt x="95754" y="51955"/>
                      </a:cubicBezTo>
                      <a:lnTo>
                        <a:pt x="69639" y="15153"/>
                      </a:lnTo>
                      <a:lnTo>
                        <a:pt x="15234" y="69273"/>
                      </a:lnTo>
                      <a:close/>
                      <a:moveTo>
                        <a:pt x="60934" y="108239"/>
                      </a:moveTo>
                      <a:cubicBezTo>
                        <a:pt x="56582" y="108239"/>
                        <a:pt x="52230" y="106074"/>
                        <a:pt x="47877" y="103909"/>
                      </a:cubicBezTo>
                      <a:lnTo>
                        <a:pt x="2176" y="75767"/>
                      </a:lnTo>
                      <a:cubicBezTo>
                        <a:pt x="0" y="75767"/>
                        <a:pt x="0" y="73602"/>
                        <a:pt x="0" y="71438"/>
                      </a:cubicBezTo>
                      <a:cubicBezTo>
                        <a:pt x="0" y="69273"/>
                        <a:pt x="0" y="67108"/>
                        <a:pt x="2176" y="67108"/>
                      </a:cubicBezTo>
                      <a:lnTo>
                        <a:pt x="67463" y="2165"/>
                      </a:lnTo>
                      <a:cubicBezTo>
                        <a:pt x="69639" y="0"/>
                        <a:pt x="69639" y="0"/>
                        <a:pt x="71816" y="0"/>
                      </a:cubicBezTo>
                      <a:cubicBezTo>
                        <a:pt x="73992" y="0"/>
                        <a:pt x="76168" y="2165"/>
                        <a:pt x="76168" y="2165"/>
                      </a:cubicBezTo>
                      <a:lnTo>
                        <a:pt x="104459" y="47625"/>
                      </a:lnTo>
                      <a:cubicBezTo>
                        <a:pt x="110988" y="56284"/>
                        <a:pt x="108812" y="69273"/>
                        <a:pt x="100107" y="77932"/>
                      </a:cubicBezTo>
                      <a:lnTo>
                        <a:pt x="76168" y="101745"/>
                      </a:lnTo>
                      <a:cubicBezTo>
                        <a:pt x="73992" y="106074"/>
                        <a:pt x="67463" y="108239"/>
                        <a:pt x="60934" y="108239"/>
                      </a:cubicBezTo>
                    </a:path>
                  </a:pathLst>
                </a:custGeom>
                <a:solidFill>
                  <a:srgbClr val="00437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792" name="Google Shape;792;p44"/>
              <p:cNvSpPr/>
              <p:nvPr/>
            </p:nvSpPr>
            <p:spPr>
              <a:xfrm rot="-2700000">
                <a:off x="7757581" y="45455"/>
                <a:ext cx="30466" cy="406974"/>
              </a:xfrm>
              <a:custGeom>
                <a:avLst/>
                <a:gdLst/>
                <a:ahLst/>
                <a:cxnLst/>
                <a:rect l="l" t="t" r="r" b="b"/>
                <a:pathLst>
                  <a:path w="30466" h="406974" extrusionOk="0">
                    <a:moveTo>
                      <a:pt x="0" y="0"/>
                    </a:moveTo>
                    <a:lnTo>
                      <a:pt x="30467" y="0"/>
                    </a:lnTo>
                    <a:lnTo>
                      <a:pt x="30467" y="406974"/>
                    </a:lnTo>
                    <a:lnTo>
                      <a:pt x="0" y="406974"/>
                    </a:lnTo>
                    <a:close/>
                  </a:path>
                </a:pathLst>
              </a:custGeom>
              <a:solidFill>
                <a:srgbClr val="006F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3" name="Google Shape;793;p44"/>
              <p:cNvSpPr/>
              <p:nvPr/>
            </p:nvSpPr>
            <p:spPr>
              <a:xfrm rot="-2700000">
                <a:off x="7738337" y="65982"/>
                <a:ext cx="30466" cy="406974"/>
              </a:xfrm>
              <a:custGeom>
                <a:avLst/>
                <a:gdLst/>
                <a:ahLst/>
                <a:cxnLst/>
                <a:rect l="l" t="t" r="r" b="b"/>
                <a:pathLst>
                  <a:path w="30466" h="406974" extrusionOk="0">
                    <a:moveTo>
                      <a:pt x="0" y="0"/>
                    </a:moveTo>
                    <a:lnTo>
                      <a:pt x="30467" y="0"/>
                    </a:lnTo>
                    <a:lnTo>
                      <a:pt x="30467" y="406974"/>
                    </a:lnTo>
                    <a:lnTo>
                      <a:pt x="0" y="406974"/>
                    </a:lnTo>
                    <a:close/>
                  </a:path>
                </a:pathLst>
              </a:custGeom>
              <a:solidFill>
                <a:srgbClr val="006F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nvGrpSpPr>
              <p:cNvPr id="794" name="Google Shape;794;p44"/>
              <p:cNvGrpSpPr/>
              <p:nvPr/>
            </p:nvGrpSpPr>
            <p:grpSpPr>
              <a:xfrm>
                <a:off x="7575932" y="74148"/>
                <a:ext cx="399338" cy="395613"/>
                <a:chOff x="7575932" y="74148"/>
                <a:chExt cx="399338" cy="395613"/>
              </a:xfrm>
            </p:grpSpPr>
            <p:sp>
              <p:nvSpPr>
                <p:cNvPr id="795" name="Google Shape;795;p44"/>
                <p:cNvSpPr/>
                <p:nvPr/>
              </p:nvSpPr>
              <p:spPr>
                <a:xfrm>
                  <a:off x="7591166" y="89301"/>
                  <a:ext cx="342756" cy="341493"/>
                </a:xfrm>
                <a:custGeom>
                  <a:avLst/>
                  <a:gdLst/>
                  <a:ahLst/>
                  <a:cxnLst/>
                  <a:rect l="l" t="t" r="r" b="b"/>
                  <a:pathLst>
                    <a:path w="342756" h="341493" extrusionOk="0">
                      <a:moveTo>
                        <a:pt x="14690" y="47084"/>
                      </a:moveTo>
                      <a:lnTo>
                        <a:pt x="295423" y="326340"/>
                      </a:lnTo>
                      <a:lnTo>
                        <a:pt x="328067" y="293868"/>
                      </a:lnTo>
                      <a:lnTo>
                        <a:pt x="47333" y="14612"/>
                      </a:lnTo>
                      <a:lnTo>
                        <a:pt x="14690" y="47084"/>
                      </a:lnTo>
                      <a:close/>
                      <a:moveTo>
                        <a:pt x="295423" y="341494"/>
                      </a:moveTo>
                      <a:cubicBezTo>
                        <a:pt x="293247" y="341494"/>
                        <a:pt x="293247" y="341494"/>
                        <a:pt x="291071" y="339329"/>
                      </a:cubicBezTo>
                      <a:lnTo>
                        <a:pt x="1632" y="51413"/>
                      </a:lnTo>
                      <a:cubicBezTo>
                        <a:pt x="-544" y="49249"/>
                        <a:pt x="-544" y="44919"/>
                        <a:pt x="1632" y="42754"/>
                      </a:cubicBezTo>
                      <a:lnTo>
                        <a:pt x="42981" y="1624"/>
                      </a:lnTo>
                      <a:cubicBezTo>
                        <a:pt x="45157" y="-541"/>
                        <a:pt x="49509" y="-541"/>
                        <a:pt x="51685" y="1624"/>
                      </a:cubicBezTo>
                      <a:lnTo>
                        <a:pt x="341124" y="289539"/>
                      </a:lnTo>
                      <a:cubicBezTo>
                        <a:pt x="343300" y="291704"/>
                        <a:pt x="343300" y="296033"/>
                        <a:pt x="341124" y="298198"/>
                      </a:cubicBezTo>
                      <a:lnTo>
                        <a:pt x="299776" y="339329"/>
                      </a:lnTo>
                      <a:cubicBezTo>
                        <a:pt x="299776" y="341494"/>
                        <a:pt x="297600" y="341494"/>
                        <a:pt x="295423" y="341494"/>
                      </a:cubicBezTo>
                    </a:path>
                  </a:pathLst>
                </a:custGeom>
                <a:solidFill>
                  <a:srgbClr val="006F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6" name="Google Shape;796;p44"/>
                <p:cNvSpPr/>
                <p:nvPr/>
              </p:nvSpPr>
              <p:spPr>
                <a:xfrm>
                  <a:off x="7669510" y="169398"/>
                  <a:ext cx="183891" cy="181300"/>
                </a:xfrm>
                <a:custGeom>
                  <a:avLst/>
                  <a:gdLst/>
                  <a:ahLst/>
                  <a:cxnLst/>
                  <a:rect l="l" t="t" r="r" b="b"/>
                  <a:pathLst>
                    <a:path w="183891" h="181300" extrusionOk="0">
                      <a:moveTo>
                        <a:pt x="5985" y="181300"/>
                      </a:moveTo>
                      <a:cubicBezTo>
                        <a:pt x="3808" y="181300"/>
                        <a:pt x="3808" y="181300"/>
                        <a:pt x="1632" y="179135"/>
                      </a:cubicBezTo>
                      <a:cubicBezTo>
                        <a:pt x="-544" y="176971"/>
                        <a:pt x="-544" y="172641"/>
                        <a:pt x="1632" y="170476"/>
                      </a:cubicBezTo>
                      <a:lnTo>
                        <a:pt x="173554" y="1624"/>
                      </a:lnTo>
                      <a:cubicBezTo>
                        <a:pt x="175731" y="-541"/>
                        <a:pt x="180083" y="-541"/>
                        <a:pt x="182259" y="1624"/>
                      </a:cubicBezTo>
                      <a:cubicBezTo>
                        <a:pt x="184436" y="3788"/>
                        <a:pt x="184436" y="8118"/>
                        <a:pt x="182259" y="10283"/>
                      </a:cubicBezTo>
                      <a:lnTo>
                        <a:pt x="10337" y="181300"/>
                      </a:lnTo>
                      <a:cubicBezTo>
                        <a:pt x="10337" y="181300"/>
                        <a:pt x="8161" y="181300"/>
                        <a:pt x="5985" y="181300"/>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7" name="Google Shape;797;p44"/>
                <p:cNvSpPr/>
                <p:nvPr/>
              </p:nvSpPr>
              <p:spPr>
                <a:xfrm>
                  <a:off x="7695625" y="191046"/>
                  <a:ext cx="279645" cy="278715"/>
                </a:xfrm>
                <a:custGeom>
                  <a:avLst/>
                  <a:gdLst/>
                  <a:ahLst/>
                  <a:cxnLst/>
                  <a:rect l="l" t="t" r="r" b="b"/>
                  <a:pathLst>
                    <a:path w="279645" h="278715" extrusionOk="0">
                      <a:moveTo>
                        <a:pt x="151792" y="278715"/>
                      </a:moveTo>
                      <a:cubicBezTo>
                        <a:pt x="149616" y="278715"/>
                        <a:pt x="149616" y="278715"/>
                        <a:pt x="147440" y="276550"/>
                      </a:cubicBezTo>
                      <a:lnTo>
                        <a:pt x="1632" y="131510"/>
                      </a:lnTo>
                      <a:cubicBezTo>
                        <a:pt x="-544" y="129345"/>
                        <a:pt x="-544" y="125016"/>
                        <a:pt x="1632" y="122851"/>
                      </a:cubicBezTo>
                      <a:lnTo>
                        <a:pt x="123501" y="1624"/>
                      </a:lnTo>
                      <a:cubicBezTo>
                        <a:pt x="125677" y="-541"/>
                        <a:pt x="130030" y="-541"/>
                        <a:pt x="132206" y="1624"/>
                      </a:cubicBezTo>
                      <a:lnTo>
                        <a:pt x="199669" y="68732"/>
                      </a:lnTo>
                      <a:cubicBezTo>
                        <a:pt x="201845" y="70896"/>
                        <a:pt x="201845" y="75226"/>
                        <a:pt x="199669" y="77391"/>
                      </a:cubicBezTo>
                      <a:cubicBezTo>
                        <a:pt x="197493" y="79556"/>
                        <a:pt x="193140" y="79556"/>
                        <a:pt x="190964" y="77391"/>
                      </a:cubicBezTo>
                      <a:lnTo>
                        <a:pt x="127854" y="14612"/>
                      </a:lnTo>
                      <a:lnTo>
                        <a:pt x="14690" y="127181"/>
                      </a:lnTo>
                      <a:lnTo>
                        <a:pt x="151792" y="263562"/>
                      </a:lnTo>
                      <a:lnTo>
                        <a:pt x="264956" y="150993"/>
                      </a:lnTo>
                      <a:lnTo>
                        <a:pt x="186612" y="73061"/>
                      </a:lnTo>
                      <a:cubicBezTo>
                        <a:pt x="184436" y="70896"/>
                        <a:pt x="184436" y="66567"/>
                        <a:pt x="186612" y="64402"/>
                      </a:cubicBezTo>
                      <a:cubicBezTo>
                        <a:pt x="188788" y="62237"/>
                        <a:pt x="193140" y="62237"/>
                        <a:pt x="195317" y="64402"/>
                      </a:cubicBezTo>
                      <a:lnTo>
                        <a:pt x="278014" y="146664"/>
                      </a:lnTo>
                      <a:cubicBezTo>
                        <a:pt x="280190" y="148828"/>
                        <a:pt x="280190" y="153158"/>
                        <a:pt x="278014" y="155323"/>
                      </a:cubicBezTo>
                      <a:lnTo>
                        <a:pt x="156145" y="276550"/>
                      </a:lnTo>
                      <a:cubicBezTo>
                        <a:pt x="153968" y="278715"/>
                        <a:pt x="151792" y="278715"/>
                        <a:pt x="151792" y="278715"/>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8" name="Google Shape;798;p44"/>
                <p:cNvSpPr/>
                <p:nvPr/>
              </p:nvSpPr>
              <p:spPr>
                <a:xfrm>
                  <a:off x="7575932" y="74148"/>
                  <a:ext cx="83784" cy="83885"/>
                </a:xfrm>
                <a:custGeom>
                  <a:avLst/>
                  <a:gdLst/>
                  <a:ahLst/>
                  <a:cxnLst/>
                  <a:rect l="l" t="t" r="r" b="b"/>
                  <a:pathLst>
                    <a:path w="83784" h="83885" extrusionOk="0">
                      <a:moveTo>
                        <a:pt x="5985" y="83885"/>
                      </a:moveTo>
                      <a:cubicBezTo>
                        <a:pt x="3808" y="83885"/>
                        <a:pt x="3808" y="83885"/>
                        <a:pt x="1632" y="81720"/>
                      </a:cubicBezTo>
                      <a:cubicBezTo>
                        <a:pt x="-544" y="79556"/>
                        <a:pt x="-544" y="75226"/>
                        <a:pt x="1632" y="73061"/>
                      </a:cubicBezTo>
                      <a:lnTo>
                        <a:pt x="73448" y="1624"/>
                      </a:lnTo>
                      <a:cubicBezTo>
                        <a:pt x="75624" y="-541"/>
                        <a:pt x="79976" y="-541"/>
                        <a:pt x="82153" y="1624"/>
                      </a:cubicBezTo>
                      <a:cubicBezTo>
                        <a:pt x="84329" y="3788"/>
                        <a:pt x="84329" y="8118"/>
                        <a:pt x="82153" y="10283"/>
                      </a:cubicBezTo>
                      <a:lnTo>
                        <a:pt x="10337" y="81720"/>
                      </a:lnTo>
                      <a:cubicBezTo>
                        <a:pt x="8161" y="83885"/>
                        <a:pt x="5985" y="83885"/>
                        <a:pt x="5985" y="83885"/>
                      </a:cubicBezTo>
                    </a:path>
                  </a:pathLst>
                </a:custGeom>
                <a:solidFill>
                  <a:srgbClr val="006F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grpSp>
          <p:nvGrpSpPr>
            <p:cNvPr id="799" name="Google Shape;799;p44"/>
            <p:cNvGrpSpPr/>
            <p:nvPr/>
          </p:nvGrpSpPr>
          <p:grpSpPr>
            <a:xfrm>
              <a:off x="3050737" y="2467588"/>
              <a:ext cx="983302" cy="1000465"/>
              <a:chOff x="7575932" y="74148"/>
              <a:chExt cx="788884" cy="785272"/>
            </a:xfrm>
          </p:grpSpPr>
          <p:sp>
            <p:nvSpPr>
              <p:cNvPr id="800" name="Google Shape;800;p44"/>
              <p:cNvSpPr/>
              <p:nvPr/>
            </p:nvSpPr>
            <p:spPr>
              <a:xfrm>
                <a:off x="7847417" y="404818"/>
                <a:ext cx="121868" cy="60613"/>
              </a:xfrm>
              <a:custGeom>
                <a:avLst/>
                <a:gdLst/>
                <a:ahLst/>
                <a:cxnLst/>
                <a:rect l="l" t="t" r="r" b="b"/>
                <a:pathLst>
                  <a:path w="121868" h="60613" extrusionOk="0">
                    <a:moveTo>
                      <a:pt x="60934" y="0"/>
                    </a:moveTo>
                    <a:lnTo>
                      <a:pt x="0" y="60614"/>
                    </a:lnTo>
                    <a:lnTo>
                      <a:pt x="121869" y="60614"/>
                    </a:lnTo>
                    <a:close/>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01" name="Google Shape;801;p44"/>
              <p:cNvSpPr/>
              <p:nvPr/>
            </p:nvSpPr>
            <p:spPr>
              <a:xfrm>
                <a:off x="7908351" y="344204"/>
                <a:ext cx="182803" cy="121227"/>
              </a:xfrm>
              <a:custGeom>
                <a:avLst/>
                <a:gdLst/>
                <a:ahLst/>
                <a:cxnLst/>
                <a:rect l="l" t="t" r="r" b="b"/>
                <a:pathLst>
                  <a:path w="182803" h="121227" extrusionOk="0">
                    <a:moveTo>
                      <a:pt x="60934" y="121227"/>
                    </a:moveTo>
                    <a:lnTo>
                      <a:pt x="182803" y="121227"/>
                    </a:lnTo>
                    <a:lnTo>
                      <a:pt x="60934" y="0"/>
                    </a:lnTo>
                    <a:lnTo>
                      <a:pt x="0" y="60614"/>
                    </a:lnTo>
                    <a:close/>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02" name="Google Shape;802;p44"/>
              <p:cNvSpPr/>
              <p:nvPr/>
            </p:nvSpPr>
            <p:spPr>
              <a:xfrm rot="-2700486">
                <a:off x="7761642" y="258929"/>
                <a:ext cx="87048" cy="203487"/>
              </a:xfrm>
              <a:custGeom>
                <a:avLst/>
                <a:gdLst/>
                <a:ahLst/>
                <a:cxnLst/>
                <a:rect l="l" t="t" r="r" b="b"/>
                <a:pathLst>
                  <a:path w="87048" h="203487" extrusionOk="0">
                    <a:moveTo>
                      <a:pt x="0" y="0"/>
                    </a:moveTo>
                    <a:lnTo>
                      <a:pt x="87048" y="0"/>
                    </a:lnTo>
                    <a:lnTo>
                      <a:pt x="87048" y="203487"/>
                    </a:lnTo>
                    <a:lnTo>
                      <a:pt x="0" y="203487"/>
                    </a:lnTo>
                    <a:close/>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03" name="Google Shape;803;p44"/>
              <p:cNvSpPr/>
              <p:nvPr/>
            </p:nvSpPr>
            <p:spPr>
              <a:xfrm rot="-2700000">
                <a:off x="7820963" y="199777"/>
                <a:ext cx="87048" cy="203487"/>
              </a:xfrm>
              <a:custGeom>
                <a:avLst/>
                <a:gdLst/>
                <a:ahLst/>
                <a:cxnLst/>
                <a:rect l="l" t="t" r="r" b="b"/>
                <a:pathLst>
                  <a:path w="87048" h="203487" extrusionOk="0">
                    <a:moveTo>
                      <a:pt x="0" y="0"/>
                    </a:moveTo>
                    <a:lnTo>
                      <a:pt x="87048" y="0"/>
                    </a:lnTo>
                    <a:lnTo>
                      <a:pt x="87048" y="203487"/>
                    </a:lnTo>
                    <a:lnTo>
                      <a:pt x="0" y="203487"/>
                    </a:lnTo>
                    <a:close/>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nvGrpSpPr>
              <p:cNvPr id="804" name="Google Shape;804;p44"/>
              <p:cNvGrpSpPr/>
              <p:nvPr/>
            </p:nvGrpSpPr>
            <p:grpSpPr>
              <a:xfrm>
                <a:off x="7840888" y="338251"/>
                <a:ext cx="523928" cy="521169"/>
                <a:chOff x="7840888" y="338251"/>
                <a:chExt cx="523928" cy="521169"/>
              </a:xfrm>
            </p:grpSpPr>
            <p:sp>
              <p:nvSpPr>
                <p:cNvPr id="805" name="Google Shape;805;p44"/>
                <p:cNvSpPr/>
                <p:nvPr/>
              </p:nvSpPr>
              <p:spPr>
                <a:xfrm>
                  <a:off x="7840888" y="338251"/>
                  <a:ext cx="335139" cy="332834"/>
                </a:xfrm>
                <a:custGeom>
                  <a:avLst/>
                  <a:gdLst/>
                  <a:ahLst/>
                  <a:cxnLst/>
                  <a:rect l="l" t="t" r="r" b="b"/>
                  <a:pathLst>
                    <a:path w="335139" h="332834" extrusionOk="0">
                      <a:moveTo>
                        <a:pt x="215447" y="332834"/>
                      </a:moveTo>
                      <a:cubicBezTo>
                        <a:pt x="208918" y="332834"/>
                        <a:pt x="202390" y="330670"/>
                        <a:pt x="198037" y="326340"/>
                      </a:cubicBezTo>
                      <a:lnTo>
                        <a:pt x="93578" y="222431"/>
                      </a:lnTo>
                      <a:cubicBezTo>
                        <a:pt x="91402" y="220266"/>
                        <a:pt x="91402" y="215937"/>
                        <a:pt x="93578" y="213772"/>
                      </a:cubicBezTo>
                      <a:cubicBezTo>
                        <a:pt x="95754" y="211607"/>
                        <a:pt x="100107" y="211607"/>
                        <a:pt x="102283" y="213772"/>
                      </a:cubicBezTo>
                      <a:lnTo>
                        <a:pt x="206742" y="317681"/>
                      </a:lnTo>
                      <a:cubicBezTo>
                        <a:pt x="211094" y="322011"/>
                        <a:pt x="219799" y="322011"/>
                        <a:pt x="224152" y="317681"/>
                      </a:cubicBezTo>
                      <a:lnTo>
                        <a:pt x="319906" y="222431"/>
                      </a:lnTo>
                      <a:cubicBezTo>
                        <a:pt x="324258" y="218101"/>
                        <a:pt x="324258" y="209442"/>
                        <a:pt x="319906" y="205113"/>
                      </a:cubicBezTo>
                      <a:lnTo>
                        <a:pt x="128398" y="14612"/>
                      </a:lnTo>
                      <a:lnTo>
                        <a:pt x="15234" y="127181"/>
                      </a:lnTo>
                      <a:lnTo>
                        <a:pt x="102283" y="213772"/>
                      </a:lnTo>
                      <a:cubicBezTo>
                        <a:pt x="104459" y="215937"/>
                        <a:pt x="104459" y="220266"/>
                        <a:pt x="102283" y="222431"/>
                      </a:cubicBezTo>
                      <a:cubicBezTo>
                        <a:pt x="100107" y="224596"/>
                        <a:pt x="95754" y="224596"/>
                        <a:pt x="93578" y="222431"/>
                      </a:cubicBezTo>
                      <a:lnTo>
                        <a:pt x="2176" y="131510"/>
                      </a:lnTo>
                      <a:cubicBezTo>
                        <a:pt x="0" y="129345"/>
                        <a:pt x="0" y="129345"/>
                        <a:pt x="0" y="127181"/>
                      </a:cubicBezTo>
                      <a:cubicBezTo>
                        <a:pt x="0" y="125016"/>
                        <a:pt x="0" y="125016"/>
                        <a:pt x="2176" y="122851"/>
                      </a:cubicBezTo>
                      <a:lnTo>
                        <a:pt x="124045" y="1624"/>
                      </a:lnTo>
                      <a:cubicBezTo>
                        <a:pt x="126221" y="-541"/>
                        <a:pt x="130574" y="-541"/>
                        <a:pt x="132750" y="1624"/>
                      </a:cubicBezTo>
                      <a:lnTo>
                        <a:pt x="328611" y="196454"/>
                      </a:lnTo>
                      <a:cubicBezTo>
                        <a:pt x="337316" y="205113"/>
                        <a:pt x="337316" y="220266"/>
                        <a:pt x="328611" y="231090"/>
                      </a:cubicBezTo>
                      <a:lnTo>
                        <a:pt x="232857" y="326340"/>
                      </a:lnTo>
                      <a:cubicBezTo>
                        <a:pt x="226328" y="330670"/>
                        <a:pt x="221976" y="332834"/>
                        <a:pt x="215447" y="332834"/>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06" name="Google Shape;806;p44"/>
                <p:cNvSpPr/>
                <p:nvPr/>
              </p:nvSpPr>
              <p:spPr>
                <a:xfrm>
                  <a:off x="8156986" y="652143"/>
                  <a:ext cx="207830" cy="207277"/>
                </a:xfrm>
                <a:custGeom>
                  <a:avLst/>
                  <a:gdLst/>
                  <a:ahLst/>
                  <a:cxnLst/>
                  <a:rect l="l" t="t" r="r" b="b"/>
                  <a:pathLst>
                    <a:path w="207830" h="207277" extrusionOk="0">
                      <a:moveTo>
                        <a:pt x="201845" y="207277"/>
                      </a:moveTo>
                      <a:cubicBezTo>
                        <a:pt x="199669" y="207277"/>
                        <a:pt x="199669" y="207277"/>
                        <a:pt x="197493" y="205113"/>
                      </a:cubicBezTo>
                      <a:lnTo>
                        <a:pt x="1632" y="10283"/>
                      </a:lnTo>
                      <a:cubicBezTo>
                        <a:pt x="-544" y="8118"/>
                        <a:pt x="-544" y="3788"/>
                        <a:pt x="1632" y="1624"/>
                      </a:cubicBezTo>
                      <a:cubicBezTo>
                        <a:pt x="3808" y="-541"/>
                        <a:pt x="8161" y="-541"/>
                        <a:pt x="10337" y="1624"/>
                      </a:cubicBezTo>
                      <a:lnTo>
                        <a:pt x="206198" y="196454"/>
                      </a:lnTo>
                      <a:cubicBezTo>
                        <a:pt x="208374" y="198618"/>
                        <a:pt x="208374" y="202948"/>
                        <a:pt x="206198" y="205113"/>
                      </a:cubicBezTo>
                      <a:cubicBezTo>
                        <a:pt x="204022" y="205113"/>
                        <a:pt x="204022" y="207277"/>
                        <a:pt x="201845" y="207277"/>
                      </a:cubicBezTo>
                    </a:path>
                  </a:pathLst>
                </a:custGeom>
                <a:solidFill>
                  <a:srgbClr val="C7C8C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07" name="Google Shape;807;p44"/>
                <p:cNvSpPr/>
                <p:nvPr/>
              </p:nvSpPr>
              <p:spPr>
                <a:xfrm>
                  <a:off x="8115093" y="580165"/>
                  <a:ext cx="63967" cy="77931"/>
                </a:xfrm>
                <a:custGeom>
                  <a:avLst/>
                  <a:gdLst/>
                  <a:ahLst/>
                  <a:cxnLst/>
                  <a:rect l="l" t="t" r="r" b="b"/>
                  <a:pathLst>
                    <a:path w="63967" h="77931" extrusionOk="0">
                      <a:moveTo>
                        <a:pt x="58758" y="67108"/>
                      </a:moveTo>
                      <a:cubicBezTo>
                        <a:pt x="65287" y="60614"/>
                        <a:pt x="65287" y="51955"/>
                        <a:pt x="60934" y="45460"/>
                      </a:cubicBezTo>
                      <a:lnTo>
                        <a:pt x="32643" y="0"/>
                      </a:lnTo>
                      <a:lnTo>
                        <a:pt x="0" y="32472"/>
                      </a:lnTo>
                      <a:lnTo>
                        <a:pt x="45701" y="77932"/>
                      </a:lnTo>
                      <a:lnTo>
                        <a:pt x="58758" y="67108"/>
                      </a:lnTo>
                      <a:close/>
                    </a:path>
                  </a:pathLst>
                </a:custGeom>
                <a:solidFill>
                  <a:srgbClr val="00437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08" name="Google Shape;808;p44"/>
                <p:cNvSpPr/>
                <p:nvPr/>
              </p:nvSpPr>
              <p:spPr>
                <a:xfrm>
                  <a:off x="8084626" y="612636"/>
                  <a:ext cx="78344" cy="63631"/>
                </a:xfrm>
                <a:custGeom>
                  <a:avLst/>
                  <a:gdLst/>
                  <a:ahLst/>
                  <a:cxnLst/>
                  <a:rect l="l" t="t" r="r" b="b"/>
                  <a:pathLst>
                    <a:path w="78344" h="63631" extrusionOk="0">
                      <a:moveTo>
                        <a:pt x="32643" y="0"/>
                      </a:moveTo>
                      <a:lnTo>
                        <a:pt x="0" y="32472"/>
                      </a:lnTo>
                      <a:lnTo>
                        <a:pt x="45701" y="60614"/>
                      </a:lnTo>
                      <a:cubicBezTo>
                        <a:pt x="52230" y="64943"/>
                        <a:pt x="60935" y="64943"/>
                        <a:pt x="67463" y="58449"/>
                      </a:cubicBezTo>
                      <a:lnTo>
                        <a:pt x="78344" y="47625"/>
                      </a:lnTo>
                      <a:lnTo>
                        <a:pt x="32643" y="0"/>
                      </a:lnTo>
                      <a:close/>
                    </a:path>
                  </a:pathLst>
                </a:custGeom>
                <a:solidFill>
                  <a:srgbClr val="00437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09" name="Google Shape;809;p44"/>
                <p:cNvSpPr/>
                <p:nvPr/>
              </p:nvSpPr>
              <p:spPr>
                <a:xfrm>
                  <a:off x="8078097" y="573670"/>
                  <a:ext cx="108255" cy="108238"/>
                </a:xfrm>
                <a:custGeom>
                  <a:avLst/>
                  <a:gdLst/>
                  <a:ahLst/>
                  <a:cxnLst/>
                  <a:rect l="l" t="t" r="r" b="b"/>
                  <a:pathLst>
                    <a:path w="108255" h="108238" extrusionOk="0">
                      <a:moveTo>
                        <a:pt x="15234" y="69273"/>
                      </a:moveTo>
                      <a:lnTo>
                        <a:pt x="54406" y="93085"/>
                      </a:lnTo>
                      <a:cubicBezTo>
                        <a:pt x="58758" y="95250"/>
                        <a:pt x="65287" y="95250"/>
                        <a:pt x="69639" y="90921"/>
                      </a:cubicBezTo>
                      <a:lnTo>
                        <a:pt x="93578" y="67108"/>
                      </a:lnTo>
                      <a:cubicBezTo>
                        <a:pt x="97930" y="62779"/>
                        <a:pt x="97930" y="56284"/>
                        <a:pt x="95754" y="51955"/>
                      </a:cubicBezTo>
                      <a:lnTo>
                        <a:pt x="69639" y="15153"/>
                      </a:lnTo>
                      <a:lnTo>
                        <a:pt x="15234" y="69273"/>
                      </a:lnTo>
                      <a:close/>
                      <a:moveTo>
                        <a:pt x="60934" y="108239"/>
                      </a:moveTo>
                      <a:cubicBezTo>
                        <a:pt x="56582" y="108239"/>
                        <a:pt x="52230" y="106074"/>
                        <a:pt x="47877" y="103909"/>
                      </a:cubicBezTo>
                      <a:lnTo>
                        <a:pt x="2176" y="75767"/>
                      </a:lnTo>
                      <a:cubicBezTo>
                        <a:pt x="0" y="75767"/>
                        <a:pt x="0" y="73602"/>
                        <a:pt x="0" y="71438"/>
                      </a:cubicBezTo>
                      <a:cubicBezTo>
                        <a:pt x="0" y="69273"/>
                        <a:pt x="0" y="67108"/>
                        <a:pt x="2176" y="67108"/>
                      </a:cubicBezTo>
                      <a:lnTo>
                        <a:pt x="67463" y="2165"/>
                      </a:lnTo>
                      <a:cubicBezTo>
                        <a:pt x="69639" y="0"/>
                        <a:pt x="69639" y="0"/>
                        <a:pt x="71816" y="0"/>
                      </a:cubicBezTo>
                      <a:cubicBezTo>
                        <a:pt x="73992" y="0"/>
                        <a:pt x="76168" y="2165"/>
                        <a:pt x="76168" y="2165"/>
                      </a:cubicBezTo>
                      <a:lnTo>
                        <a:pt x="104459" y="47625"/>
                      </a:lnTo>
                      <a:cubicBezTo>
                        <a:pt x="110988" y="56284"/>
                        <a:pt x="108812" y="69273"/>
                        <a:pt x="100107" y="77932"/>
                      </a:cubicBezTo>
                      <a:lnTo>
                        <a:pt x="76168" y="101745"/>
                      </a:lnTo>
                      <a:cubicBezTo>
                        <a:pt x="73992" y="106074"/>
                        <a:pt x="67463" y="108239"/>
                        <a:pt x="60934" y="108239"/>
                      </a:cubicBezTo>
                    </a:path>
                  </a:pathLst>
                </a:custGeom>
                <a:solidFill>
                  <a:srgbClr val="00437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810" name="Google Shape;810;p44"/>
              <p:cNvSpPr/>
              <p:nvPr/>
            </p:nvSpPr>
            <p:spPr>
              <a:xfrm rot="-2700000">
                <a:off x="7757581" y="45455"/>
                <a:ext cx="30466" cy="406974"/>
              </a:xfrm>
              <a:custGeom>
                <a:avLst/>
                <a:gdLst/>
                <a:ahLst/>
                <a:cxnLst/>
                <a:rect l="l" t="t" r="r" b="b"/>
                <a:pathLst>
                  <a:path w="30466" h="406974" extrusionOk="0">
                    <a:moveTo>
                      <a:pt x="0" y="0"/>
                    </a:moveTo>
                    <a:lnTo>
                      <a:pt x="30467" y="0"/>
                    </a:lnTo>
                    <a:lnTo>
                      <a:pt x="30467" y="406974"/>
                    </a:lnTo>
                    <a:lnTo>
                      <a:pt x="0" y="406974"/>
                    </a:lnTo>
                    <a:close/>
                  </a:path>
                </a:pathLst>
              </a:custGeom>
              <a:solidFill>
                <a:srgbClr val="006F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11" name="Google Shape;811;p44"/>
              <p:cNvSpPr/>
              <p:nvPr/>
            </p:nvSpPr>
            <p:spPr>
              <a:xfrm rot="-2700000">
                <a:off x="7738337" y="65982"/>
                <a:ext cx="30466" cy="406974"/>
              </a:xfrm>
              <a:custGeom>
                <a:avLst/>
                <a:gdLst/>
                <a:ahLst/>
                <a:cxnLst/>
                <a:rect l="l" t="t" r="r" b="b"/>
                <a:pathLst>
                  <a:path w="30466" h="406974" extrusionOk="0">
                    <a:moveTo>
                      <a:pt x="0" y="0"/>
                    </a:moveTo>
                    <a:lnTo>
                      <a:pt x="30467" y="0"/>
                    </a:lnTo>
                    <a:lnTo>
                      <a:pt x="30467" y="406974"/>
                    </a:lnTo>
                    <a:lnTo>
                      <a:pt x="0" y="406974"/>
                    </a:lnTo>
                    <a:close/>
                  </a:path>
                </a:pathLst>
              </a:custGeom>
              <a:solidFill>
                <a:srgbClr val="006F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nvGrpSpPr>
              <p:cNvPr id="812" name="Google Shape;812;p44"/>
              <p:cNvGrpSpPr/>
              <p:nvPr/>
            </p:nvGrpSpPr>
            <p:grpSpPr>
              <a:xfrm>
                <a:off x="7575932" y="74148"/>
                <a:ext cx="399338" cy="395613"/>
                <a:chOff x="7575932" y="74148"/>
                <a:chExt cx="399338" cy="395613"/>
              </a:xfrm>
            </p:grpSpPr>
            <p:sp>
              <p:nvSpPr>
                <p:cNvPr id="813" name="Google Shape;813;p44"/>
                <p:cNvSpPr/>
                <p:nvPr/>
              </p:nvSpPr>
              <p:spPr>
                <a:xfrm>
                  <a:off x="7591166" y="89301"/>
                  <a:ext cx="342756" cy="341493"/>
                </a:xfrm>
                <a:custGeom>
                  <a:avLst/>
                  <a:gdLst/>
                  <a:ahLst/>
                  <a:cxnLst/>
                  <a:rect l="l" t="t" r="r" b="b"/>
                  <a:pathLst>
                    <a:path w="342756" h="341493" extrusionOk="0">
                      <a:moveTo>
                        <a:pt x="14690" y="47084"/>
                      </a:moveTo>
                      <a:lnTo>
                        <a:pt x="295423" y="326340"/>
                      </a:lnTo>
                      <a:lnTo>
                        <a:pt x="328067" y="293868"/>
                      </a:lnTo>
                      <a:lnTo>
                        <a:pt x="47333" y="14612"/>
                      </a:lnTo>
                      <a:lnTo>
                        <a:pt x="14690" y="47084"/>
                      </a:lnTo>
                      <a:close/>
                      <a:moveTo>
                        <a:pt x="295423" y="341494"/>
                      </a:moveTo>
                      <a:cubicBezTo>
                        <a:pt x="293247" y="341494"/>
                        <a:pt x="293247" y="341494"/>
                        <a:pt x="291071" y="339329"/>
                      </a:cubicBezTo>
                      <a:lnTo>
                        <a:pt x="1632" y="51413"/>
                      </a:lnTo>
                      <a:cubicBezTo>
                        <a:pt x="-544" y="49249"/>
                        <a:pt x="-544" y="44919"/>
                        <a:pt x="1632" y="42754"/>
                      </a:cubicBezTo>
                      <a:lnTo>
                        <a:pt x="42981" y="1624"/>
                      </a:lnTo>
                      <a:cubicBezTo>
                        <a:pt x="45157" y="-541"/>
                        <a:pt x="49509" y="-541"/>
                        <a:pt x="51685" y="1624"/>
                      </a:cubicBezTo>
                      <a:lnTo>
                        <a:pt x="341124" y="289539"/>
                      </a:lnTo>
                      <a:cubicBezTo>
                        <a:pt x="343300" y="291704"/>
                        <a:pt x="343300" y="296033"/>
                        <a:pt x="341124" y="298198"/>
                      </a:cubicBezTo>
                      <a:lnTo>
                        <a:pt x="299776" y="339329"/>
                      </a:lnTo>
                      <a:cubicBezTo>
                        <a:pt x="299776" y="341494"/>
                        <a:pt x="297600" y="341494"/>
                        <a:pt x="295423" y="341494"/>
                      </a:cubicBezTo>
                    </a:path>
                  </a:pathLst>
                </a:custGeom>
                <a:solidFill>
                  <a:srgbClr val="006F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14" name="Google Shape;814;p44"/>
                <p:cNvSpPr/>
                <p:nvPr/>
              </p:nvSpPr>
              <p:spPr>
                <a:xfrm>
                  <a:off x="7669510" y="169398"/>
                  <a:ext cx="183891" cy="181300"/>
                </a:xfrm>
                <a:custGeom>
                  <a:avLst/>
                  <a:gdLst/>
                  <a:ahLst/>
                  <a:cxnLst/>
                  <a:rect l="l" t="t" r="r" b="b"/>
                  <a:pathLst>
                    <a:path w="183891" h="181300" extrusionOk="0">
                      <a:moveTo>
                        <a:pt x="5985" y="181300"/>
                      </a:moveTo>
                      <a:cubicBezTo>
                        <a:pt x="3808" y="181300"/>
                        <a:pt x="3808" y="181300"/>
                        <a:pt x="1632" y="179135"/>
                      </a:cubicBezTo>
                      <a:cubicBezTo>
                        <a:pt x="-544" y="176971"/>
                        <a:pt x="-544" y="172641"/>
                        <a:pt x="1632" y="170476"/>
                      </a:cubicBezTo>
                      <a:lnTo>
                        <a:pt x="173554" y="1624"/>
                      </a:lnTo>
                      <a:cubicBezTo>
                        <a:pt x="175731" y="-541"/>
                        <a:pt x="180083" y="-541"/>
                        <a:pt x="182259" y="1624"/>
                      </a:cubicBezTo>
                      <a:cubicBezTo>
                        <a:pt x="184436" y="3788"/>
                        <a:pt x="184436" y="8118"/>
                        <a:pt x="182259" y="10283"/>
                      </a:cubicBezTo>
                      <a:lnTo>
                        <a:pt x="10337" y="181300"/>
                      </a:lnTo>
                      <a:cubicBezTo>
                        <a:pt x="10337" y="181300"/>
                        <a:pt x="8161" y="181300"/>
                        <a:pt x="5985" y="181300"/>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15" name="Google Shape;815;p44"/>
                <p:cNvSpPr/>
                <p:nvPr/>
              </p:nvSpPr>
              <p:spPr>
                <a:xfrm>
                  <a:off x="7695625" y="191046"/>
                  <a:ext cx="279645" cy="278715"/>
                </a:xfrm>
                <a:custGeom>
                  <a:avLst/>
                  <a:gdLst/>
                  <a:ahLst/>
                  <a:cxnLst/>
                  <a:rect l="l" t="t" r="r" b="b"/>
                  <a:pathLst>
                    <a:path w="279645" h="278715" extrusionOk="0">
                      <a:moveTo>
                        <a:pt x="151792" y="278715"/>
                      </a:moveTo>
                      <a:cubicBezTo>
                        <a:pt x="149616" y="278715"/>
                        <a:pt x="149616" y="278715"/>
                        <a:pt x="147440" y="276550"/>
                      </a:cubicBezTo>
                      <a:lnTo>
                        <a:pt x="1632" y="131510"/>
                      </a:lnTo>
                      <a:cubicBezTo>
                        <a:pt x="-544" y="129345"/>
                        <a:pt x="-544" y="125016"/>
                        <a:pt x="1632" y="122851"/>
                      </a:cubicBezTo>
                      <a:lnTo>
                        <a:pt x="123501" y="1624"/>
                      </a:lnTo>
                      <a:cubicBezTo>
                        <a:pt x="125677" y="-541"/>
                        <a:pt x="130030" y="-541"/>
                        <a:pt x="132206" y="1624"/>
                      </a:cubicBezTo>
                      <a:lnTo>
                        <a:pt x="199669" y="68732"/>
                      </a:lnTo>
                      <a:cubicBezTo>
                        <a:pt x="201845" y="70896"/>
                        <a:pt x="201845" y="75226"/>
                        <a:pt x="199669" y="77391"/>
                      </a:cubicBezTo>
                      <a:cubicBezTo>
                        <a:pt x="197493" y="79556"/>
                        <a:pt x="193140" y="79556"/>
                        <a:pt x="190964" y="77391"/>
                      </a:cubicBezTo>
                      <a:lnTo>
                        <a:pt x="127854" y="14612"/>
                      </a:lnTo>
                      <a:lnTo>
                        <a:pt x="14690" y="127181"/>
                      </a:lnTo>
                      <a:lnTo>
                        <a:pt x="151792" y="263562"/>
                      </a:lnTo>
                      <a:lnTo>
                        <a:pt x="264956" y="150993"/>
                      </a:lnTo>
                      <a:lnTo>
                        <a:pt x="186612" y="73061"/>
                      </a:lnTo>
                      <a:cubicBezTo>
                        <a:pt x="184436" y="70896"/>
                        <a:pt x="184436" y="66567"/>
                        <a:pt x="186612" y="64402"/>
                      </a:cubicBezTo>
                      <a:cubicBezTo>
                        <a:pt x="188788" y="62237"/>
                        <a:pt x="193140" y="62237"/>
                        <a:pt x="195317" y="64402"/>
                      </a:cubicBezTo>
                      <a:lnTo>
                        <a:pt x="278014" y="146664"/>
                      </a:lnTo>
                      <a:cubicBezTo>
                        <a:pt x="280190" y="148828"/>
                        <a:pt x="280190" y="153158"/>
                        <a:pt x="278014" y="155323"/>
                      </a:cubicBezTo>
                      <a:lnTo>
                        <a:pt x="156145" y="276550"/>
                      </a:lnTo>
                      <a:cubicBezTo>
                        <a:pt x="153968" y="278715"/>
                        <a:pt x="151792" y="278715"/>
                        <a:pt x="151792" y="278715"/>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16" name="Google Shape;816;p44"/>
                <p:cNvSpPr/>
                <p:nvPr/>
              </p:nvSpPr>
              <p:spPr>
                <a:xfrm>
                  <a:off x="7575932" y="74148"/>
                  <a:ext cx="83784" cy="83885"/>
                </a:xfrm>
                <a:custGeom>
                  <a:avLst/>
                  <a:gdLst/>
                  <a:ahLst/>
                  <a:cxnLst/>
                  <a:rect l="l" t="t" r="r" b="b"/>
                  <a:pathLst>
                    <a:path w="83784" h="83885" extrusionOk="0">
                      <a:moveTo>
                        <a:pt x="5985" y="83885"/>
                      </a:moveTo>
                      <a:cubicBezTo>
                        <a:pt x="3808" y="83885"/>
                        <a:pt x="3808" y="83885"/>
                        <a:pt x="1632" y="81720"/>
                      </a:cubicBezTo>
                      <a:cubicBezTo>
                        <a:pt x="-544" y="79556"/>
                        <a:pt x="-544" y="75226"/>
                        <a:pt x="1632" y="73061"/>
                      </a:cubicBezTo>
                      <a:lnTo>
                        <a:pt x="73448" y="1624"/>
                      </a:lnTo>
                      <a:cubicBezTo>
                        <a:pt x="75624" y="-541"/>
                        <a:pt x="79976" y="-541"/>
                        <a:pt x="82153" y="1624"/>
                      </a:cubicBezTo>
                      <a:cubicBezTo>
                        <a:pt x="84329" y="3788"/>
                        <a:pt x="84329" y="8118"/>
                        <a:pt x="82153" y="10283"/>
                      </a:cubicBezTo>
                      <a:lnTo>
                        <a:pt x="10337" y="81720"/>
                      </a:lnTo>
                      <a:cubicBezTo>
                        <a:pt x="8161" y="83885"/>
                        <a:pt x="5985" y="83885"/>
                        <a:pt x="5985" y="83885"/>
                      </a:cubicBezTo>
                    </a:path>
                  </a:pathLst>
                </a:custGeom>
                <a:solidFill>
                  <a:srgbClr val="006F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grpSp>
          <p:nvGrpSpPr>
            <p:cNvPr id="817" name="Google Shape;817;p44"/>
            <p:cNvGrpSpPr/>
            <p:nvPr/>
          </p:nvGrpSpPr>
          <p:grpSpPr>
            <a:xfrm>
              <a:off x="3849601" y="2467588"/>
              <a:ext cx="983302" cy="1000465"/>
              <a:chOff x="7575932" y="74148"/>
              <a:chExt cx="788884" cy="785272"/>
            </a:xfrm>
          </p:grpSpPr>
          <p:sp>
            <p:nvSpPr>
              <p:cNvPr id="818" name="Google Shape;818;p44"/>
              <p:cNvSpPr/>
              <p:nvPr/>
            </p:nvSpPr>
            <p:spPr>
              <a:xfrm>
                <a:off x="7847417" y="404818"/>
                <a:ext cx="121868" cy="60613"/>
              </a:xfrm>
              <a:custGeom>
                <a:avLst/>
                <a:gdLst/>
                <a:ahLst/>
                <a:cxnLst/>
                <a:rect l="l" t="t" r="r" b="b"/>
                <a:pathLst>
                  <a:path w="121868" h="60613" extrusionOk="0">
                    <a:moveTo>
                      <a:pt x="60934" y="0"/>
                    </a:moveTo>
                    <a:lnTo>
                      <a:pt x="0" y="60614"/>
                    </a:lnTo>
                    <a:lnTo>
                      <a:pt x="121869" y="60614"/>
                    </a:lnTo>
                    <a:close/>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19" name="Google Shape;819;p44"/>
              <p:cNvSpPr/>
              <p:nvPr/>
            </p:nvSpPr>
            <p:spPr>
              <a:xfrm>
                <a:off x="7908351" y="344204"/>
                <a:ext cx="182803" cy="121227"/>
              </a:xfrm>
              <a:custGeom>
                <a:avLst/>
                <a:gdLst/>
                <a:ahLst/>
                <a:cxnLst/>
                <a:rect l="l" t="t" r="r" b="b"/>
                <a:pathLst>
                  <a:path w="182803" h="121227" extrusionOk="0">
                    <a:moveTo>
                      <a:pt x="60934" y="121227"/>
                    </a:moveTo>
                    <a:lnTo>
                      <a:pt x="182803" y="121227"/>
                    </a:lnTo>
                    <a:lnTo>
                      <a:pt x="60934" y="0"/>
                    </a:lnTo>
                    <a:lnTo>
                      <a:pt x="0" y="60614"/>
                    </a:lnTo>
                    <a:close/>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20" name="Google Shape;820;p44"/>
              <p:cNvSpPr/>
              <p:nvPr/>
            </p:nvSpPr>
            <p:spPr>
              <a:xfrm rot="-2700486">
                <a:off x="7761642" y="258929"/>
                <a:ext cx="87048" cy="203487"/>
              </a:xfrm>
              <a:custGeom>
                <a:avLst/>
                <a:gdLst/>
                <a:ahLst/>
                <a:cxnLst/>
                <a:rect l="l" t="t" r="r" b="b"/>
                <a:pathLst>
                  <a:path w="87048" h="203487" extrusionOk="0">
                    <a:moveTo>
                      <a:pt x="0" y="0"/>
                    </a:moveTo>
                    <a:lnTo>
                      <a:pt x="87048" y="0"/>
                    </a:lnTo>
                    <a:lnTo>
                      <a:pt x="87048" y="203487"/>
                    </a:lnTo>
                    <a:lnTo>
                      <a:pt x="0" y="203487"/>
                    </a:lnTo>
                    <a:close/>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21" name="Google Shape;821;p44"/>
              <p:cNvSpPr/>
              <p:nvPr/>
            </p:nvSpPr>
            <p:spPr>
              <a:xfrm rot="-2700000">
                <a:off x="7820963" y="199777"/>
                <a:ext cx="87048" cy="203487"/>
              </a:xfrm>
              <a:custGeom>
                <a:avLst/>
                <a:gdLst/>
                <a:ahLst/>
                <a:cxnLst/>
                <a:rect l="l" t="t" r="r" b="b"/>
                <a:pathLst>
                  <a:path w="87048" h="203487" extrusionOk="0">
                    <a:moveTo>
                      <a:pt x="0" y="0"/>
                    </a:moveTo>
                    <a:lnTo>
                      <a:pt x="87048" y="0"/>
                    </a:lnTo>
                    <a:lnTo>
                      <a:pt x="87048" y="203487"/>
                    </a:lnTo>
                    <a:lnTo>
                      <a:pt x="0" y="203487"/>
                    </a:lnTo>
                    <a:close/>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nvGrpSpPr>
              <p:cNvPr id="822" name="Google Shape;822;p44"/>
              <p:cNvGrpSpPr/>
              <p:nvPr/>
            </p:nvGrpSpPr>
            <p:grpSpPr>
              <a:xfrm>
                <a:off x="7840888" y="338251"/>
                <a:ext cx="523928" cy="521169"/>
                <a:chOff x="7840888" y="338251"/>
                <a:chExt cx="523928" cy="521169"/>
              </a:xfrm>
            </p:grpSpPr>
            <p:sp>
              <p:nvSpPr>
                <p:cNvPr id="823" name="Google Shape;823;p44"/>
                <p:cNvSpPr/>
                <p:nvPr/>
              </p:nvSpPr>
              <p:spPr>
                <a:xfrm>
                  <a:off x="7840888" y="338251"/>
                  <a:ext cx="335139" cy="332834"/>
                </a:xfrm>
                <a:custGeom>
                  <a:avLst/>
                  <a:gdLst/>
                  <a:ahLst/>
                  <a:cxnLst/>
                  <a:rect l="l" t="t" r="r" b="b"/>
                  <a:pathLst>
                    <a:path w="335139" h="332834" extrusionOk="0">
                      <a:moveTo>
                        <a:pt x="215447" y="332834"/>
                      </a:moveTo>
                      <a:cubicBezTo>
                        <a:pt x="208918" y="332834"/>
                        <a:pt x="202390" y="330670"/>
                        <a:pt x="198037" y="326340"/>
                      </a:cubicBezTo>
                      <a:lnTo>
                        <a:pt x="93578" y="222431"/>
                      </a:lnTo>
                      <a:cubicBezTo>
                        <a:pt x="91402" y="220266"/>
                        <a:pt x="91402" y="215937"/>
                        <a:pt x="93578" y="213772"/>
                      </a:cubicBezTo>
                      <a:cubicBezTo>
                        <a:pt x="95754" y="211607"/>
                        <a:pt x="100107" y="211607"/>
                        <a:pt x="102283" y="213772"/>
                      </a:cubicBezTo>
                      <a:lnTo>
                        <a:pt x="206742" y="317681"/>
                      </a:lnTo>
                      <a:cubicBezTo>
                        <a:pt x="211094" y="322011"/>
                        <a:pt x="219799" y="322011"/>
                        <a:pt x="224152" y="317681"/>
                      </a:cubicBezTo>
                      <a:lnTo>
                        <a:pt x="319906" y="222431"/>
                      </a:lnTo>
                      <a:cubicBezTo>
                        <a:pt x="324258" y="218101"/>
                        <a:pt x="324258" y="209442"/>
                        <a:pt x="319906" y="205113"/>
                      </a:cubicBezTo>
                      <a:lnTo>
                        <a:pt x="128398" y="14612"/>
                      </a:lnTo>
                      <a:lnTo>
                        <a:pt x="15234" y="127181"/>
                      </a:lnTo>
                      <a:lnTo>
                        <a:pt x="102283" y="213772"/>
                      </a:lnTo>
                      <a:cubicBezTo>
                        <a:pt x="104459" y="215937"/>
                        <a:pt x="104459" y="220266"/>
                        <a:pt x="102283" y="222431"/>
                      </a:cubicBezTo>
                      <a:cubicBezTo>
                        <a:pt x="100107" y="224596"/>
                        <a:pt x="95754" y="224596"/>
                        <a:pt x="93578" y="222431"/>
                      </a:cubicBezTo>
                      <a:lnTo>
                        <a:pt x="2176" y="131510"/>
                      </a:lnTo>
                      <a:cubicBezTo>
                        <a:pt x="0" y="129345"/>
                        <a:pt x="0" y="129345"/>
                        <a:pt x="0" y="127181"/>
                      </a:cubicBezTo>
                      <a:cubicBezTo>
                        <a:pt x="0" y="125016"/>
                        <a:pt x="0" y="125016"/>
                        <a:pt x="2176" y="122851"/>
                      </a:cubicBezTo>
                      <a:lnTo>
                        <a:pt x="124045" y="1624"/>
                      </a:lnTo>
                      <a:cubicBezTo>
                        <a:pt x="126221" y="-541"/>
                        <a:pt x="130574" y="-541"/>
                        <a:pt x="132750" y="1624"/>
                      </a:cubicBezTo>
                      <a:lnTo>
                        <a:pt x="328611" y="196454"/>
                      </a:lnTo>
                      <a:cubicBezTo>
                        <a:pt x="337316" y="205113"/>
                        <a:pt x="337316" y="220266"/>
                        <a:pt x="328611" y="231090"/>
                      </a:cubicBezTo>
                      <a:lnTo>
                        <a:pt x="232857" y="326340"/>
                      </a:lnTo>
                      <a:cubicBezTo>
                        <a:pt x="226328" y="330670"/>
                        <a:pt x="221976" y="332834"/>
                        <a:pt x="215447" y="332834"/>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24" name="Google Shape;824;p44"/>
                <p:cNvSpPr/>
                <p:nvPr/>
              </p:nvSpPr>
              <p:spPr>
                <a:xfrm>
                  <a:off x="8156986" y="652143"/>
                  <a:ext cx="207830" cy="207277"/>
                </a:xfrm>
                <a:custGeom>
                  <a:avLst/>
                  <a:gdLst/>
                  <a:ahLst/>
                  <a:cxnLst/>
                  <a:rect l="l" t="t" r="r" b="b"/>
                  <a:pathLst>
                    <a:path w="207830" h="207277" extrusionOk="0">
                      <a:moveTo>
                        <a:pt x="201845" y="207277"/>
                      </a:moveTo>
                      <a:cubicBezTo>
                        <a:pt x="199669" y="207277"/>
                        <a:pt x="199669" y="207277"/>
                        <a:pt x="197493" y="205113"/>
                      </a:cubicBezTo>
                      <a:lnTo>
                        <a:pt x="1632" y="10283"/>
                      </a:lnTo>
                      <a:cubicBezTo>
                        <a:pt x="-544" y="8118"/>
                        <a:pt x="-544" y="3788"/>
                        <a:pt x="1632" y="1624"/>
                      </a:cubicBezTo>
                      <a:cubicBezTo>
                        <a:pt x="3808" y="-541"/>
                        <a:pt x="8161" y="-541"/>
                        <a:pt x="10337" y="1624"/>
                      </a:cubicBezTo>
                      <a:lnTo>
                        <a:pt x="206198" y="196454"/>
                      </a:lnTo>
                      <a:cubicBezTo>
                        <a:pt x="208374" y="198618"/>
                        <a:pt x="208374" y="202948"/>
                        <a:pt x="206198" y="205113"/>
                      </a:cubicBezTo>
                      <a:cubicBezTo>
                        <a:pt x="204022" y="205113"/>
                        <a:pt x="204022" y="207277"/>
                        <a:pt x="201845" y="207277"/>
                      </a:cubicBezTo>
                    </a:path>
                  </a:pathLst>
                </a:custGeom>
                <a:solidFill>
                  <a:srgbClr val="C7C8C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25" name="Google Shape;825;p44"/>
                <p:cNvSpPr/>
                <p:nvPr/>
              </p:nvSpPr>
              <p:spPr>
                <a:xfrm>
                  <a:off x="8115093" y="580165"/>
                  <a:ext cx="63967" cy="77931"/>
                </a:xfrm>
                <a:custGeom>
                  <a:avLst/>
                  <a:gdLst/>
                  <a:ahLst/>
                  <a:cxnLst/>
                  <a:rect l="l" t="t" r="r" b="b"/>
                  <a:pathLst>
                    <a:path w="63967" h="77931" extrusionOk="0">
                      <a:moveTo>
                        <a:pt x="58758" y="67108"/>
                      </a:moveTo>
                      <a:cubicBezTo>
                        <a:pt x="65287" y="60614"/>
                        <a:pt x="65287" y="51955"/>
                        <a:pt x="60934" y="45460"/>
                      </a:cubicBezTo>
                      <a:lnTo>
                        <a:pt x="32643" y="0"/>
                      </a:lnTo>
                      <a:lnTo>
                        <a:pt x="0" y="32472"/>
                      </a:lnTo>
                      <a:lnTo>
                        <a:pt x="45701" y="77932"/>
                      </a:lnTo>
                      <a:lnTo>
                        <a:pt x="58758" y="67108"/>
                      </a:lnTo>
                      <a:close/>
                    </a:path>
                  </a:pathLst>
                </a:custGeom>
                <a:solidFill>
                  <a:srgbClr val="00437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26" name="Google Shape;826;p44"/>
                <p:cNvSpPr/>
                <p:nvPr/>
              </p:nvSpPr>
              <p:spPr>
                <a:xfrm>
                  <a:off x="8084626" y="612636"/>
                  <a:ext cx="78344" cy="63631"/>
                </a:xfrm>
                <a:custGeom>
                  <a:avLst/>
                  <a:gdLst/>
                  <a:ahLst/>
                  <a:cxnLst/>
                  <a:rect l="l" t="t" r="r" b="b"/>
                  <a:pathLst>
                    <a:path w="78344" h="63631" extrusionOk="0">
                      <a:moveTo>
                        <a:pt x="32643" y="0"/>
                      </a:moveTo>
                      <a:lnTo>
                        <a:pt x="0" y="32472"/>
                      </a:lnTo>
                      <a:lnTo>
                        <a:pt x="45701" y="60614"/>
                      </a:lnTo>
                      <a:cubicBezTo>
                        <a:pt x="52230" y="64943"/>
                        <a:pt x="60935" y="64943"/>
                        <a:pt x="67463" y="58449"/>
                      </a:cubicBezTo>
                      <a:lnTo>
                        <a:pt x="78344" y="47625"/>
                      </a:lnTo>
                      <a:lnTo>
                        <a:pt x="32643" y="0"/>
                      </a:lnTo>
                      <a:close/>
                    </a:path>
                  </a:pathLst>
                </a:custGeom>
                <a:solidFill>
                  <a:srgbClr val="00437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27" name="Google Shape;827;p44"/>
                <p:cNvSpPr/>
                <p:nvPr/>
              </p:nvSpPr>
              <p:spPr>
                <a:xfrm>
                  <a:off x="8078097" y="573670"/>
                  <a:ext cx="108255" cy="108238"/>
                </a:xfrm>
                <a:custGeom>
                  <a:avLst/>
                  <a:gdLst/>
                  <a:ahLst/>
                  <a:cxnLst/>
                  <a:rect l="l" t="t" r="r" b="b"/>
                  <a:pathLst>
                    <a:path w="108255" h="108238" extrusionOk="0">
                      <a:moveTo>
                        <a:pt x="15234" y="69273"/>
                      </a:moveTo>
                      <a:lnTo>
                        <a:pt x="54406" y="93085"/>
                      </a:lnTo>
                      <a:cubicBezTo>
                        <a:pt x="58758" y="95250"/>
                        <a:pt x="65287" y="95250"/>
                        <a:pt x="69639" y="90921"/>
                      </a:cubicBezTo>
                      <a:lnTo>
                        <a:pt x="93578" y="67108"/>
                      </a:lnTo>
                      <a:cubicBezTo>
                        <a:pt x="97930" y="62779"/>
                        <a:pt x="97930" y="56284"/>
                        <a:pt x="95754" y="51955"/>
                      </a:cubicBezTo>
                      <a:lnTo>
                        <a:pt x="69639" y="15153"/>
                      </a:lnTo>
                      <a:lnTo>
                        <a:pt x="15234" y="69273"/>
                      </a:lnTo>
                      <a:close/>
                      <a:moveTo>
                        <a:pt x="60934" y="108239"/>
                      </a:moveTo>
                      <a:cubicBezTo>
                        <a:pt x="56582" y="108239"/>
                        <a:pt x="52230" y="106074"/>
                        <a:pt x="47877" y="103909"/>
                      </a:cubicBezTo>
                      <a:lnTo>
                        <a:pt x="2176" y="75767"/>
                      </a:lnTo>
                      <a:cubicBezTo>
                        <a:pt x="0" y="75767"/>
                        <a:pt x="0" y="73602"/>
                        <a:pt x="0" y="71438"/>
                      </a:cubicBezTo>
                      <a:cubicBezTo>
                        <a:pt x="0" y="69273"/>
                        <a:pt x="0" y="67108"/>
                        <a:pt x="2176" y="67108"/>
                      </a:cubicBezTo>
                      <a:lnTo>
                        <a:pt x="67463" y="2165"/>
                      </a:lnTo>
                      <a:cubicBezTo>
                        <a:pt x="69639" y="0"/>
                        <a:pt x="69639" y="0"/>
                        <a:pt x="71816" y="0"/>
                      </a:cubicBezTo>
                      <a:cubicBezTo>
                        <a:pt x="73992" y="0"/>
                        <a:pt x="76168" y="2165"/>
                        <a:pt x="76168" y="2165"/>
                      </a:cubicBezTo>
                      <a:lnTo>
                        <a:pt x="104459" y="47625"/>
                      </a:lnTo>
                      <a:cubicBezTo>
                        <a:pt x="110988" y="56284"/>
                        <a:pt x="108812" y="69273"/>
                        <a:pt x="100107" y="77932"/>
                      </a:cubicBezTo>
                      <a:lnTo>
                        <a:pt x="76168" y="101745"/>
                      </a:lnTo>
                      <a:cubicBezTo>
                        <a:pt x="73992" y="106074"/>
                        <a:pt x="67463" y="108239"/>
                        <a:pt x="60934" y="108239"/>
                      </a:cubicBezTo>
                    </a:path>
                  </a:pathLst>
                </a:custGeom>
                <a:solidFill>
                  <a:srgbClr val="00437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828" name="Google Shape;828;p44"/>
              <p:cNvSpPr/>
              <p:nvPr/>
            </p:nvSpPr>
            <p:spPr>
              <a:xfrm rot="-2700000">
                <a:off x="7757581" y="45455"/>
                <a:ext cx="30466" cy="406974"/>
              </a:xfrm>
              <a:custGeom>
                <a:avLst/>
                <a:gdLst/>
                <a:ahLst/>
                <a:cxnLst/>
                <a:rect l="l" t="t" r="r" b="b"/>
                <a:pathLst>
                  <a:path w="30466" h="406974" extrusionOk="0">
                    <a:moveTo>
                      <a:pt x="0" y="0"/>
                    </a:moveTo>
                    <a:lnTo>
                      <a:pt x="30467" y="0"/>
                    </a:lnTo>
                    <a:lnTo>
                      <a:pt x="30467" y="406974"/>
                    </a:lnTo>
                    <a:lnTo>
                      <a:pt x="0" y="406974"/>
                    </a:lnTo>
                    <a:close/>
                  </a:path>
                </a:pathLst>
              </a:custGeom>
              <a:solidFill>
                <a:srgbClr val="006F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29" name="Google Shape;829;p44"/>
              <p:cNvSpPr/>
              <p:nvPr/>
            </p:nvSpPr>
            <p:spPr>
              <a:xfrm rot="-2700000">
                <a:off x="7738337" y="65982"/>
                <a:ext cx="30466" cy="406974"/>
              </a:xfrm>
              <a:custGeom>
                <a:avLst/>
                <a:gdLst/>
                <a:ahLst/>
                <a:cxnLst/>
                <a:rect l="l" t="t" r="r" b="b"/>
                <a:pathLst>
                  <a:path w="30466" h="406974" extrusionOk="0">
                    <a:moveTo>
                      <a:pt x="0" y="0"/>
                    </a:moveTo>
                    <a:lnTo>
                      <a:pt x="30467" y="0"/>
                    </a:lnTo>
                    <a:lnTo>
                      <a:pt x="30467" y="406974"/>
                    </a:lnTo>
                    <a:lnTo>
                      <a:pt x="0" y="406974"/>
                    </a:lnTo>
                    <a:close/>
                  </a:path>
                </a:pathLst>
              </a:custGeom>
              <a:solidFill>
                <a:srgbClr val="006F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nvGrpSpPr>
              <p:cNvPr id="830" name="Google Shape;830;p44"/>
              <p:cNvGrpSpPr/>
              <p:nvPr/>
            </p:nvGrpSpPr>
            <p:grpSpPr>
              <a:xfrm>
                <a:off x="7575932" y="74148"/>
                <a:ext cx="399338" cy="395613"/>
                <a:chOff x="7575932" y="74148"/>
                <a:chExt cx="399338" cy="395613"/>
              </a:xfrm>
            </p:grpSpPr>
            <p:sp>
              <p:nvSpPr>
                <p:cNvPr id="831" name="Google Shape;831;p44"/>
                <p:cNvSpPr/>
                <p:nvPr/>
              </p:nvSpPr>
              <p:spPr>
                <a:xfrm>
                  <a:off x="7591166" y="89301"/>
                  <a:ext cx="342756" cy="341493"/>
                </a:xfrm>
                <a:custGeom>
                  <a:avLst/>
                  <a:gdLst/>
                  <a:ahLst/>
                  <a:cxnLst/>
                  <a:rect l="l" t="t" r="r" b="b"/>
                  <a:pathLst>
                    <a:path w="342756" h="341493" extrusionOk="0">
                      <a:moveTo>
                        <a:pt x="14690" y="47084"/>
                      </a:moveTo>
                      <a:lnTo>
                        <a:pt x="295423" y="326340"/>
                      </a:lnTo>
                      <a:lnTo>
                        <a:pt x="328067" y="293868"/>
                      </a:lnTo>
                      <a:lnTo>
                        <a:pt x="47333" y="14612"/>
                      </a:lnTo>
                      <a:lnTo>
                        <a:pt x="14690" y="47084"/>
                      </a:lnTo>
                      <a:close/>
                      <a:moveTo>
                        <a:pt x="295423" y="341494"/>
                      </a:moveTo>
                      <a:cubicBezTo>
                        <a:pt x="293247" y="341494"/>
                        <a:pt x="293247" y="341494"/>
                        <a:pt x="291071" y="339329"/>
                      </a:cubicBezTo>
                      <a:lnTo>
                        <a:pt x="1632" y="51413"/>
                      </a:lnTo>
                      <a:cubicBezTo>
                        <a:pt x="-544" y="49249"/>
                        <a:pt x="-544" y="44919"/>
                        <a:pt x="1632" y="42754"/>
                      </a:cubicBezTo>
                      <a:lnTo>
                        <a:pt x="42981" y="1624"/>
                      </a:lnTo>
                      <a:cubicBezTo>
                        <a:pt x="45157" y="-541"/>
                        <a:pt x="49509" y="-541"/>
                        <a:pt x="51685" y="1624"/>
                      </a:cubicBezTo>
                      <a:lnTo>
                        <a:pt x="341124" y="289539"/>
                      </a:lnTo>
                      <a:cubicBezTo>
                        <a:pt x="343300" y="291704"/>
                        <a:pt x="343300" y="296033"/>
                        <a:pt x="341124" y="298198"/>
                      </a:cubicBezTo>
                      <a:lnTo>
                        <a:pt x="299776" y="339329"/>
                      </a:lnTo>
                      <a:cubicBezTo>
                        <a:pt x="299776" y="341494"/>
                        <a:pt x="297600" y="341494"/>
                        <a:pt x="295423" y="341494"/>
                      </a:cubicBezTo>
                    </a:path>
                  </a:pathLst>
                </a:custGeom>
                <a:solidFill>
                  <a:srgbClr val="006F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32" name="Google Shape;832;p44"/>
                <p:cNvSpPr/>
                <p:nvPr/>
              </p:nvSpPr>
              <p:spPr>
                <a:xfrm>
                  <a:off x="7669510" y="169398"/>
                  <a:ext cx="183891" cy="181300"/>
                </a:xfrm>
                <a:custGeom>
                  <a:avLst/>
                  <a:gdLst/>
                  <a:ahLst/>
                  <a:cxnLst/>
                  <a:rect l="l" t="t" r="r" b="b"/>
                  <a:pathLst>
                    <a:path w="183891" h="181300" extrusionOk="0">
                      <a:moveTo>
                        <a:pt x="5985" y="181300"/>
                      </a:moveTo>
                      <a:cubicBezTo>
                        <a:pt x="3808" y="181300"/>
                        <a:pt x="3808" y="181300"/>
                        <a:pt x="1632" y="179135"/>
                      </a:cubicBezTo>
                      <a:cubicBezTo>
                        <a:pt x="-544" y="176971"/>
                        <a:pt x="-544" y="172641"/>
                        <a:pt x="1632" y="170476"/>
                      </a:cubicBezTo>
                      <a:lnTo>
                        <a:pt x="173554" y="1624"/>
                      </a:lnTo>
                      <a:cubicBezTo>
                        <a:pt x="175731" y="-541"/>
                        <a:pt x="180083" y="-541"/>
                        <a:pt x="182259" y="1624"/>
                      </a:cubicBezTo>
                      <a:cubicBezTo>
                        <a:pt x="184436" y="3788"/>
                        <a:pt x="184436" y="8118"/>
                        <a:pt x="182259" y="10283"/>
                      </a:cubicBezTo>
                      <a:lnTo>
                        <a:pt x="10337" y="181300"/>
                      </a:lnTo>
                      <a:cubicBezTo>
                        <a:pt x="10337" y="181300"/>
                        <a:pt x="8161" y="181300"/>
                        <a:pt x="5985" y="181300"/>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33" name="Google Shape;833;p44"/>
                <p:cNvSpPr/>
                <p:nvPr/>
              </p:nvSpPr>
              <p:spPr>
                <a:xfrm>
                  <a:off x="7695625" y="191046"/>
                  <a:ext cx="279645" cy="278715"/>
                </a:xfrm>
                <a:custGeom>
                  <a:avLst/>
                  <a:gdLst/>
                  <a:ahLst/>
                  <a:cxnLst/>
                  <a:rect l="l" t="t" r="r" b="b"/>
                  <a:pathLst>
                    <a:path w="279645" h="278715" extrusionOk="0">
                      <a:moveTo>
                        <a:pt x="151792" y="278715"/>
                      </a:moveTo>
                      <a:cubicBezTo>
                        <a:pt x="149616" y="278715"/>
                        <a:pt x="149616" y="278715"/>
                        <a:pt x="147440" y="276550"/>
                      </a:cubicBezTo>
                      <a:lnTo>
                        <a:pt x="1632" y="131510"/>
                      </a:lnTo>
                      <a:cubicBezTo>
                        <a:pt x="-544" y="129345"/>
                        <a:pt x="-544" y="125016"/>
                        <a:pt x="1632" y="122851"/>
                      </a:cubicBezTo>
                      <a:lnTo>
                        <a:pt x="123501" y="1624"/>
                      </a:lnTo>
                      <a:cubicBezTo>
                        <a:pt x="125677" y="-541"/>
                        <a:pt x="130030" y="-541"/>
                        <a:pt x="132206" y="1624"/>
                      </a:cubicBezTo>
                      <a:lnTo>
                        <a:pt x="199669" y="68732"/>
                      </a:lnTo>
                      <a:cubicBezTo>
                        <a:pt x="201845" y="70896"/>
                        <a:pt x="201845" y="75226"/>
                        <a:pt x="199669" y="77391"/>
                      </a:cubicBezTo>
                      <a:cubicBezTo>
                        <a:pt x="197493" y="79556"/>
                        <a:pt x="193140" y="79556"/>
                        <a:pt x="190964" y="77391"/>
                      </a:cubicBezTo>
                      <a:lnTo>
                        <a:pt x="127854" y="14612"/>
                      </a:lnTo>
                      <a:lnTo>
                        <a:pt x="14690" y="127181"/>
                      </a:lnTo>
                      <a:lnTo>
                        <a:pt x="151792" y="263562"/>
                      </a:lnTo>
                      <a:lnTo>
                        <a:pt x="264956" y="150993"/>
                      </a:lnTo>
                      <a:lnTo>
                        <a:pt x="186612" y="73061"/>
                      </a:lnTo>
                      <a:cubicBezTo>
                        <a:pt x="184436" y="70896"/>
                        <a:pt x="184436" y="66567"/>
                        <a:pt x="186612" y="64402"/>
                      </a:cubicBezTo>
                      <a:cubicBezTo>
                        <a:pt x="188788" y="62237"/>
                        <a:pt x="193140" y="62237"/>
                        <a:pt x="195317" y="64402"/>
                      </a:cubicBezTo>
                      <a:lnTo>
                        <a:pt x="278014" y="146664"/>
                      </a:lnTo>
                      <a:cubicBezTo>
                        <a:pt x="280190" y="148828"/>
                        <a:pt x="280190" y="153158"/>
                        <a:pt x="278014" y="155323"/>
                      </a:cubicBezTo>
                      <a:lnTo>
                        <a:pt x="156145" y="276550"/>
                      </a:lnTo>
                      <a:cubicBezTo>
                        <a:pt x="153968" y="278715"/>
                        <a:pt x="151792" y="278715"/>
                        <a:pt x="151792" y="278715"/>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34" name="Google Shape;834;p44"/>
                <p:cNvSpPr/>
                <p:nvPr/>
              </p:nvSpPr>
              <p:spPr>
                <a:xfrm>
                  <a:off x="7575932" y="74148"/>
                  <a:ext cx="83784" cy="83885"/>
                </a:xfrm>
                <a:custGeom>
                  <a:avLst/>
                  <a:gdLst/>
                  <a:ahLst/>
                  <a:cxnLst/>
                  <a:rect l="l" t="t" r="r" b="b"/>
                  <a:pathLst>
                    <a:path w="83784" h="83885" extrusionOk="0">
                      <a:moveTo>
                        <a:pt x="5985" y="83885"/>
                      </a:moveTo>
                      <a:cubicBezTo>
                        <a:pt x="3808" y="83885"/>
                        <a:pt x="3808" y="83885"/>
                        <a:pt x="1632" y="81720"/>
                      </a:cubicBezTo>
                      <a:cubicBezTo>
                        <a:pt x="-544" y="79556"/>
                        <a:pt x="-544" y="75226"/>
                        <a:pt x="1632" y="73061"/>
                      </a:cubicBezTo>
                      <a:lnTo>
                        <a:pt x="73448" y="1624"/>
                      </a:lnTo>
                      <a:cubicBezTo>
                        <a:pt x="75624" y="-541"/>
                        <a:pt x="79976" y="-541"/>
                        <a:pt x="82153" y="1624"/>
                      </a:cubicBezTo>
                      <a:cubicBezTo>
                        <a:pt x="84329" y="3788"/>
                        <a:pt x="84329" y="8118"/>
                        <a:pt x="82153" y="10283"/>
                      </a:cubicBezTo>
                      <a:lnTo>
                        <a:pt x="10337" y="81720"/>
                      </a:lnTo>
                      <a:cubicBezTo>
                        <a:pt x="8161" y="83885"/>
                        <a:pt x="5985" y="83885"/>
                        <a:pt x="5985" y="83885"/>
                      </a:cubicBezTo>
                    </a:path>
                  </a:pathLst>
                </a:custGeom>
                <a:solidFill>
                  <a:srgbClr val="006F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grpSp>
          <p:nvGrpSpPr>
            <p:cNvPr id="835" name="Google Shape;835;p44"/>
            <p:cNvGrpSpPr/>
            <p:nvPr/>
          </p:nvGrpSpPr>
          <p:grpSpPr>
            <a:xfrm>
              <a:off x="4553077" y="2467588"/>
              <a:ext cx="983302" cy="1000465"/>
              <a:chOff x="7575932" y="74148"/>
              <a:chExt cx="788884" cy="785272"/>
            </a:xfrm>
          </p:grpSpPr>
          <p:sp>
            <p:nvSpPr>
              <p:cNvPr id="836" name="Google Shape;836;p44"/>
              <p:cNvSpPr/>
              <p:nvPr/>
            </p:nvSpPr>
            <p:spPr>
              <a:xfrm>
                <a:off x="7847417" y="404818"/>
                <a:ext cx="121868" cy="60613"/>
              </a:xfrm>
              <a:custGeom>
                <a:avLst/>
                <a:gdLst/>
                <a:ahLst/>
                <a:cxnLst/>
                <a:rect l="l" t="t" r="r" b="b"/>
                <a:pathLst>
                  <a:path w="121868" h="60613" extrusionOk="0">
                    <a:moveTo>
                      <a:pt x="60934" y="0"/>
                    </a:moveTo>
                    <a:lnTo>
                      <a:pt x="0" y="60614"/>
                    </a:lnTo>
                    <a:lnTo>
                      <a:pt x="121869" y="60614"/>
                    </a:lnTo>
                    <a:close/>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37" name="Google Shape;837;p44"/>
              <p:cNvSpPr/>
              <p:nvPr/>
            </p:nvSpPr>
            <p:spPr>
              <a:xfrm>
                <a:off x="7908351" y="344204"/>
                <a:ext cx="182803" cy="121227"/>
              </a:xfrm>
              <a:custGeom>
                <a:avLst/>
                <a:gdLst/>
                <a:ahLst/>
                <a:cxnLst/>
                <a:rect l="l" t="t" r="r" b="b"/>
                <a:pathLst>
                  <a:path w="182803" h="121227" extrusionOk="0">
                    <a:moveTo>
                      <a:pt x="60934" y="121227"/>
                    </a:moveTo>
                    <a:lnTo>
                      <a:pt x="182803" y="121227"/>
                    </a:lnTo>
                    <a:lnTo>
                      <a:pt x="60934" y="0"/>
                    </a:lnTo>
                    <a:lnTo>
                      <a:pt x="0" y="60614"/>
                    </a:lnTo>
                    <a:close/>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38" name="Google Shape;838;p44"/>
              <p:cNvSpPr/>
              <p:nvPr/>
            </p:nvSpPr>
            <p:spPr>
              <a:xfrm rot="-2700486">
                <a:off x="7761642" y="258929"/>
                <a:ext cx="87048" cy="203487"/>
              </a:xfrm>
              <a:custGeom>
                <a:avLst/>
                <a:gdLst/>
                <a:ahLst/>
                <a:cxnLst/>
                <a:rect l="l" t="t" r="r" b="b"/>
                <a:pathLst>
                  <a:path w="87048" h="203487" extrusionOk="0">
                    <a:moveTo>
                      <a:pt x="0" y="0"/>
                    </a:moveTo>
                    <a:lnTo>
                      <a:pt x="87048" y="0"/>
                    </a:lnTo>
                    <a:lnTo>
                      <a:pt x="87048" y="203487"/>
                    </a:lnTo>
                    <a:lnTo>
                      <a:pt x="0" y="203487"/>
                    </a:lnTo>
                    <a:close/>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39" name="Google Shape;839;p44"/>
              <p:cNvSpPr/>
              <p:nvPr/>
            </p:nvSpPr>
            <p:spPr>
              <a:xfrm rot="-2700000">
                <a:off x="7820963" y="199777"/>
                <a:ext cx="87048" cy="203487"/>
              </a:xfrm>
              <a:custGeom>
                <a:avLst/>
                <a:gdLst/>
                <a:ahLst/>
                <a:cxnLst/>
                <a:rect l="l" t="t" r="r" b="b"/>
                <a:pathLst>
                  <a:path w="87048" h="203487" extrusionOk="0">
                    <a:moveTo>
                      <a:pt x="0" y="0"/>
                    </a:moveTo>
                    <a:lnTo>
                      <a:pt x="87048" y="0"/>
                    </a:lnTo>
                    <a:lnTo>
                      <a:pt x="87048" y="203487"/>
                    </a:lnTo>
                    <a:lnTo>
                      <a:pt x="0" y="203487"/>
                    </a:lnTo>
                    <a:close/>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nvGrpSpPr>
              <p:cNvPr id="840" name="Google Shape;840;p44"/>
              <p:cNvGrpSpPr/>
              <p:nvPr/>
            </p:nvGrpSpPr>
            <p:grpSpPr>
              <a:xfrm>
                <a:off x="7840888" y="338251"/>
                <a:ext cx="523928" cy="521169"/>
                <a:chOff x="7840888" y="338251"/>
                <a:chExt cx="523928" cy="521169"/>
              </a:xfrm>
            </p:grpSpPr>
            <p:sp>
              <p:nvSpPr>
                <p:cNvPr id="841" name="Google Shape;841;p44"/>
                <p:cNvSpPr/>
                <p:nvPr/>
              </p:nvSpPr>
              <p:spPr>
                <a:xfrm>
                  <a:off x="7840888" y="338251"/>
                  <a:ext cx="335139" cy="332834"/>
                </a:xfrm>
                <a:custGeom>
                  <a:avLst/>
                  <a:gdLst/>
                  <a:ahLst/>
                  <a:cxnLst/>
                  <a:rect l="l" t="t" r="r" b="b"/>
                  <a:pathLst>
                    <a:path w="335139" h="332834" extrusionOk="0">
                      <a:moveTo>
                        <a:pt x="215447" y="332834"/>
                      </a:moveTo>
                      <a:cubicBezTo>
                        <a:pt x="208918" y="332834"/>
                        <a:pt x="202390" y="330670"/>
                        <a:pt x="198037" y="326340"/>
                      </a:cubicBezTo>
                      <a:lnTo>
                        <a:pt x="93578" y="222431"/>
                      </a:lnTo>
                      <a:cubicBezTo>
                        <a:pt x="91402" y="220266"/>
                        <a:pt x="91402" y="215937"/>
                        <a:pt x="93578" y="213772"/>
                      </a:cubicBezTo>
                      <a:cubicBezTo>
                        <a:pt x="95754" y="211607"/>
                        <a:pt x="100107" y="211607"/>
                        <a:pt x="102283" y="213772"/>
                      </a:cubicBezTo>
                      <a:lnTo>
                        <a:pt x="206742" y="317681"/>
                      </a:lnTo>
                      <a:cubicBezTo>
                        <a:pt x="211094" y="322011"/>
                        <a:pt x="219799" y="322011"/>
                        <a:pt x="224152" y="317681"/>
                      </a:cubicBezTo>
                      <a:lnTo>
                        <a:pt x="319906" y="222431"/>
                      </a:lnTo>
                      <a:cubicBezTo>
                        <a:pt x="324258" y="218101"/>
                        <a:pt x="324258" y="209442"/>
                        <a:pt x="319906" y="205113"/>
                      </a:cubicBezTo>
                      <a:lnTo>
                        <a:pt x="128398" y="14612"/>
                      </a:lnTo>
                      <a:lnTo>
                        <a:pt x="15234" y="127181"/>
                      </a:lnTo>
                      <a:lnTo>
                        <a:pt x="102283" y="213772"/>
                      </a:lnTo>
                      <a:cubicBezTo>
                        <a:pt x="104459" y="215937"/>
                        <a:pt x="104459" y="220266"/>
                        <a:pt x="102283" y="222431"/>
                      </a:cubicBezTo>
                      <a:cubicBezTo>
                        <a:pt x="100107" y="224596"/>
                        <a:pt x="95754" y="224596"/>
                        <a:pt x="93578" y="222431"/>
                      </a:cubicBezTo>
                      <a:lnTo>
                        <a:pt x="2176" y="131510"/>
                      </a:lnTo>
                      <a:cubicBezTo>
                        <a:pt x="0" y="129345"/>
                        <a:pt x="0" y="129345"/>
                        <a:pt x="0" y="127181"/>
                      </a:cubicBezTo>
                      <a:cubicBezTo>
                        <a:pt x="0" y="125016"/>
                        <a:pt x="0" y="125016"/>
                        <a:pt x="2176" y="122851"/>
                      </a:cubicBezTo>
                      <a:lnTo>
                        <a:pt x="124045" y="1624"/>
                      </a:lnTo>
                      <a:cubicBezTo>
                        <a:pt x="126221" y="-541"/>
                        <a:pt x="130574" y="-541"/>
                        <a:pt x="132750" y="1624"/>
                      </a:cubicBezTo>
                      <a:lnTo>
                        <a:pt x="328611" y="196454"/>
                      </a:lnTo>
                      <a:cubicBezTo>
                        <a:pt x="337316" y="205113"/>
                        <a:pt x="337316" y="220266"/>
                        <a:pt x="328611" y="231090"/>
                      </a:cubicBezTo>
                      <a:lnTo>
                        <a:pt x="232857" y="326340"/>
                      </a:lnTo>
                      <a:cubicBezTo>
                        <a:pt x="226328" y="330670"/>
                        <a:pt x="221976" y="332834"/>
                        <a:pt x="215447" y="332834"/>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42" name="Google Shape;842;p44"/>
                <p:cNvSpPr/>
                <p:nvPr/>
              </p:nvSpPr>
              <p:spPr>
                <a:xfrm>
                  <a:off x="8156986" y="652143"/>
                  <a:ext cx="207830" cy="207277"/>
                </a:xfrm>
                <a:custGeom>
                  <a:avLst/>
                  <a:gdLst/>
                  <a:ahLst/>
                  <a:cxnLst/>
                  <a:rect l="l" t="t" r="r" b="b"/>
                  <a:pathLst>
                    <a:path w="207830" h="207277" extrusionOk="0">
                      <a:moveTo>
                        <a:pt x="201845" y="207277"/>
                      </a:moveTo>
                      <a:cubicBezTo>
                        <a:pt x="199669" y="207277"/>
                        <a:pt x="199669" y="207277"/>
                        <a:pt x="197493" y="205113"/>
                      </a:cubicBezTo>
                      <a:lnTo>
                        <a:pt x="1632" y="10283"/>
                      </a:lnTo>
                      <a:cubicBezTo>
                        <a:pt x="-544" y="8118"/>
                        <a:pt x="-544" y="3788"/>
                        <a:pt x="1632" y="1624"/>
                      </a:cubicBezTo>
                      <a:cubicBezTo>
                        <a:pt x="3808" y="-541"/>
                        <a:pt x="8161" y="-541"/>
                        <a:pt x="10337" y="1624"/>
                      </a:cubicBezTo>
                      <a:lnTo>
                        <a:pt x="206198" y="196454"/>
                      </a:lnTo>
                      <a:cubicBezTo>
                        <a:pt x="208374" y="198618"/>
                        <a:pt x="208374" y="202948"/>
                        <a:pt x="206198" y="205113"/>
                      </a:cubicBezTo>
                      <a:cubicBezTo>
                        <a:pt x="204022" y="205113"/>
                        <a:pt x="204022" y="207277"/>
                        <a:pt x="201845" y="207277"/>
                      </a:cubicBezTo>
                    </a:path>
                  </a:pathLst>
                </a:custGeom>
                <a:solidFill>
                  <a:srgbClr val="C7C8C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43" name="Google Shape;843;p44"/>
                <p:cNvSpPr/>
                <p:nvPr/>
              </p:nvSpPr>
              <p:spPr>
                <a:xfrm>
                  <a:off x="8115093" y="580165"/>
                  <a:ext cx="63967" cy="77931"/>
                </a:xfrm>
                <a:custGeom>
                  <a:avLst/>
                  <a:gdLst/>
                  <a:ahLst/>
                  <a:cxnLst/>
                  <a:rect l="l" t="t" r="r" b="b"/>
                  <a:pathLst>
                    <a:path w="63967" h="77931" extrusionOk="0">
                      <a:moveTo>
                        <a:pt x="58758" y="67108"/>
                      </a:moveTo>
                      <a:cubicBezTo>
                        <a:pt x="65287" y="60614"/>
                        <a:pt x="65287" y="51955"/>
                        <a:pt x="60934" y="45460"/>
                      </a:cubicBezTo>
                      <a:lnTo>
                        <a:pt x="32643" y="0"/>
                      </a:lnTo>
                      <a:lnTo>
                        <a:pt x="0" y="32472"/>
                      </a:lnTo>
                      <a:lnTo>
                        <a:pt x="45701" y="77932"/>
                      </a:lnTo>
                      <a:lnTo>
                        <a:pt x="58758" y="67108"/>
                      </a:lnTo>
                      <a:close/>
                    </a:path>
                  </a:pathLst>
                </a:custGeom>
                <a:solidFill>
                  <a:srgbClr val="00437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44" name="Google Shape;844;p44"/>
                <p:cNvSpPr/>
                <p:nvPr/>
              </p:nvSpPr>
              <p:spPr>
                <a:xfrm>
                  <a:off x="8084626" y="612636"/>
                  <a:ext cx="78344" cy="63631"/>
                </a:xfrm>
                <a:custGeom>
                  <a:avLst/>
                  <a:gdLst/>
                  <a:ahLst/>
                  <a:cxnLst/>
                  <a:rect l="l" t="t" r="r" b="b"/>
                  <a:pathLst>
                    <a:path w="78344" h="63631" extrusionOk="0">
                      <a:moveTo>
                        <a:pt x="32643" y="0"/>
                      </a:moveTo>
                      <a:lnTo>
                        <a:pt x="0" y="32472"/>
                      </a:lnTo>
                      <a:lnTo>
                        <a:pt x="45701" y="60614"/>
                      </a:lnTo>
                      <a:cubicBezTo>
                        <a:pt x="52230" y="64943"/>
                        <a:pt x="60935" y="64943"/>
                        <a:pt x="67463" y="58449"/>
                      </a:cubicBezTo>
                      <a:lnTo>
                        <a:pt x="78344" y="47625"/>
                      </a:lnTo>
                      <a:lnTo>
                        <a:pt x="32643" y="0"/>
                      </a:lnTo>
                      <a:close/>
                    </a:path>
                  </a:pathLst>
                </a:custGeom>
                <a:solidFill>
                  <a:srgbClr val="00437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45" name="Google Shape;845;p44"/>
                <p:cNvSpPr/>
                <p:nvPr/>
              </p:nvSpPr>
              <p:spPr>
                <a:xfrm>
                  <a:off x="8078097" y="573670"/>
                  <a:ext cx="108255" cy="108238"/>
                </a:xfrm>
                <a:custGeom>
                  <a:avLst/>
                  <a:gdLst/>
                  <a:ahLst/>
                  <a:cxnLst/>
                  <a:rect l="l" t="t" r="r" b="b"/>
                  <a:pathLst>
                    <a:path w="108255" h="108238" extrusionOk="0">
                      <a:moveTo>
                        <a:pt x="15234" y="69273"/>
                      </a:moveTo>
                      <a:lnTo>
                        <a:pt x="54406" y="93085"/>
                      </a:lnTo>
                      <a:cubicBezTo>
                        <a:pt x="58758" y="95250"/>
                        <a:pt x="65287" y="95250"/>
                        <a:pt x="69639" y="90921"/>
                      </a:cubicBezTo>
                      <a:lnTo>
                        <a:pt x="93578" y="67108"/>
                      </a:lnTo>
                      <a:cubicBezTo>
                        <a:pt x="97930" y="62779"/>
                        <a:pt x="97930" y="56284"/>
                        <a:pt x="95754" y="51955"/>
                      </a:cubicBezTo>
                      <a:lnTo>
                        <a:pt x="69639" y="15153"/>
                      </a:lnTo>
                      <a:lnTo>
                        <a:pt x="15234" y="69273"/>
                      </a:lnTo>
                      <a:close/>
                      <a:moveTo>
                        <a:pt x="60934" y="108239"/>
                      </a:moveTo>
                      <a:cubicBezTo>
                        <a:pt x="56582" y="108239"/>
                        <a:pt x="52230" y="106074"/>
                        <a:pt x="47877" y="103909"/>
                      </a:cubicBezTo>
                      <a:lnTo>
                        <a:pt x="2176" y="75767"/>
                      </a:lnTo>
                      <a:cubicBezTo>
                        <a:pt x="0" y="75767"/>
                        <a:pt x="0" y="73602"/>
                        <a:pt x="0" y="71438"/>
                      </a:cubicBezTo>
                      <a:cubicBezTo>
                        <a:pt x="0" y="69273"/>
                        <a:pt x="0" y="67108"/>
                        <a:pt x="2176" y="67108"/>
                      </a:cubicBezTo>
                      <a:lnTo>
                        <a:pt x="67463" y="2165"/>
                      </a:lnTo>
                      <a:cubicBezTo>
                        <a:pt x="69639" y="0"/>
                        <a:pt x="69639" y="0"/>
                        <a:pt x="71816" y="0"/>
                      </a:cubicBezTo>
                      <a:cubicBezTo>
                        <a:pt x="73992" y="0"/>
                        <a:pt x="76168" y="2165"/>
                        <a:pt x="76168" y="2165"/>
                      </a:cubicBezTo>
                      <a:lnTo>
                        <a:pt x="104459" y="47625"/>
                      </a:lnTo>
                      <a:cubicBezTo>
                        <a:pt x="110988" y="56284"/>
                        <a:pt x="108812" y="69273"/>
                        <a:pt x="100107" y="77932"/>
                      </a:cubicBezTo>
                      <a:lnTo>
                        <a:pt x="76168" y="101745"/>
                      </a:lnTo>
                      <a:cubicBezTo>
                        <a:pt x="73992" y="106074"/>
                        <a:pt x="67463" y="108239"/>
                        <a:pt x="60934" y="108239"/>
                      </a:cubicBezTo>
                    </a:path>
                  </a:pathLst>
                </a:custGeom>
                <a:solidFill>
                  <a:srgbClr val="00437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846" name="Google Shape;846;p44"/>
              <p:cNvSpPr/>
              <p:nvPr/>
            </p:nvSpPr>
            <p:spPr>
              <a:xfrm rot="-2700000">
                <a:off x="7757581" y="45455"/>
                <a:ext cx="30466" cy="406974"/>
              </a:xfrm>
              <a:custGeom>
                <a:avLst/>
                <a:gdLst/>
                <a:ahLst/>
                <a:cxnLst/>
                <a:rect l="l" t="t" r="r" b="b"/>
                <a:pathLst>
                  <a:path w="30466" h="406974" extrusionOk="0">
                    <a:moveTo>
                      <a:pt x="0" y="0"/>
                    </a:moveTo>
                    <a:lnTo>
                      <a:pt x="30467" y="0"/>
                    </a:lnTo>
                    <a:lnTo>
                      <a:pt x="30467" y="406974"/>
                    </a:lnTo>
                    <a:lnTo>
                      <a:pt x="0" y="406974"/>
                    </a:lnTo>
                    <a:close/>
                  </a:path>
                </a:pathLst>
              </a:custGeom>
              <a:solidFill>
                <a:srgbClr val="006F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47" name="Google Shape;847;p44"/>
              <p:cNvSpPr/>
              <p:nvPr/>
            </p:nvSpPr>
            <p:spPr>
              <a:xfrm rot="-2700000">
                <a:off x="7738337" y="65982"/>
                <a:ext cx="30466" cy="406974"/>
              </a:xfrm>
              <a:custGeom>
                <a:avLst/>
                <a:gdLst/>
                <a:ahLst/>
                <a:cxnLst/>
                <a:rect l="l" t="t" r="r" b="b"/>
                <a:pathLst>
                  <a:path w="30466" h="406974" extrusionOk="0">
                    <a:moveTo>
                      <a:pt x="0" y="0"/>
                    </a:moveTo>
                    <a:lnTo>
                      <a:pt x="30467" y="0"/>
                    </a:lnTo>
                    <a:lnTo>
                      <a:pt x="30467" y="406974"/>
                    </a:lnTo>
                    <a:lnTo>
                      <a:pt x="0" y="406974"/>
                    </a:lnTo>
                    <a:close/>
                  </a:path>
                </a:pathLst>
              </a:custGeom>
              <a:solidFill>
                <a:srgbClr val="006F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nvGrpSpPr>
              <p:cNvPr id="848" name="Google Shape;848;p44"/>
              <p:cNvGrpSpPr/>
              <p:nvPr/>
            </p:nvGrpSpPr>
            <p:grpSpPr>
              <a:xfrm>
                <a:off x="7575932" y="74148"/>
                <a:ext cx="399338" cy="395613"/>
                <a:chOff x="7575932" y="74148"/>
                <a:chExt cx="399338" cy="395613"/>
              </a:xfrm>
            </p:grpSpPr>
            <p:sp>
              <p:nvSpPr>
                <p:cNvPr id="849" name="Google Shape;849;p44"/>
                <p:cNvSpPr/>
                <p:nvPr/>
              </p:nvSpPr>
              <p:spPr>
                <a:xfrm>
                  <a:off x="7591166" y="89301"/>
                  <a:ext cx="342756" cy="341493"/>
                </a:xfrm>
                <a:custGeom>
                  <a:avLst/>
                  <a:gdLst/>
                  <a:ahLst/>
                  <a:cxnLst/>
                  <a:rect l="l" t="t" r="r" b="b"/>
                  <a:pathLst>
                    <a:path w="342756" h="341493" extrusionOk="0">
                      <a:moveTo>
                        <a:pt x="14690" y="47084"/>
                      </a:moveTo>
                      <a:lnTo>
                        <a:pt x="295423" y="326340"/>
                      </a:lnTo>
                      <a:lnTo>
                        <a:pt x="328067" y="293868"/>
                      </a:lnTo>
                      <a:lnTo>
                        <a:pt x="47333" y="14612"/>
                      </a:lnTo>
                      <a:lnTo>
                        <a:pt x="14690" y="47084"/>
                      </a:lnTo>
                      <a:close/>
                      <a:moveTo>
                        <a:pt x="295423" y="341494"/>
                      </a:moveTo>
                      <a:cubicBezTo>
                        <a:pt x="293247" y="341494"/>
                        <a:pt x="293247" y="341494"/>
                        <a:pt x="291071" y="339329"/>
                      </a:cubicBezTo>
                      <a:lnTo>
                        <a:pt x="1632" y="51413"/>
                      </a:lnTo>
                      <a:cubicBezTo>
                        <a:pt x="-544" y="49249"/>
                        <a:pt x="-544" y="44919"/>
                        <a:pt x="1632" y="42754"/>
                      </a:cubicBezTo>
                      <a:lnTo>
                        <a:pt x="42981" y="1624"/>
                      </a:lnTo>
                      <a:cubicBezTo>
                        <a:pt x="45157" y="-541"/>
                        <a:pt x="49509" y="-541"/>
                        <a:pt x="51685" y="1624"/>
                      </a:cubicBezTo>
                      <a:lnTo>
                        <a:pt x="341124" y="289539"/>
                      </a:lnTo>
                      <a:cubicBezTo>
                        <a:pt x="343300" y="291704"/>
                        <a:pt x="343300" y="296033"/>
                        <a:pt x="341124" y="298198"/>
                      </a:cubicBezTo>
                      <a:lnTo>
                        <a:pt x="299776" y="339329"/>
                      </a:lnTo>
                      <a:cubicBezTo>
                        <a:pt x="299776" y="341494"/>
                        <a:pt x="297600" y="341494"/>
                        <a:pt x="295423" y="341494"/>
                      </a:cubicBezTo>
                    </a:path>
                  </a:pathLst>
                </a:custGeom>
                <a:solidFill>
                  <a:srgbClr val="006F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50" name="Google Shape;850;p44"/>
                <p:cNvSpPr/>
                <p:nvPr/>
              </p:nvSpPr>
              <p:spPr>
                <a:xfrm>
                  <a:off x="7669510" y="169398"/>
                  <a:ext cx="183891" cy="181300"/>
                </a:xfrm>
                <a:custGeom>
                  <a:avLst/>
                  <a:gdLst/>
                  <a:ahLst/>
                  <a:cxnLst/>
                  <a:rect l="l" t="t" r="r" b="b"/>
                  <a:pathLst>
                    <a:path w="183891" h="181300" extrusionOk="0">
                      <a:moveTo>
                        <a:pt x="5985" y="181300"/>
                      </a:moveTo>
                      <a:cubicBezTo>
                        <a:pt x="3808" y="181300"/>
                        <a:pt x="3808" y="181300"/>
                        <a:pt x="1632" y="179135"/>
                      </a:cubicBezTo>
                      <a:cubicBezTo>
                        <a:pt x="-544" y="176971"/>
                        <a:pt x="-544" y="172641"/>
                        <a:pt x="1632" y="170476"/>
                      </a:cubicBezTo>
                      <a:lnTo>
                        <a:pt x="173554" y="1624"/>
                      </a:lnTo>
                      <a:cubicBezTo>
                        <a:pt x="175731" y="-541"/>
                        <a:pt x="180083" y="-541"/>
                        <a:pt x="182259" y="1624"/>
                      </a:cubicBezTo>
                      <a:cubicBezTo>
                        <a:pt x="184436" y="3788"/>
                        <a:pt x="184436" y="8118"/>
                        <a:pt x="182259" y="10283"/>
                      </a:cubicBezTo>
                      <a:lnTo>
                        <a:pt x="10337" y="181300"/>
                      </a:lnTo>
                      <a:cubicBezTo>
                        <a:pt x="10337" y="181300"/>
                        <a:pt x="8161" y="181300"/>
                        <a:pt x="5985" y="181300"/>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51" name="Google Shape;851;p44"/>
                <p:cNvSpPr/>
                <p:nvPr/>
              </p:nvSpPr>
              <p:spPr>
                <a:xfrm>
                  <a:off x="7695625" y="191046"/>
                  <a:ext cx="279645" cy="278715"/>
                </a:xfrm>
                <a:custGeom>
                  <a:avLst/>
                  <a:gdLst/>
                  <a:ahLst/>
                  <a:cxnLst/>
                  <a:rect l="l" t="t" r="r" b="b"/>
                  <a:pathLst>
                    <a:path w="279645" h="278715" extrusionOk="0">
                      <a:moveTo>
                        <a:pt x="151792" y="278715"/>
                      </a:moveTo>
                      <a:cubicBezTo>
                        <a:pt x="149616" y="278715"/>
                        <a:pt x="149616" y="278715"/>
                        <a:pt x="147440" y="276550"/>
                      </a:cubicBezTo>
                      <a:lnTo>
                        <a:pt x="1632" y="131510"/>
                      </a:lnTo>
                      <a:cubicBezTo>
                        <a:pt x="-544" y="129345"/>
                        <a:pt x="-544" y="125016"/>
                        <a:pt x="1632" y="122851"/>
                      </a:cubicBezTo>
                      <a:lnTo>
                        <a:pt x="123501" y="1624"/>
                      </a:lnTo>
                      <a:cubicBezTo>
                        <a:pt x="125677" y="-541"/>
                        <a:pt x="130030" y="-541"/>
                        <a:pt x="132206" y="1624"/>
                      </a:cubicBezTo>
                      <a:lnTo>
                        <a:pt x="199669" y="68732"/>
                      </a:lnTo>
                      <a:cubicBezTo>
                        <a:pt x="201845" y="70896"/>
                        <a:pt x="201845" y="75226"/>
                        <a:pt x="199669" y="77391"/>
                      </a:cubicBezTo>
                      <a:cubicBezTo>
                        <a:pt x="197493" y="79556"/>
                        <a:pt x="193140" y="79556"/>
                        <a:pt x="190964" y="77391"/>
                      </a:cubicBezTo>
                      <a:lnTo>
                        <a:pt x="127854" y="14612"/>
                      </a:lnTo>
                      <a:lnTo>
                        <a:pt x="14690" y="127181"/>
                      </a:lnTo>
                      <a:lnTo>
                        <a:pt x="151792" y="263562"/>
                      </a:lnTo>
                      <a:lnTo>
                        <a:pt x="264956" y="150993"/>
                      </a:lnTo>
                      <a:lnTo>
                        <a:pt x="186612" y="73061"/>
                      </a:lnTo>
                      <a:cubicBezTo>
                        <a:pt x="184436" y="70896"/>
                        <a:pt x="184436" y="66567"/>
                        <a:pt x="186612" y="64402"/>
                      </a:cubicBezTo>
                      <a:cubicBezTo>
                        <a:pt x="188788" y="62237"/>
                        <a:pt x="193140" y="62237"/>
                        <a:pt x="195317" y="64402"/>
                      </a:cubicBezTo>
                      <a:lnTo>
                        <a:pt x="278014" y="146664"/>
                      </a:lnTo>
                      <a:cubicBezTo>
                        <a:pt x="280190" y="148828"/>
                        <a:pt x="280190" y="153158"/>
                        <a:pt x="278014" y="155323"/>
                      </a:cubicBezTo>
                      <a:lnTo>
                        <a:pt x="156145" y="276550"/>
                      </a:lnTo>
                      <a:cubicBezTo>
                        <a:pt x="153968" y="278715"/>
                        <a:pt x="151792" y="278715"/>
                        <a:pt x="151792" y="278715"/>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52" name="Google Shape;852;p44"/>
                <p:cNvSpPr/>
                <p:nvPr/>
              </p:nvSpPr>
              <p:spPr>
                <a:xfrm>
                  <a:off x="7575932" y="74148"/>
                  <a:ext cx="83784" cy="83885"/>
                </a:xfrm>
                <a:custGeom>
                  <a:avLst/>
                  <a:gdLst/>
                  <a:ahLst/>
                  <a:cxnLst/>
                  <a:rect l="l" t="t" r="r" b="b"/>
                  <a:pathLst>
                    <a:path w="83784" h="83885" extrusionOk="0">
                      <a:moveTo>
                        <a:pt x="5985" y="83885"/>
                      </a:moveTo>
                      <a:cubicBezTo>
                        <a:pt x="3808" y="83885"/>
                        <a:pt x="3808" y="83885"/>
                        <a:pt x="1632" y="81720"/>
                      </a:cubicBezTo>
                      <a:cubicBezTo>
                        <a:pt x="-544" y="79556"/>
                        <a:pt x="-544" y="75226"/>
                        <a:pt x="1632" y="73061"/>
                      </a:cubicBezTo>
                      <a:lnTo>
                        <a:pt x="73448" y="1624"/>
                      </a:lnTo>
                      <a:cubicBezTo>
                        <a:pt x="75624" y="-541"/>
                        <a:pt x="79976" y="-541"/>
                        <a:pt x="82153" y="1624"/>
                      </a:cubicBezTo>
                      <a:cubicBezTo>
                        <a:pt x="84329" y="3788"/>
                        <a:pt x="84329" y="8118"/>
                        <a:pt x="82153" y="10283"/>
                      </a:cubicBezTo>
                      <a:lnTo>
                        <a:pt x="10337" y="81720"/>
                      </a:lnTo>
                      <a:cubicBezTo>
                        <a:pt x="8161" y="83885"/>
                        <a:pt x="5985" y="83885"/>
                        <a:pt x="5985" y="83885"/>
                      </a:cubicBezTo>
                    </a:path>
                  </a:pathLst>
                </a:custGeom>
                <a:solidFill>
                  <a:srgbClr val="006FB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grpSp>
      <p:pic>
        <p:nvPicPr>
          <p:cNvPr id="853" name="Google Shape;853;p44"/>
          <p:cNvPicPr preferRelativeResize="0"/>
          <p:nvPr/>
        </p:nvPicPr>
        <p:blipFill rotWithShape="1">
          <a:blip r:embed="rId4">
            <a:alphaModFix/>
          </a:blip>
          <a:srcRect/>
          <a:stretch/>
        </p:blipFill>
        <p:spPr>
          <a:xfrm>
            <a:off x="875897" y="2389609"/>
            <a:ext cx="1075376" cy="928733"/>
          </a:xfrm>
          <a:prstGeom prst="rect">
            <a:avLst/>
          </a:prstGeom>
          <a:noFill/>
          <a:ln>
            <a:noFill/>
          </a:ln>
        </p:spPr>
      </p:pic>
      <p:cxnSp>
        <p:nvCxnSpPr>
          <p:cNvPr id="854" name="Google Shape;854;p44"/>
          <p:cNvCxnSpPr/>
          <p:nvPr/>
        </p:nvCxnSpPr>
        <p:spPr>
          <a:xfrm>
            <a:off x="2796072" y="3466848"/>
            <a:ext cx="0" cy="351503"/>
          </a:xfrm>
          <a:prstGeom prst="straightConnector1">
            <a:avLst/>
          </a:prstGeom>
          <a:noFill/>
          <a:ln w="12700" cap="flat" cmpd="sng">
            <a:solidFill>
              <a:srgbClr val="6C6463"/>
            </a:solidFill>
            <a:prstDash val="dash"/>
            <a:miter lim="800000"/>
            <a:headEnd type="none" w="sm" len="sm"/>
            <a:tailEnd type="stealth" w="med" len="med"/>
          </a:ln>
        </p:spPr>
      </p:cxnSp>
      <p:pic>
        <p:nvPicPr>
          <p:cNvPr id="855" name="Google Shape;855;p44"/>
          <p:cNvPicPr preferRelativeResize="0"/>
          <p:nvPr/>
        </p:nvPicPr>
        <p:blipFill rotWithShape="1">
          <a:blip r:embed="rId5">
            <a:alphaModFix/>
          </a:blip>
          <a:srcRect/>
          <a:stretch/>
        </p:blipFill>
        <p:spPr>
          <a:xfrm>
            <a:off x="3122269" y="4380124"/>
            <a:ext cx="1250301" cy="981005"/>
          </a:xfrm>
          <a:prstGeom prst="rect">
            <a:avLst/>
          </a:prstGeom>
          <a:noFill/>
          <a:ln>
            <a:noFill/>
          </a:ln>
        </p:spPr>
      </p:pic>
      <p:pic>
        <p:nvPicPr>
          <p:cNvPr id="856" name="Google Shape;856;p44"/>
          <p:cNvPicPr preferRelativeResize="0"/>
          <p:nvPr/>
        </p:nvPicPr>
        <p:blipFill rotWithShape="1">
          <a:blip r:embed="rId5">
            <a:alphaModFix/>
          </a:blip>
          <a:srcRect/>
          <a:stretch/>
        </p:blipFill>
        <p:spPr>
          <a:xfrm>
            <a:off x="3863048" y="4380124"/>
            <a:ext cx="1250301" cy="981005"/>
          </a:xfrm>
          <a:prstGeom prst="rect">
            <a:avLst/>
          </a:prstGeom>
          <a:noFill/>
          <a:ln>
            <a:noFill/>
          </a:ln>
        </p:spPr>
      </p:pic>
      <p:pic>
        <p:nvPicPr>
          <p:cNvPr id="857" name="Google Shape;857;p44"/>
          <p:cNvPicPr preferRelativeResize="0"/>
          <p:nvPr/>
        </p:nvPicPr>
        <p:blipFill rotWithShape="1">
          <a:blip r:embed="rId5">
            <a:alphaModFix/>
          </a:blip>
          <a:srcRect/>
          <a:stretch/>
        </p:blipFill>
        <p:spPr>
          <a:xfrm>
            <a:off x="4603829" y="4380124"/>
            <a:ext cx="1250301" cy="981005"/>
          </a:xfrm>
          <a:prstGeom prst="rect">
            <a:avLst/>
          </a:prstGeom>
          <a:noFill/>
          <a:ln>
            <a:noFill/>
          </a:ln>
        </p:spPr>
      </p:pic>
      <p:pic>
        <p:nvPicPr>
          <p:cNvPr id="858" name="Google Shape;858;p44"/>
          <p:cNvPicPr preferRelativeResize="0"/>
          <p:nvPr/>
        </p:nvPicPr>
        <p:blipFill rotWithShape="1">
          <a:blip r:embed="rId5">
            <a:alphaModFix/>
          </a:blip>
          <a:srcRect/>
          <a:stretch/>
        </p:blipFill>
        <p:spPr>
          <a:xfrm>
            <a:off x="3446361" y="5109330"/>
            <a:ext cx="1250301" cy="981005"/>
          </a:xfrm>
          <a:prstGeom prst="rect">
            <a:avLst/>
          </a:prstGeom>
          <a:noFill/>
          <a:ln>
            <a:noFill/>
          </a:ln>
        </p:spPr>
      </p:pic>
      <p:pic>
        <p:nvPicPr>
          <p:cNvPr id="859" name="Google Shape;859;p44"/>
          <p:cNvPicPr preferRelativeResize="0"/>
          <p:nvPr/>
        </p:nvPicPr>
        <p:blipFill rotWithShape="1">
          <a:blip r:embed="rId5">
            <a:alphaModFix/>
          </a:blip>
          <a:srcRect/>
          <a:stretch/>
        </p:blipFill>
        <p:spPr>
          <a:xfrm>
            <a:off x="4187140" y="5109330"/>
            <a:ext cx="1250301" cy="981005"/>
          </a:xfrm>
          <a:prstGeom prst="rect">
            <a:avLst/>
          </a:prstGeom>
          <a:noFill/>
          <a:ln>
            <a:noFill/>
          </a:ln>
        </p:spPr>
      </p:pic>
      <p:cxnSp>
        <p:nvCxnSpPr>
          <p:cNvPr id="860" name="Google Shape;860;p44"/>
          <p:cNvCxnSpPr/>
          <p:nvPr/>
        </p:nvCxnSpPr>
        <p:spPr>
          <a:xfrm>
            <a:off x="2969693" y="3466848"/>
            <a:ext cx="0" cy="351503"/>
          </a:xfrm>
          <a:prstGeom prst="straightConnector1">
            <a:avLst/>
          </a:prstGeom>
          <a:noFill/>
          <a:ln w="12700" cap="flat" cmpd="sng">
            <a:solidFill>
              <a:srgbClr val="6C6463"/>
            </a:solidFill>
            <a:prstDash val="dash"/>
            <a:miter lim="800000"/>
            <a:headEnd type="none" w="sm" len="sm"/>
            <a:tailEnd type="stealth" w="med" len="med"/>
          </a:ln>
        </p:spPr>
      </p:cxnSp>
      <p:cxnSp>
        <p:nvCxnSpPr>
          <p:cNvPr id="861" name="Google Shape;861;p44"/>
          <p:cNvCxnSpPr/>
          <p:nvPr/>
        </p:nvCxnSpPr>
        <p:spPr>
          <a:xfrm>
            <a:off x="2576153" y="3466848"/>
            <a:ext cx="0" cy="351503"/>
          </a:xfrm>
          <a:prstGeom prst="straightConnector1">
            <a:avLst/>
          </a:prstGeom>
          <a:noFill/>
          <a:ln w="12700" cap="flat" cmpd="sng">
            <a:solidFill>
              <a:srgbClr val="6C6463"/>
            </a:solidFill>
            <a:prstDash val="dash"/>
            <a:miter lim="800000"/>
            <a:headEnd type="none" w="sm" len="sm"/>
            <a:tailEnd type="stealth"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45"/>
          <p:cNvSpPr/>
          <p:nvPr/>
        </p:nvSpPr>
        <p:spPr>
          <a:xfrm>
            <a:off x="554182" y="3369052"/>
            <a:ext cx="11083636" cy="24983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cxnSp>
        <p:nvCxnSpPr>
          <p:cNvPr id="868" name="Google Shape;868;p45"/>
          <p:cNvCxnSpPr/>
          <p:nvPr/>
        </p:nvCxnSpPr>
        <p:spPr>
          <a:xfrm>
            <a:off x="4202616" y="2293557"/>
            <a:ext cx="0" cy="956056"/>
          </a:xfrm>
          <a:prstGeom prst="straightConnector1">
            <a:avLst/>
          </a:prstGeom>
          <a:noFill/>
          <a:ln w="9525" cap="flat" cmpd="sng">
            <a:solidFill>
              <a:schemeClr val="dk1"/>
            </a:solidFill>
            <a:prstDash val="solid"/>
            <a:miter lim="800000"/>
            <a:headEnd type="none" w="sm" len="sm"/>
            <a:tailEnd type="none" w="sm" len="sm"/>
          </a:ln>
        </p:spPr>
      </p:cxnSp>
      <p:sp>
        <p:nvSpPr>
          <p:cNvPr id="869" name="Google Shape;869;p45"/>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3200"/>
              <a:buFont typeface="Gill Sans"/>
              <a:buNone/>
            </a:pPr>
            <a:r>
              <a:rPr lang="en-US" sz="3200" b="1" i="0" u="none" strike="noStrike" cap="none">
                <a:solidFill>
                  <a:srgbClr val="C00000"/>
                </a:solidFill>
                <a:latin typeface="Gill Sans"/>
                <a:ea typeface="Gill Sans"/>
                <a:cs typeface="Gill Sans"/>
                <a:sym typeface="Gill Sans"/>
              </a:rPr>
              <a:t>Volume comparison</a:t>
            </a:r>
            <a:endParaRPr b="1"/>
          </a:p>
        </p:txBody>
      </p:sp>
      <p:sp>
        <p:nvSpPr>
          <p:cNvPr id="870" name="Google Shape;870;p45"/>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41</a:t>
            </a:fld>
            <a:endParaRPr/>
          </a:p>
        </p:txBody>
      </p:sp>
      <p:cxnSp>
        <p:nvCxnSpPr>
          <p:cNvPr id="871" name="Google Shape;871;p45"/>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872" name="Google Shape;872;p45"/>
          <p:cNvSpPr txBox="1"/>
          <p:nvPr/>
        </p:nvSpPr>
        <p:spPr>
          <a:xfrm>
            <a:off x="689437" y="2439118"/>
            <a:ext cx="3418381" cy="4187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en-US" sz="1600" b="1" i="0" u="none" strike="noStrike" cap="none">
                <a:solidFill>
                  <a:srgbClr val="6C6463"/>
                </a:solidFill>
                <a:latin typeface="Gill Sans"/>
                <a:ea typeface="Gill Sans"/>
                <a:cs typeface="Gill Sans"/>
                <a:sym typeface="Gill Sans"/>
              </a:rPr>
              <a:t>23,040</a:t>
            </a:r>
            <a:r>
              <a:rPr lang="en-US" sz="1600" b="0" i="0" u="none" strike="noStrike" cap="none">
                <a:solidFill>
                  <a:srgbClr val="6C6463"/>
                </a:solidFill>
                <a:latin typeface="Gill Sans"/>
                <a:ea typeface="Gill Sans"/>
                <a:cs typeface="Gill Sans"/>
                <a:sym typeface="Gill Sans"/>
              </a:rPr>
              <a:t> vials per pallet</a:t>
            </a:r>
            <a:endParaRPr sz="1600" b="0" i="0" u="none" strike="noStrike" cap="none">
              <a:solidFill>
                <a:srgbClr val="6C6463"/>
              </a:solidFill>
              <a:latin typeface="Gill Sans"/>
              <a:ea typeface="Gill Sans"/>
              <a:cs typeface="Gill Sans"/>
              <a:sym typeface="Gill Sans"/>
            </a:endParaRPr>
          </a:p>
        </p:txBody>
      </p:sp>
      <p:sp>
        <p:nvSpPr>
          <p:cNvPr id="873" name="Google Shape;873;p45"/>
          <p:cNvSpPr txBox="1"/>
          <p:nvPr/>
        </p:nvSpPr>
        <p:spPr>
          <a:xfrm>
            <a:off x="554182" y="1680307"/>
            <a:ext cx="373153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Bulk</a:t>
            </a:r>
            <a:endParaRPr sz="2400" b="0" i="0" u="none" strike="noStrike" cap="none">
              <a:solidFill>
                <a:schemeClr val="dk1"/>
              </a:solidFill>
              <a:latin typeface="Gill Sans"/>
              <a:ea typeface="Gill Sans"/>
              <a:cs typeface="Gill Sans"/>
              <a:sym typeface="Gill Sans"/>
            </a:endParaRPr>
          </a:p>
        </p:txBody>
      </p:sp>
      <p:sp>
        <p:nvSpPr>
          <p:cNvPr id="874" name="Google Shape;874;p45"/>
          <p:cNvSpPr txBox="1"/>
          <p:nvPr/>
        </p:nvSpPr>
        <p:spPr>
          <a:xfrm>
            <a:off x="4215435" y="1680307"/>
            <a:ext cx="373153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Single Vial Presentation</a:t>
            </a:r>
            <a:endParaRPr sz="2400" b="0" i="0" u="none" strike="noStrike" cap="none">
              <a:solidFill>
                <a:schemeClr val="dk1"/>
              </a:solidFill>
              <a:latin typeface="Gill Sans"/>
              <a:ea typeface="Gill Sans"/>
              <a:cs typeface="Gill Sans"/>
              <a:sym typeface="Gill Sans"/>
            </a:endParaRPr>
          </a:p>
        </p:txBody>
      </p:sp>
      <p:sp>
        <p:nvSpPr>
          <p:cNvPr id="875" name="Google Shape;875;p45"/>
          <p:cNvSpPr txBox="1"/>
          <p:nvPr/>
        </p:nvSpPr>
        <p:spPr>
          <a:xfrm>
            <a:off x="4384374" y="2439118"/>
            <a:ext cx="3418381" cy="4187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en-US" sz="1600" b="1" i="0" u="none" strike="noStrike" cap="none">
                <a:solidFill>
                  <a:srgbClr val="6C6463"/>
                </a:solidFill>
                <a:latin typeface="Gill Sans"/>
                <a:ea typeface="Gill Sans"/>
                <a:cs typeface="Gill Sans"/>
                <a:sym typeface="Gill Sans"/>
              </a:rPr>
              <a:t>4,000 </a:t>
            </a:r>
            <a:r>
              <a:rPr lang="en-US" sz="1600" b="0" i="0" u="none" strike="noStrike" cap="none">
                <a:solidFill>
                  <a:srgbClr val="6C6463"/>
                </a:solidFill>
                <a:latin typeface="Gill Sans"/>
                <a:ea typeface="Gill Sans"/>
                <a:cs typeface="Gill Sans"/>
                <a:sym typeface="Gill Sans"/>
              </a:rPr>
              <a:t>vials per pallet</a:t>
            </a:r>
            <a:endParaRPr sz="1600" b="0" i="0" u="none" strike="noStrike" cap="none">
              <a:solidFill>
                <a:srgbClr val="6C6463"/>
              </a:solidFill>
              <a:latin typeface="Gill Sans"/>
              <a:ea typeface="Gill Sans"/>
              <a:cs typeface="Gill Sans"/>
              <a:sym typeface="Gill Sans"/>
            </a:endParaRPr>
          </a:p>
        </p:txBody>
      </p:sp>
      <p:sp>
        <p:nvSpPr>
          <p:cNvPr id="876" name="Google Shape;876;p45"/>
          <p:cNvSpPr txBox="1"/>
          <p:nvPr/>
        </p:nvSpPr>
        <p:spPr>
          <a:xfrm>
            <a:off x="7997718" y="1680307"/>
            <a:ext cx="373153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20 Vial Bundle</a:t>
            </a:r>
            <a:endParaRPr sz="2400" b="0" i="0" u="none" strike="noStrike" cap="none">
              <a:solidFill>
                <a:schemeClr val="dk1"/>
              </a:solidFill>
              <a:latin typeface="Gill Sans"/>
              <a:ea typeface="Gill Sans"/>
              <a:cs typeface="Gill Sans"/>
              <a:sym typeface="Gill Sans"/>
            </a:endParaRPr>
          </a:p>
        </p:txBody>
      </p:sp>
      <p:sp>
        <p:nvSpPr>
          <p:cNvPr id="877" name="Google Shape;877;p45"/>
          <p:cNvSpPr txBox="1"/>
          <p:nvPr/>
        </p:nvSpPr>
        <p:spPr>
          <a:xfrm>
            <a:off x="8178232" y="2439118"/>
            <a:ext cx="3418381" cy="4187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600"/>
              <a:buFont typeface="Arial"/>
              <a:buNone/>
            </a:pPr>
            <a:r>
              <a:rPr lang="en-US" sz="1600" b="1" i="0" u="none" strike="noStrike" cap="none">
                <a:solidFill>
                  <a:srgbClr val="6C6463"/>
                </a:solidFill>
                <a:latin typeface="Gill Sans"/>
                <a:ea typeface="Gill Sans"/>
                <a:cs typeface="Gill Sans"/>
                <a:sym typeface="Gill Sans"/>
              </a:rPr>
              <a:t>7,200 </a:t>
            </a:r>
            <a:r>
              <a:rPr lang="en-US" sz="1600" b="0" i="0" u="none" strike="noStrike" cap="none">
                <a:solidFill>
                  <a:srgbClr val="6C6463"/>
                </a:solidFill>
                <a:latin typeface="Gill Sans"/>
                <a:ea typeface="Gill Sans"/>
                <a:cs typeface="Gill Sans"/>
                <a:sym typeface="Gill Sans"/>
              </a:rPr>
              <a:t>vials per pallet</a:t>
            </a:r>
            <a:endParaRPr sz="1600" b="0" i="0" u="none" strike="noStrike" cap="none">
              <a:solidFill>
                <a:srgbClr val="6C6463"/>
              </a:solidFill>
              <a:latin typeface="Gill Sans"/>
              <a:ea typeface="Gill Sans"/>
              <a:cs typeface="Gill Sans"/>
              <a:sym typeface="Gill Sans"/>
            </a:endParaRPr>
          </a:p>
        </p:txBody>
      </p:sp>
      <p:pic>
        <p:nvPicPr>
          <p:cNvPr id="878" name="Google Shape;878;p45"/>
          <p:cNvPicPr preferRelativeResize="0"/>
          <p:nvPr/>
        </p:nvPicPr>
        <p:blipFill rotWithShape="1">
          <a:blip r:embed="rId3">
            <a:alphaModFix/>
          </a:blip>
          <a:srcRect/>
          <a:stretch/>
        </p:blipFill>
        <p:spPr>
          <a:xfrm>
            <a:off x="5843649" y="4183627"/>
            <a:ext cx="1279910" cy="1245390"/>
          </a:xfrm>
          <a:prstGeom prst="rect">
            <a:avLst/>
          </a:prstGeom>
          <a:noFill/>
          <a:ln>
            <a:noFill/>
          </a:ln>
        </p:spPr>
      </p:pic>
      <p:pic>
        <p:nvPicPr>
          <p:cNvPr id="879" name="Google Shape;879;p45" descr="A picture containing box, container&#10;&#10;Description automatically generated"/>
          <p:cNvPicPr preferRelativeResize="0"/>
          <p:nvPr/>
        </p:nvPicPr>
        <p:blipFill rotWithShape="1">
          <a:blip r:embed="rId4">
            <a:alphaModFix/>
          </a:blip>
          <a:srcRect l="612" r="-4" b="-4"/>
          <a:stretch/>
        </p:blipFill>
        <p:spPr>
          <a:xfrm>
            <a:off x="561084" y="3805106"/>
            <a:ext cx="1347051" cy="962298"/>
          </a:xfrm>
          <a:prstGeom prst="rect">
            <a:avLst/>
          </a:prstGeom>
          <a:noFill/>
          <a:ln>
            <a:noFill/>
          </a:ln>
        </p:spPr>
      </p:pic>
      <p:pic>
        <p:nvPicPr>
          <p:cNvPr id="880" name="Google Shape;880;p45"/>
          <p:cNvPicPr preferRelativeResize="0"/>
          <p:nvPr/>
        </p:nvPicPr>
        <p:blipFill rotWithShape="1">
          <a:blip r:embed="rId5">
            <a:alphaModFix/>
          </a:blip>
          <a:srcRect/>
          <a:stretch/>
        </p:blipFill>
        <p:spPr>
          <a:xfrm>
            <a:off x="1791005" y="4132915"/>
            <a:ext cx="1188720" cy="1248134"/>
          </a:xfrm>
          <a:prstGeom prst="rect">
            <a:avLst/>
          </a:prstGeom>
          <a:noFill/>
          <a:ln>
            <a:noFill/>
          </a:ln>
        </p:spPr>
      </p:pic>
      <p:pic>
        <p:nvPicPr>
          <p:cNvPr id="881" name="Google Shape;881;p45"/>
          <p:cNvPicPr preferRelativeResize="0"/>
          <p:nvPr/>
        </p:nvPicPr>
        <p:blipFill rotWithShape="1">
          <a:blip r:embed="rId6">
            <a:alphaModFix/>
          </a:blip>
          <a:srcRect/>
          <a:stretch/>
        </p:blipFill>
        <p:spPr>
          <a:xfrm>
            <a:off x="9767951" y="4415169"/>
            <a:ext cx="889889" cy="994172"/>
          </a:xfrm>
          <a:prstGeom prst="rect">
            <a:avLst/>
          </a:prstGeom>
          <a:noFill/>
          <a:ln>
            <a:noFill/>
          </a:ln>
        </p:spPr>
      </p:pic>
      <p:pic>
        <p:nvPicPr>
          <p:cNvPr id="882" name="Google Shape;882;p45" descr="Diagram&#10;&#10;Description automatically generated"/>
          <p:cNvPicPr preferRelativeResize="0"/>
          <p:nvPr/>
        </p:nvPicPr>
        <p:blipFill rotWithShape="1">
          <a:blip r:embed="rId7">
            <a:alphaModFix/>
          </a:blip>
          <a:srcRect/>
          <a:stretch/>
        </p:blipFill>
        <p:spPr>
          <a:xfrm>
            <a:off x="4670102" y="3934360"/>
            <a:ext cx="1469139" cy="480809"/>
          </a:xfrm>
          <a:prstGeom prst="rect">
            <a:avLst/>
          </a:prstGeom>
          <a:noFill/>
          <a:ln>
            <a:noFill/>
          </a:ln>
        </p:spPr>
      </p:pic>
      <p:pic>
        <p:nvPicPr>
          <p:cNvPr id="883" name="Google Shape;883;p45" descr="Text&#10;&#10;Description automatically generated"/>
          <p:cNvPicPr preferRelativeResize="0"/>
          <p:nvPr/>
        </p:nvPicPr>
        <p:blipFill rotWithShape="1">
          <a:blip r:embed="rId8">
            <a:alphaModFix/>
          </a:blip>
          <a:srcRect/>
          <a:stretch/>
        </p:blipFill>
        <p:spPr>
          <a:xfrm>
            <a:off x="8417366" y="3910145"/>
            <a:ext cx="1350585" cy="960608"/>
          </a:xfrm>
          <a:prstGeom prst="rect">
            <a:avLst/>
          </a:prstGeom>
          <a:noFill/>
          <a:ln>
            <a:noFill/>
          </a:ln>
        </p:spPr>
      </p:pic>
      <p:cxnSp>
        <p:nvCxnSpPr>
          <p:cNvPr id="884" name="Google Shape;884;p45"/>
          <p:cNvCxnSpPr/>
          <p:nvPr/>
        </p:nvCxnSpPr>
        <p:spPr>
          <a:xfrm>
            <a:off x="7947975" y="2293557"/>
            <a:ext cx="0" cy="956056"/>
          </a:xfrm>
          <a:prstGeom prst="straightConnector1">
            <a:avLst/>
          </a:prstGeom>
          <a:noFill/>
          <a:ln w="9525" cap="flat" cmpd="sng">
            <a:solidFill>
              <a:schemeClr val="dk1"/>
            </a:solidFill>
            <a:prstDash val="solid"/>
            <a:miter lim="800000"/>
            <a:headEnd type="none" w="sm" len="sm"/>
            <a:tailEnd type="none" w="sm" len="sm"/>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46"/>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3200"/>
              <a:buFont typeface="Gill Sans"/>
              <a:buNone/>
            </a:pPr>
            <a:r>
              <a:rPr lang="en-US" b="1">
                <a:solidFill>
                  <a:srgbClr val="C00000"/>
                </a:solidFill>
                <a:latin typeface="Gill Sans"/>
                <a:ea typeface="Gill Sans"/>
                <a:cs typeface="Gill Sans"/>
                <a:sym typeface="Gill Sans"/>
              </a:rPr>
              <a:t>What we do to make MPA deliveries as green as possible</a:t>
            </a:r>
            <a:endParaRPr b="1">
              <a:solidFill>
                <a:srgbClr val="C00000"/>
              </a:solidFill>
              <a:latin typeface="Gill Sans"/>
              <a:ea typeface="Gill Sans"/>
              <a:cs typeface="Gill Sans"/>
              <a:sym typeface="Gill Sans"/>
            </a:endParaRPr>
          </a:p>
        </p:txBody>
      </p:sp>
      <p:sp>
        <p:nvSpPr>
          <p:cNvPr id="891" name="Google Shape;891;p46"/>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42</a:t>
            </a:fld>
            <a:endParaRPr/>
          </a:p>
        </p:txBody>
      </p:sp>
      <p:cxnSp>
        <p:nvCxnSpPr>
          <p:cNvPr id="892" name="Google Shape;892;p46"/>
          <p:cNvCxnSpPr/>
          <p:nvPr/>
        </p:nvCxnSpPr>
        <p:spPr>
          <a:xfrm>
            <a:off x="4626625" y="2356666"/>
            <a:ext cx="0" cy="3562871"/>
          </a:xfrm>
          <a:prstGeom prst="straightConnector1">
            <a:avLst/>
          </a:prstGeom>
          <a:noFill/>
          <a:ln w="9525" cap="flat" cmpd="sng">
            <a:solidFill>
              <a:schemeClr val="dk1"/>
            </a:solidFill>
            <a:prstDash val="solid"/>
            <a:miter lim="800000"/>
            <a:headEnd type="none" w="sm" len="sm"/>
            <a:tailEnd type="none" w="sm" len="sm"/>
          </a:ln>
        </p:spPr>
      </p:cxnSp>
      <p:cxnSp>
        <p:nvCxnSpPr>
          <p:cNvPr id="893" name="Google Shape;893;p46"/>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894" name="Google Shape;894;p46"/>
          <p:cNvSpPr txBox="1"/>
          <p:nvPr/>
        </p:nvSpPr>
        <p:spPr>
          <a:xfrm>
            <a:off x="4770382" y="2342866"/>
            <a:ext cx="7003802" cy="316830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6C6463"/>
              </a:buClr>
              <a:buSzPts val="750"/>
              <a:buFont typeface="Arial"/>
              <a:buChar char="•"/>
            </a:pPr>
            <a:r>
              <a:rPr lang="en-US" sz="1500" b="0" i="0" u="none" strike="noStrike" cap="none">
                <a:solidFill>
                  <a:srgbClr val="6C6463"/>
                </a:solidFill>
                <a:latin typeface="Gill Sans"/>
                <a:ea typeface="Gill Sans"/>
                <a:cs typeface="Gill Sans"/>
                <a:sym typeface="Gill Sans"/>
              </a:rPr>
              <a:t>The manufacturer / MP is ISO 14001 certified</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6C6463"/>
              </a:buClr>
              <a:buSzPts val="750"/>
              <a:buFont typeface="Arial"/>
              <a:buChar char="•"/>
            </a:pPr>
            <a:r>
              <a:rPr lang="en-US" sz="1500" b="0" i="0" u="none" strike="noStrike" cap="none">
                <a:solidFill>
                  <a:srgbClr val="6C6463"/>
                </a:solidFill>
                <a:latin typeface="Gill Sans"/>
                <a:ea typeface="Gill Sans"/>
                <a:cs typeface="Gill Sans"/>
                <a:sym typeface="Gill Sans"/>
              </a:rPr>
              <a:t>50% of total electricity needs in our Indian warehouses is covered by solar power energy</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6C6463"/>
              </a:buClr>
              <a:buSzPts val="750"/>
              <a:buFont typeface="Arial"/>
              <a:buChar char="•"/>
            </a:pPr>
            <a:r>
              <a:rPr lang="en-US" sz="1500" b="0" i="0" u="none" strike="noStrike" cap="none">
                <a:solidFill>
                  <a:srgbClr val="6C6463"/>
                </a:solidFill>
                <a:latin typeface="Gill Sans"/>
                <a:ea typeface="Gill Sans"/>
                <a:cs typeface="Gill Sans"/>
                <a:sym typeface="Gill Sans"/>
              </a:rPr>
              <a:t>Packaging is optimized to minimize volumes and optimize container loading</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6C6463"/>
              </a:buClr>
              <a:buSzPts val="750"/>
              <a:buFont typeface="Arial"/>
              <a:buChar char="•"/>
            </a:pPr>
            <a:r>
              <a:rPr lang="en-US" sz="1500" b="0" i="0" u="none" strike="noStrike" cap="none">
                <a:solidFill>
                  <a:srgbClr val="6C6463"/>
                </a:solidFill>
                <a:latin typeface="Gill Sans"/>
                <a:ea typeface="Gill Sans"/>
                <a:cs typeface="Gill Sans"/>
                <a:sym typeface="Gill Sans"/>
              </a:rPr>
              <a:t>USAID / UNFPA consolidate  all orders for vials and syringes with significant savings </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6C6463"/>
              </a:buClr>
              <a:buSzPts val="750"/>
              <a:buFont typeface="Arial"/>
              <a:buChar char="•"/>
            </a:pPr>
            <a:r>
              <a:rPr lang="en-US" sz="1500" b="0" i="0" u="none" strike="noStrike" cap="none">
                <a:solidFill>
                  <a:srgbClr val="6C6463"/>
                </a:solidFill>
                <a:latin typeface="Gill Sans"/>
                <a:ea typeface="Gill Sans"/>
                <a:cs typeface="Gill Sans"/>
                <a:sym typeface="Gill Sans"/>
              </a:rPr>
              <a:t>Possibility to hold stock due to harmonization in packaging requirements from USAID and UNFPA</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6C6463"/>
              </a:buClr>
              <a:buSzPts val="750"/>
              <a:buFont typeface="Arial"/>
              <a:buChar char="•"/>
            </a:pPr>
            <a:r>
              <a:rPr lang="en-US" sz="1500" b="0" i="0" u="none" strike="noStrike" cap="none">
                <a:solidFill>
                  <a:srgbClr val="6C6463"/>
                </a:solidFill>
                <a:latin typeface="Gill Sans"/>
                <a:ea typeface="Gill Sans"/>
                <a:cs typeface="Gill Sans"/>
                <a:sym typeface="Gill Sans"/>
              </a:rPr>
              <a:t>Customers are encouraged to choose sea shipments instead of air shipments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6C6463"/>
              </a:buClr>
              <a:buSzPts val="750"/>
              <a:buFont typeface="Arial"/>
              <a:buChar char="•"/>
            </a:pPr>
            <a:r>
              <a:rPr lang="en-US" sz="1500" b="0" i="0" u="none" strike="noStrike" cap="none">
                <a:solidFill>
                  <a:srgbClr val="6C6463"/>
                </a:solidFill>
                <a:latin typeface="Gill Sans"/>
                <a:ea typeface="Gill Sans"/>
                <a:cs typeface="Gill Sans"/>
                <a:sym typeface="Gill Sans"/>
              </a:rPr>
              <a:t>We minimize use of straps, labels and plastic foil </a:t>
            </a:r>
            <a:endParaRPr sz="1400" b="0" i="0" u="none" strike="noStrike" cap="none">
              <a:solidFill>
                <a:srgbClr val="000000"/>
              </a:solidFill>
              <a:latin typeface="Arial"/>
              <a:ea typeface="Arial"/>
              <a:cs typeface="Arial"/>
              <a:sym typeface="Arial"/>
            </a:endParaRPr>
          </a:p>
        </p:txBody>
      </p:sp>
      <p:pic>
        <p:nvPicPr>
          <p:cNvPr id="895" name="Google Shape;895;p46"/>
          <p:cNvPicPr preferRelativeResize="0"/>
          <p:nvPr/>
        </p:nvPicPr>
        <p:blipFill rotWithShape="1">
          <a:blip r:embed="rId3">
            <a:alphaModFix/>
          </a:blip>
          <a:srcRect/>
          <a:stretch/>
        </p:blipFill>
        <p:spPr>
          <a:xfrm>
            <a:off x="496604" y="4463377"/>
            <a:ext cx="1316154" cy="1482255"/>
          </a:xfrm>
          <a:prstGeom prst="rect">
            <a:avLst/>
          </a:prstGeom>
          <a:noFill/>
          <a:ln>
            <a:noFill/>
          </a:ln>
        </p:spPr>
      </p:pic>
      <p:pic>
        <p:nvPicPr>
          <p:cNvPr id="896" name="Google Shape;896;p46"/>
          <p:cNvPicPr preferRelativeResize="0"/>
          <p:nvPr/>
        </p:nvPicPr>
        <p:blipFill rotWithShape="1">
          <a:blip r:embed="rId4">
            <a:alphaModFix/>
          </a:blip>
          <a:srcRect/>
          <a:stretch/>
        </p:blipFill>
        <p:spPr>
          <a:xfrm>
            <a:off x="537010" y="2153800"/>
            <a:ext cx="2410245" cy="1168274"/>
          </a:xfrm>
          <a:prstGeom prst="rect">
            <a:avLst/>
          </a:prstGeom>
          <a:noFill/>
          <a:ln>
            <a:noFill/>
          </a:ln>
        </p:spPr>
      </p:pic>
      <p:pic>
        <p:nvPicPr>
          <p:cNvPr id="897" name="Google Shape;897;p46" descr="A picture containing ground, outdoor, athletic game, sport&#10;&#10;Description automatically generated"/>
          <p:cNvPicPr preferRelativeResize="0"/>
          <p:nvPr/>
        </p:nvPicPr>
        <p:blipFill rotWithShape="1">
          <a:blip r:embed="rId5">
            <a:alphaModFix/>
          </a:blip>
          <a:srcRect/>
          <a:stretch/>
        </p:blipFill>
        <p:spPr>
          <a:xfrm>
            <a:off x="568152" y="3323151"/>
            <a:ext cx="2371462" cy="1067159"/>
          </a:xfrm>
          <a:prstGeom prst="rect">
            <a:avLst/>
          </a:prstGeom>
          <a:noFill/>
          <a:ln>
            <a:noFill/>
          </a:ln>
        </p:spPr>
      </p:pic>
      <p:pic>
        <p:nvPicPr>
          <p:cNvPr id="898" name="Google Shape;898;p46" descr="Top 16 Common Reasons Why Sea Freights Shipments Delay - Globitex"/>
          <p:cNvPicPr preferRelativeResize="0"/>
          <p:nvPr/>
        </p:nvPicPr>
        <p:blipFill rotWithShape="1">
          <a:blip r:embed="rId6">
            <a:alphaModFix/>
          </a:blip>
          <a:srcRect/>
          <a:stretch/>
        </p:blipFill>
        <p:spPr>
          <a:xfrm>
            <a:off x="1956513" y="4521206"/>
            <a:ext cx="2371455" cy="139865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47"/>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3200"/>
              <a:buFont typeface="Gill Sans"/>
              <a:buNone/>
            </a:pPr>
            <a:r>
              <a:rPr lang="en-US" sz="3200" b="1" u="none" strike="noStrike" cap="none">
                <a:solidFill>
                  <a:srgbClr val="C00000"/>
                </a:solidFill>
                <a:latin typeface="Gill Sans"/>
                <a:ea typeface="Gill Sans"/>
                <a:cs typeface="Gill Sans"/>
                <a:sym typeface="Gill Sans"/>
              </a:rPr>
              <a:t>Conclusion</a:t>
            </a:r>
            <a:endParaRPr b="1">
              <a:latin typeface="Gill Sans"/>
              <a:ea typeface="Gill Sans"/>
              <a:cs typeface="Gill Sans"/>
              <a:sym typeface="Gill Sans"/>
            </a:endParaRPr>
          </a:p>
        </p:txBody>
      </p:sp>
      <p:sp>
        <p:nvSpPr>
          <p:cNvPr id="905" name="Google Shape;905;p47"/>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43</a:t>
            </a:fld>
            <a:endParaRPr/>
          </a:p>
        </p:txBody>
      </p:sp>
      <p:cxnSp>
        <p:nvCxnSpPr>
          <p:cNvPr id="906" name="Google Shape;906;p47"/>
          <p:cNvCxnSpPr/>
          <p:nvPr/>
        </p:nvCxnSpPr>
        <p:spPr>
          <a:xfrm>
            <a:off x="4626625" y="2356666"/>
            <a:ext cx="0" cy="3562871"/>
          </a:xfrm>
          <a:prstGeom prst="straightConnector1">
            <a:avLst/>
          </a:prstGeom>
          <a:noFill/>
          <a:ln w="9525" cap="flat" cmpd="sng">
            <a:solidFill>
              <a:schemeClr val="dk1"/>
            </a:solidFill>
            <a:prstDash val="solid"/>
            <a:miter lim="800000"/>
            <a:headEnd type="none" w="sm" len="sm"/>
            <a:tailEnd type="none" w="sm" len="sm"/>
          </a:ln>
        </p:spPr>
      </p:cxnSp>
      <p:cxnSp>
        <p:nvCxnSpPr>
          <p:cNvPr id="907" name="Google Shape;907;p47"/>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908" name="Google Shape;908;p47"/>
          <p:cNvSpPr txBox="1"/>
          <p:nvPr/>
        </p:nvSpPr>
        <p:spPr>
          <a:xfrm>
            <a:off x="4770382" y="2342866"/>
            <a:ext cx="6877542" cy="1631216"/>
          </a:xfrm>
          <a:prstGeom prst="rect">
            <a:avLst/>
          </a:prstGeom>
          <a:noFill/>
          <a:ln>
            <a:noFill/>
          </a:ln>
        </p:spPr>
        <p:txBody>
          <a:bodyPr spcFirstLastPara="1" wrap="square" lIns="91425" tIns="45700" rIns="91425" bIns="45700" anchor="t" anchorCtr="0">
            <a:spAutoFit/>
          </a:bodyPr>
          <a:lstStyle/>
          <a:p>
            <a:pPr marL="268288" marR="0" lvl="1" indent="-176213" algn="l" rtl="0">
              <a:lnSpc>
                <a:spcPct val="100000"/>
              </a:lnSpc>
              <a:spcBef>
                <a:spcPts val="0"/>
              </a:spcBef>
              <a:spcAft>
                <a:spcPts val="0"/>
              </a:spcAft>
              <a:buClr>
                <a:srgbClr val="6C6463"/>
              </a:buClr>
              <a:buSzPts val="800"/>
              <a:buFont typeface="Arial"/>
              <a:buChar char="•"/>
            </a:pPr>
            <a:r>
              <a:rPr lang="en-US" sz="1600" b="0" i="0" u="none" strike="noStrike" cap="none">
                <a:solidFill>
                  <a:srgbClr val="6C6463"/>
                </a:solidFill>
                <a:latin typeface="Gill Sans"/>
                <a:ea typeface="Gill Sans"/>
                <a:cs typeface="Gill Sans"/>
                <a:sym typeface="Gill Sans"/>
              </a:rPr>
              <a:t>Reduction of total shipping volume by 40%</a:t>
            </a:r>
            <a:endParaRPr sz="1200" b="0" i="0" u="none" strike="noStrike" cap="none">
              <a:solidFill>
                <a:srgbClr val="6C6463"/>
              </a:solidFill>
              <a:latin typeface="Gill Sans"/>
              <a:ea typeface="Gill Sans"/>
              <a:cs typeface="Gill Sans"/>
              <a:sym typeface="Gill Sans"/>
            </a:endParaRPr>
          </a:p>
          <a:p>
            <a:pPr marL="268288" marR="0" lvl="1" indent="-176213" algn="l" rtl="0">
              <a:lnSpc>
                <a:spcPct val="100000"/>
              </a:lnSpc>
              <a:spcBef>
                <a:spcPts val="600"/>
              </a:spcBef>
              <a:spcAft>
                <a:spcPts val="0"/>
              </a:spcAft>
              <a:buClr>
                <a:srgbClr val="6C6463"/>
              </a:buClr>
              <a:buSzPts val="800"/>
              <a:buFont typeface="Arial"/>
              <a:buChar char="•"/>
            </a:pPr>
            <a:r>
              <a:rPr lang="en-US" sz="1600" b="0" i="0" u="none" strike="noStrike" cap="none">
                <a:solidFill>
                  <a:srgbClr val="6C6463"/>
                </a:solidFill>
                <a:latin typeface="Gill Sans"/>
                <a:ea typeface="Gill Sans"/>
                <a:cs typeface="Gill Sans"/>
                <a:sym typeface="Gill Sans"/>
              </a:rPr>
              <a:t>Reduction of secondary packaging material by 70%</a:t>
            </a:r>
            <a:endParaRPr sz="1200" b="0" i="0" u="none" strike="noStrike" cap="none">
              <a:solidFill>
                <a:srgbClr val="6C6463"/>
              </a:solidFill>
              <a:latin typeface="Gill Sans"/>
              <a:ea typeface="Gill Sans"/>
              <a:cs typeface="Gill Sans"/>
              <a:sym typeface="Gill Sans"/>
            </a:endParaRPr>
          </a:p>
          <a:p>
            <a:pPr marL="268287" marR="0" lvl="1" indent="-176211" algn="l" rtl="0">
              <a:lnSpc>
                <a:spcPct val="100000"/>
              </a:lnSpc>
              <a:spcBef>
                <a:spcPts val="600"/>
              </a:spcBef>
              <a:spcAft>
                <a:spcPts val="0"/>
              </a:spcAft>
              <a:buClr>
                <a:srgbClr val="6C6463"/>
              </a:buClr>
              <a:buSzPts val="800"/>
              <a:buFont typeface="Arial"/>
              <a:buChar char="•"/>
            </a:pPr>
            <a:r>
              <a:rPr lang="en-US" sz="1600" b="0" i="0" u="none" strike="noStrike" cap="none">
                <a:solidFill>
                  <a:srgbClr val="6C6463"/>
                </a:solidFill>
                <a:latin typeface="Gill Sans"/>
                <a:ea typeface="Gill Sans"/>
                <a:cs typeface="Gill Sans"/>
                <a:sym typeface="Gill Sans"/>
              </a:rPr>
              <a:t>Meeting end-user preferences / fungibility</a:t>
            </a:r>
            <a:endParaRPr sz="1400" b="0" i="0" u="none" strike="noStrike" cap="none">
              <a:solidFill>
                <a:srgbClr val="000000"/>
              </a:solidFill>
              <a:latin typeface="Arial"/>
              <a:ea typeface="Arial"/>
              <a:cs typeface="Arial"/>
              <a:sym typeface="Arial"/>
            </a:endParaRPr>
          </a:p>
          <a:p>
            <a:pPr marL="268288" marR="0" lvl="1" indent="-176213" algn="l" rtl="0">
              <a:lnSpc>
                <a:spcPct val="100000"/>
              </a:lnSpc>
              <a:spcBef>
                <a:spcPts val="600"/>
              </a:spcBef>
              <a:spcAft>
                <a:spcPts val="0"/>
              </a:spcAft>
              <a:buClr>
                <a:srgbClr val="6C6463"/>
              </a:buClr>
              <a:buSzPts val="800"/>
              <a:buFont typeface="Arial"/>
              <a:buChar char="•"/>
            </a:pPr>
            <a:r>
              <a:rPr lang="en-US" sz="1600" b="0" i="0" u="none" strike="noStrike" cap="none">
                <a:solidFill>
                  <a:srgbClr val="6C6463"/>
                </a:solidFill>
                <a:latin typeface="Gill Sans"/>
                <a:ea typeface="Gill Sans"/>
                <a:cs typeface="Gill Sans"/>
                <a:sym typeface="Gill Sans"/>
              </a:rPr>
              <a:t>Reducing wastage and incineration of expired products</a:t>
            </a:r>
            <a:endParaRPr sz="1200" b="0" i="0" u="none" strike="noStrike" cap="none">
              <a:solidFill>
                <a:srgbClr val="6C6463"/>
              </a:solidFill>
              <a:latin typeface="Gill Sans"/>
              <a:ea typeface="Gill Sans"/>
              <a:cs typeface="Gill Sans"/>
              <a:sym typeface="Gill Sans"/>
            </a:endParaRPr>
          </a:p>
          <a:p>
            <a:pPr marL="268288" marR="0" lvl="1" indent="-176213" algn="l" rtl="0">
              <a:lnSpc>
                <a:spcPct val="100000"/>
              </a:lnSpc>
              <a:spcBef>
                <a:spcPts val="600"/>
              </a:spcBef>
              <a:spcAft>
                <a:spcPts val="0"/>
              </a:spcAft>
              <a:buClr>
                <a:srgbClr val="6C6463"/>
              </a:buClr>
              <a:buSzPts val="800"/>
              <a:buFont typeface="Arial"/>
              <a:buChar char="•"/>
            </a:pPr>
            <a:r>
              <a:rPr lang="en-US" sz="1600" b="0" i="0" u="none" strike="noStrike" cap="none">
                <a:solidFill>
                  <a:srgbClr val="6C6463"/>
                </a:solidFill>
                <a:latin typeface="Gill Sans"/>
                <a:ea typeface="Gill Sans"/>
                <a:cs typeface="Gill Sans"/>
                <a:sym typeface="Gill Sans"/>
              </a:rPr>
              <a:t>Suppliers to stock MPA and thereby reduce the need for air shipments</a:t>
            </a:r>
            <a:endParaRPr sz="1200" b="0" i="0" u="none" strike="noStrike" cap="none">
              <a:solidFill>
                <a:srgbClr val="6C6463"/>
              </a:solidFill>
              <a:latin typeface="Gill Sans"/>
              <a:ea typeface="Gill Sans"/>
              <a:cs typeface="Gill Sans"/>
              <a:sym typeface="Gill Sans"/>
            </a:endParaRPr>
          </a:p>
        </p:txBody>
      </p:sp>
      <p:sp>
        <p:nvSpPr>
          <p:cNvPr id="909" name="Google Shape;909;p47"/>
          <p:cNvSpPr txBox="1"/>
          <p:nvPr/>
        </p:nvSpPr>
        <p:spPr>
          <a:xfrm>
            <a:off x="776552" y="1680307"/>
            <a:ext cx="1064651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Harmonization of requirements from USAID and UNFPA towards 20 vial bundle has resulted in:</a:t>
            </a:r>
            <a:endParaRPr sz="2400" b="0" i="0" u="none" strike="noStrike" cap="none">
              <a:solidFill>
                <a:schemeClr val="dk1"/>
              </a:solidFill>
              <a:latin typeface="Gill Sans"/>
              <a:ea typeface="Gill Sans"/>
              <a:cs typeface="Gill Sans"/>
              <a:sym typeface="Gill Sans"/>
            </a:endParaRPr>
          </a:p>
        </p:txBody>
      </p:sp>
      <p:pic>
        <p:nvPicPr>
          <p:cNvPr id="910" name="Google Shape;910;p47" descr="Text&#10;&#10;Description automatically generated"/>
          <p:cNvPicPr preferRelativeResize="0"/>
          <p:nvPr/>
        </p:nvPicPr>
        <p:blipFill rotWithShape="1">
          <a:blip r:embed="rId3">
            <a:alphaModFix/>
          </a:blip>
          <a:srcRect/>
          <a:stretch/>
        </p:blipFill>
        <p:spPr>
          <a:xfrm>
            <a:off x="1292390" y="4282496"/>
            <a:ext cx="2215306" cy="1575642"/>
          </a:xfrm>
          <a:prstGeom prst="rect">
            <a:avLst/>
          </a:prstGeom>
          <a:noFill/>
          <a:ln>
            <a:noFill/>
          </a:ln>
        </p:spPr>
      </p:pic>
      <p:pic>
        <p:nvPicPr>
          <p:cNvPr id="911" name="Google Shape;911;p47" descr="Diagram&#10;&#10;Description automatically generated"/>
          <p:cNvPicPr preferRelativeResize="0"/>
          <p:nvPr/>
        </p:nvPicPr>
        <p:blipFill rotWithShape="1">
          <a:blip r:embed="rId4">
            <a:alphaModFix/>
          </a:blip>
          <a:srcRect/>
          <a:stretch/>
        </p:blipFill>
        <p:spPr>
          <a:xfrm>
            <a:off x="1292390" y="2566369"/>
            <a:ext cx="2270743" cy="743152"/>
          </a:xfrm>
          <a:prstGeom prst="rect">
            <a:avLst/>
          </a:prstGeom>
          <a:noFill/>
          <a:ln>
            <a:noFill/>
          </a:ln>
        </p:spPr>
      </p:pic>
      <p:cxnSp>
        <p:nvCxnSpPr>
          <p:cNvPr id="912" name="Google Shape;912;p47"/>
          <p:cNvCxnSpPr/>
          <p:nvPr/>
        </p:nvCxnSpPr>
        <p:spPr>
          <a:xfrm>
            <a:off x="2374190" y="3622876"/>
            <a:ext cx="0" cy="455378"/>
          </a:xfrm>
          <a:prstGeom prst="straightConnector1">
            <a:avLst/>
          </a:prstGeom>
          <a:noFill/>
          <a:ln w="12700" cap="flat" cmpd="sng">
            <a:solidFill>
              <a:srgbClr val="6C6463"/>
            </a:solidFill>
            <a:prstDash val="dash"/>
            <a:miter lim="800000"/>
            <a:headEnd type="none" w="sm" len="sm"/>
            <a:tailEnd type="stealth"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48"/>
          <p:cNvSpPr txBox="1">
            <a:spLocks noGrp="1"/>
          </p:cNvSpPr>
          <p:nvPr>
            <p:ph type="title"/>
          </p:nvPr>
        </p:nvSpPr>
        <p:spPr>
          <a:xfrm>
            <a:off x="617220" y="365126"/>
            <a:ext cx="10965180" cy="103695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3200"/>
              <a:buFont typeface="Gill Sans"/>
              <a:buNone/>
            </a:pPr>
            <a:r>
              <a:rPr lang="en-US" sz="3200" b="1" u="none" strike="noStrike" cap="none">
                <a:solidFill>
                  <a:srgbClr val="C00000"/>
                </a:solidFill>
                <a:latin typeface="Gill Sans"/>
                <a:ea typeface="Gill Sans"/>
                <a:cs typeface="Gill Sans"/>
                <a:sym typeface="Gill Sans"/>
              </a:rPr>
              <a:t>Last mile distribution </a:t>
            </a:r>
            <a:endParaRPr b="1">
              <a:latin typeface="Gill Sans"/>
              <a:ea typeface="Gill Sans"/>
              <a:cs typeface="Gill Sans"/>
              <a:sym typeface="Gill Sans"/>
            </a:endParaRPr>
          </a:p>
        </p:txBody>
      </p:sp>
      <p:sp>
        <p:nvSpPr>
          <p:cNvPr id="919" name="Google Shape;919;p48"/>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44</a:t>
            </a:fld>
            <a:endParaRPr/>
          </a:p>
        </p:txBody>
      </p:sp>
      <p:cxnSp>
        <p:nvCxnSpPr>
          <p:cNvPr id="920" name="Google Shape;920;p48"/>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921" name="Google Shape;921;p48"/>
          <p:cNvSpPr txBox="1"/>
          <p:nvPr/>
        </p:nvSpPr>
        <p:spPr>
          <a:xfrm>
            <a:off x="776552" y="1680307"/>
            <a:ext cx="1064651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6C6463"/>
                </a:solidFill>
                <a:latin typeface="Gill Sans"/>
                <a:ea typeface="Gill Sans"/>
                <a:cs typeface="Gill Sans"/>
                <a:sym typeface="Gill Sans"/>
              </a:rPr>
              <a:t>In pictures</a:t>
            </a:r>
            <a:endParaRPr sz="2400" b="0" i="0" u="none" strike="noStrike" cap="none">
              <a:solidFill>
                <a:schemeClr val="dk1"/>
              </a:solidFill>
              <a:latin typeface="Gill Sans"/>
              <a:ea typeface="Gill Sans"/>
              <a:cs typeface="Gill Sans"/>
              <a:sym typeface="Gill Sans"/>
            </a:endParaRPr>
          </a:p>
        </p:txBody>
      </p:sp>
      <p:pic>
        <p:nvPicPr>
          <p:cNvPr id="922" name="Google Shape;922;p48" descr="A picture containing water, outdoor, grass, lake&#10;&#10;Description automatically generated"/>
          <p:cNvPicPr preferRelativeResize="0"/>
          <p:nvPr/>
        </p:nvPicPr>
        <p:blipFill rotWithShape="1">
          <a:blip r:embed="rId3">
            <a:alphaModFix/>
          </a:blip>
          <a:srcRect/>
          <a:stretch/>
        </p:blipFill>
        <p:spPr>
          <a:xfrm>
            <a:off x="461949" y="2285040"/>
            <a:ext cx="2325647" cy="1744235"/>
          </a:xfrm>
          <a:prstGeom prst="rect">
            <a:avLst/>
          </a:prstGeom>
          <a:noFill/>
          <a:ln>
            <a:noFill/>
          </a:ln>
        </p:spPr>
      </p:pic>
      <p:pic>
        <p:nvPicPr>
          <p:cNvPr id="923" name="Google Shape;923;p48" descr="A picture containing grass, outdoor, trash&#10;&#10;Description automatically generated"/>
          <p:cNvPicPr preferRelativeResize="0"/>
          <p:nvPr/>
        </p:nvPicPr>
        <p:blipFill rotWithShape="1">
          <a:blip r:embed="rId4">
            <a:alphaModFix/>
          </a:blip>
          <a:srcRect/>
          <a:stretch/>
        </p:blipFill>
        <p:spPr>
          <a:xfrm>
            <a:off x="2969271" y="2282801"/>
            <a:ext cx="1568005" cy="1744087"/>
          </a:xfrm>
          <a:prstGeom prst="rect">
            <a:avLst/>
          </a:prstGeom>
          <a:noFill/>
          <a:ln>
            <a:noFill/>
          </a:ln>
        </p:spPr>
      </p:pic>
      <p:pic>
        <p:nvPicPr>
          <p:cNvPr id="924" name="Google Shape;924;p48" descr="A group of people carrying boxes on their heads&#10;&#10;Description automatically generated with medium confidence"/>
          <p:cNvPicPr preferRelativeResize="0"/>
          <p:nvPr/>
        </p:nvPicPr>
        <p:blipFill rotWithShape="1">
          <a:blip r:embed="rId5">
            <a:alphaModFix/>
          </a:blip>
          <a:srcRect/>
          <a:stretch/>
        </p:blipFill>
        <p:spPr>
          <a:xfrm>
            <a:off x="440837" y="4170681"/>
            <a:ext cx="4096439" cy="1819938"/>
          </a:xfrm>
          <a:prstGeom prst="rect">
            <a:avLst/>
          </a:prstGeom>
          <a:noFill/>
          <a:ln>
            <a:noFill/>
          </a:ln>
        </p:spPr>
      </p:pic>
      <p:pic>
        <p:nvPicPr>
          <p:cNvPr id="925" name="Google Shape;925;p48" descr="A picture containing text, person&#10;&#10;Description automatically generated"/>
          <p:cNvPicPr preferRelativeResize="0"/>
          <p:nvPr/>
        </p:nvPicPr>
        <p:blipFill rotWithShape="1">
          <a:blip r:embed="rId6">
            <a:alphaModFix/>
          </a:blip>
          <a:srcRect b="-531"/>
          <a:stretch/>
        </p:blipFill>
        <p:spPr>
          <a:xfrm>
            <a:off x="8758515" y="2274588"/>
            <a:ext cx="2919914" cy="3716031"/>
          </a:xfrm>
          <a:prstGeom prst="rect">
            <a:avLst/>
          </a:prstGeom>
          <a:noFill/>
          <a:ln>
            <a:noFill/>
          </a:ln>
        </p:spPr>
      </p:pic>
      <p:pic>
        <p:nvPicPr>
          <p:cNvPr id="926" name="Google Shape;926;p48" descr="A picture containing bicycle, sky, outdoor, ground&#10;&#10;Description automatically generated"/>
          <p:cNvPicPr preferRelativeResize="0"/>
          <p:nvPr/>
        </p:nvPicPr>
        <p:blipFill rotWithShape="1">
          <a:blip r:embed="rId7">
            <a:alphaModFix/>
          </a:blip>
          <a:srcRect t="-102" r="-2"/>
          <a:stretch/>
        </p:blipFill>
        <p:spPr>
          <a:xfrm>
            <a:off x="4718951" y="2270777"/>
            <a:ext cx="3857889" cy="371984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9"/>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45</a:t>
            </a:fld>
            <a:endParaRPr/>
          </a:p>
        </p:txBody>
      </p:sp>
      <p:sp>
        <p:nvSpPr>
          <p:cNvPr id="933" name="Google Shape;933;p49"/>
          <p:cNvSpPr/>
          <p:nvPr/>
        </p:nvSpPr>
        <p:spPr>
          <a:xfrm>
            <a:off x="205620" y="243068"/>
            <a:ext cx="11772898" cy="5984112"/>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934" name="Google Shape;934;p49"/>
          <p:cNvSpPr txBox="1"/>
          <p:nvPr/>
        </p:nvSpPr>
        <p:spPr>
          <a:xfrm>
            <a:off x="1133542" y="1657741"/>
            <a:ext cx="9716570" cy="447472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2"/>
              </a:buClr>
              <a:buSzPts val="4000"/>
              <a:buFont typeface="Gill Sans"/>
              <a:buNone/>
            </a:pPr>
            <a:r>
              <a:rPr lang="en-US" sz="4000" b="0" i="0" u="none" strike="noStrike" cap="none">
                <a:solidFill>
                  <a:schemeClr val="lt2"/>
                </a:solidFill>
                <a:latin typeface="Gill Sans"/>
                <a:ea typeface="Gill Sans"/>
                <a:cs typeface="Gill Sans"/>
                <a:sym typeface="Gill Sans"/>
              </a:rPr>
              <a:t>Questions?</a:t>
            </a:r>
            <a:endParaRPr sz="4000" b="1" i="0" u="none" strike="noStrike" cap="none">
              <a:solidFill>
                <a:schemeClr val="lt2"/>
              </a:solidFill>
              <a:latin typeface="Gill Sans"/>
              <a:ea typeface="Gill Sans"/>
              <a:cs typeface="Gill Sans"/>
              <a:sym typeface="Gill Sans"/>
            </a:endParaRPr>
          </a:p>
        </p:txBody>
      </p:sp>
      <p:pic>
        <p:nvPicPr>
          <p:cNvPr id="935" name="Google Shape;935;p49"/>
          <p:cNvPicPr preferRelativeResize="0"/>
          <p:nvPr/>
        </p:nvPicPr>
        <p:blipFill rotWithShape="1">
          <a:blip r:embed="rId3">
            <a:alphaModFix/>
          </a:blip>
          <a:srcRect/>
          <a:stretch/>
        </p:blipFill>
        <p:spPr>
          <a:xfrm>
            <a:off x="5178397" y="1865115"/>
            <a:ext cx="1626859" cy="156388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50"/>
          <p:cNvSpPr txBox="1"/>
          <p:nvPr/>
        </p:nvSpPr>
        <p:spPr>
          <a:xfrm>
            <a:off x="131822" y="1805908"/>
            <a:ext cx="5010994" cy="3759351"/>
          </a:xfrm>
          <a:prstGeom prst="rect">
            <a:avLst/>
          </a:prstGeom>
          <a:solidFill>
            <a:schemeClr val="lt1"/>
          </a:solidFill>
          <a:ln>
            <a:noFill/>
          </a:ln>
        </p:spPr>
        <p:txBody>
          <a:bodyPr spcFirstLastPara="1" wrap="square" lIns="288000" tIns="45700" rIns="288000" bIns="45700" anchor="t" anchorCtr="0">
            <a:normAutofit/>
          </a:bodyPr>
          <a:lstStyle/>
          <a:p>
            <a:pPr marL="6350" marR="0" lvl="0" indent="0" algn="l" rtl="0">
              <a:lnSpc>
                <a:spcPct val="115000"/>
              </a:lnSpc>
              <a:spcBef>
                <a:spcPts val="0"/>
              </a:spcBef>
              <a:spcAft>
                <a:spcPts val="0"/>
              </a:spcAft>
              <a:buClr>
                <a:srgbClr val="6C6463"/>
              </a:buClr>
              <a:buSzPts val="1600"/>
              <a:buFont typeface="Arial"/>
              <a:buNone/>
            </a:pPr>
            <a:endParaRPr sz="1600" b="1" i="0" u="none" strike="noStrike" cap="none">
              <a:solidFill>
                <a:srgbClr val="0F8B70"/>
              </a:solidFill>
              <a:latin typeface="Gill Sans"/>
              <a:ea typeface="Gill Sans"/>
              <a:cs typeface="Gill Sans"/>
              <a:sym typeface="Gill Sans"/>
            </a:endParaRPr>
          </a:p>
        </p:txBody>
      </p:sp>
      <p:sp>
        <p:nvSpPr>
          <p:cNvPr id="941" name="Google Shape;941;p50"/>
          <p:cNvSpPr txBox="1"/>
          <p:nvPr/>
        </p:nvSpPr>
        <p:spPr>
          <a:xfrm>
            <a:off x="617220" y="365126"/>
            <a:ext cx="9598343" cy="103695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BA0C2F"/>
              </a:buClr>
              <a:buSzPts val="3200"/>
              <a:buFont typeface="Gill Sans"/>
              <a:buNone/>
            </a:pPr>
            <a:r>
              <a:rPr lang="en-US" sz="3200" b="0" i="0" u="none" strike="noStrike" cap="none">
                <a:solidFill>
                  <a:schemeClr val="lt2"/>
                </a:solidFill>
                <a:latin typeface="Gill Sans"/>
                <a:ea typeface="Gill Sans"/>
                <a:cs typeface="Gill Sans"/>
                <a:sym typeface="Gill Sans"/>
              </a:rPr>
              <a:t>Thank you!</a:t>
            </a:r>
            <a:endParaRPr sz="1400" b="0" i="0" u="none" strike="noStrike" cap="none">
              <a:solidFill>
                <a:srgbClr val="000000"/>
              </a:solidFill>
              <a:latin typeface="Arial"/>
              <a:ea typeface="Arial"/>
              <a:cs typeface="Arial"/>
              <a:sym typeface="Arial"/>
            </a:endParaRPr>
          </a:p>
        </p:txBody>
      </p:sp>
      <p:sp>
        <p:nvSpPr>
          <p:cNvPr id="942" name="Google Shape;942;p50"/>
          <p:cNvSpPr txBox="1"/>
          <p:nvPr/>
        </p:nvSpPr>
        <p:spPr>
          <a:xfrm>
            <a:off x="617233" y="4353200"/>
            <a:ext cx="110490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C6463"/>
              </a:buClr>
              <a:buSzPts val="1400"/>
              <a:buFont typeface="Gill Sans"/>
              <a:buNone/>
            </a:pPr>
            <a:r>
              <a:rPr lang="en-US" sz="1400" b="0" i="0" u="none" strike="noStrike" cap="none">
                <a:solidFill>
                  <a:srgbClr val="6C6463"/>
                </a:solidFill>
                <a:latin typeface="Gill Sans"/>
                <a:ea typeface="Gill Sans"/>
                <a:cs typeface="Gill Sans"/>
                <a:sym typeface="Gill Sans"/>
              </a:rPr>
              <a:t>The USAID Global Health Supply Chain Program-Procurement and Supply Management (GHSC-PSM) project is funded under USAID Contract No. AID-OAA-I-15-0004.  GHSC-PSM connects technical solutions and proven commercial processes to promote efficient and cost-effective health supply chains worldwide. Our goal is to ensure uninterrupted supplies of health commodities to save lives and create a healthier future for all. The project purchases and delivers health commodities, offers comprehensive technical assistance to strengthen national supply chain systems, and provides global supply chain leadership. For more information, visit </a:t>
            </a:r>
            <a:r>
              <a:rPr lang="en-US" sz="1400" b="0" i="0" u="sng" strike="noStrike" cap="none">
                <a:solidFill>
                  <a:srgbClr val="6C6463"/>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ghsupplychain.org</a:t>
            </a:r>
            <a:r>
              <a:rPr lang="en-US" sz="1400" b="0" i="0" u="none" strike="noStrike" cap="none">
                <a:solidFill>
                  <a:srgbClr val="6C6463"/>
                </a:solidFill>
                <a:latin typeface="Gill Sans"/>
                <a:ea typeface="Gill Sans"/>
                <a:cs typeface="Gill Sans"/>
                <a:sym typeface="Gill Sans"/>
              </a:rPr>
              <a:t>.</a:t>
            </a:r>
            <a:endParaRPr sz="14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1400"/>
              <a:buFont typeface="Gill Sans"/>
              <a:buNone/>
            </a:pPr>
            <a:endParaRPr sz="1400" b="0" i="0" u="none" strike="noStrike" cap="none">
              <a:solidFill>
                <a:srgbClr val="6C6463"/>
              </a:solidFill>
              <a:latin typeface="Gill Sans"/>
              <a:ea typeface="Gill Sans"/>
              <a:cs typeface="Gill Sans"/>
              <a:sym typeface="Gill Sans"/>
            </a:endParaRPr>
          </a:p>
          <a:p>
            <a:pPr marL="0" marR="0" lvl="0" indent="0" algn="l" rtl="0">
              <a:lnSpc>
                <a:spcPct val="100000"/>
              </a:lnSpc>
              <a:spcBef>
                <a:spcPts val="0"/>
              </a:spcBef>
              <a:spcAft>
                <a:spcPts val="0"/>
              </a:spcAft>
              <a:buClr>
                <a:srgbClr val="6C6463"/>
              </a:buClr>
              <a:buSzPts val="1400"/>
              <a:buFont typeface="Gill Sans"/>
              <a:buNone/>
            </a:pPr>
            <a:r>
              <a:rPr lang="en-US" sz="1400" b="0" i="0" u="none" strike="noStrike" cap="none">
                <a:solidFill>
                  <a:srgbClr val="6C6463"/>
                </a:solidFill>
                <a:latin typeface="Gill Sans"/>
                <a:ea typeface="Gill Sans"/>
                <a:cs typeface="Gill Sans"/>
                <a:sym typeface="Gill Sans"/>
              </a:rPr>
              <a:t>The views expressed in this presentation do not necessarily reflect the views of USAID or the U.S. government.</a:t>
            </a:r>
            <a:endParaRPr sz="14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6C6463"/>
              </a:buClr>
              <a:buSzPts val="1400"/>
              <a:buFont typeface="Gill Sans"/>
              <a:buNone/>
            </a:pPr>
            <a:r>
              <a:rPr lang="en-US" sz="1400" b="0" i="0" u="none" strike="noStrike" cap="none">
                <a:solidFill>
                  <a:srgbClr val="6C6463"/>
                </a:solidFill>
                <a:latin typeface="Gill Sans"/>
                <a:ea typeface="Gill Sans"/>
                <a:cs typeface="Gill Sans"/>
                <a:sym typeface="Gill Sans"/>
              </a:rPr>
              <a:t> </a:t>
            </a:r>
            <a:endParaRPr sz="1400" b="0" i="0" u="none" strike="noStrike" cap="none">
              <a:solidFill>
                <a:schemeClr val="dk1"/>
              </a:solidFill>
              <a:latin typeface="Gill Sans"/>
              <a:ea typeface="Gill Sans"/>
              <a:cs typeface="Gill Sans"/>
              <a:sym typeface="Gill Sans"/>
            </a:endParaRPr>
          </a:p>
        </p:txBody>
      </p:sp>
      <p:sp>
        <p:nvSpPr>
          <p:cNvPr id="943" name="Google Shape;943;p50"/>
          <p:cNvSpPr txBox="1"/>
          <p:nvPr/>
        </p:nvSpPr>
        <p:spPr>
          <a:xfrm>
            <a:off x="7901651" y="1726058"/>
            <a:ext cx="4158527" cy="1030746"/>
          </a:xfrm>
          <a:prstGeom prst="rect">
            <a:avLst/>
          </a:prstGeom>
          <a:solidFill>
            <a:schemeClr val="lt1"/>
          </a:solidFill>
          <a:ln>
            <a:noFill/>
          </a:ln>
        </p:spPr>
        <p:txBody>
          <a:bodyPr spcFirstLastPara="1" wrap="square" lIns="288000" tIns="45700" rIns="288000" bIns="45700" anchor="t" anchorCtr="0">
            <a:normAutofit/>
          </a:bodyPr>
          <a:lstStyle/>
          <a:p>
            <a:pPr marL="6350" marR="0" lvl="0" indent="0" algn="l" rtl="0">
              <a:lnSpc>
                <a:spcPct val="115000"/>
              </a:lnSpc>
              <a:spcBef>
                <a:spcPts val="0"/>
              </a:spcBef>
              <a:spcAft>
                <a:spcPts val="0"/>
              </a:spcAft>
              <a:buClr>
                <a:srgbClr val="6C6463"/>
              </a:buClr>
              <a:buSzPts val="1600"/>
              <a:buFont typeface="Arial"/>
              <a:buNone/>
            </a:pPr>
            <a:endParaRPr sz="1600" b="1" i="0" u="none" strike="noStrike" cap="none">
              <a:solidFill>
                <a:srgbClr val="0F8B70"/>
              </a:solidFill>
              <a:latin typeface="Gill Sans"/>
              <a:ea typeface="Gill Sans"/>
              <a:cs typeface="Gill Sans"/>
              <a:sym typeface="Gill Sans"/>
            </a:endParaRPr>
          </a:p>
        </p:txBody>
      </p:sp>
      <p:sp>
        <p:nvSpPr>
          <p:cNvPr id="944" name="Google Shape;944;p50"/>
          <p:cNvSpPr txBox="1"/>
          <p:nvPr/>
        </p:nvSpPr>
        <p:spPr>
          <a:xfrm>
            <a:off x="617214" y="1673888"/>
            <a:ext cx="9328500" cy="206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C6463"/>
              </a:buClr>
              <a:buSzPts val="2800"/>
              <a:buFont typeface="Arial"/>
              <a:buNone/>
            </a:pPr>
            <a:r>
              <a:rPr lang="en-US" sz="1500" b="0" i="0" u="none" strike="noStrike" cap="none">
                <a:solidFill>
                  <a:srgbClr val="6C6463"/>
                </a:solidFill>
                <a:latin typeface="Gill Sans"/>
                <a:ea typeface="Gill Sans"/>
                <a:cs typeface="Gill Sans"/>
                <a:sym typeface="Gill Sans"/>
              </a:rPr>
              <a:t>A</a:t>
            </a:r>
            <a:r>
              <a:rPr lang="en-US" b="0" i="0" u="none" strike="noStrike" cap="none">
                <a:solidFill>
                  <a:srgbClr val="6C6463"/>
                </a:solidFill>
                <a:latin typeface="Gill Sans"/>
                <a:ea typeface="Gill Sans"/>
                <a:cs typeface="Gill Sans"/>
                <a:sym typeface="Gill Sans"/>
              </a:rPr>
              <a:t>shley Smith: </a:t>
            </a:r>
            <a:r>
              <a:rPr lang="en-US" b="0" i="0" u="sng" strike="noStrike" cap="none">
                <a:solidFill>
                  <a:schemeClr val="hlink"/>
                </a:solidFill>
                <a:latin typeface="Gill Sans"/>
                <a:ea typeface="Gill Sans"/>
                <a:cs typeface="Gill Sans"/>
                <a:sym typeface="Gill Sans"/>
                <a:hlinkClick r:id="rId4"/>
              </a:rPr>
              <a:t>amsmith@usaid.gov</a:t>
            </a:r>
            <a:r>
              <a:rPr lang="en-US" b="0" i="0" u="none" strike="noStrike" cap="none">
                <a:solidFill>
                  <a:srgbClr val="6C6463"/>
                </a:solidFill>
                <a:latin typeface="Gill Sans"/>
                <a:ea typeface="Gill Sans"/>
                <a:cs typeface="Gill Sans"/>
                <a:sym typeface="Gill Sans"/>
              </a:rPr>
              <a:t> </a:t>
            </a:r>
            <a:endParaRPr b="0" i="0" u="none" strike="noStrike" cap="none">
              <a:solidFill>
                <a:srgbClr val="6C6463"/>
              </a:solidFill>
              <a:latin typeface="Gill Sans"/>
              <a:ea typeface="Gill Sans"/>
              <a:cs typeface="Gill Sans"/>
              <a:sym typeface="Gill Sans"/>
            </a:endParaRPr>
          </a:p>
          <a:p>
            <a:pPr marL="0" marR="0" lvl="0" indent="0" algn="l" rtl="0">
              <a:lnSpc>
                <a:spcPct val="100000"/>
              </a:lnSpc>
              <a:spcBef>
                <a:spcPts val="0"/>
              </a:spcBef>
              <a:spcAft>
                <a:spcPts val="0"/>
              </a:spcAft>
              <a:buClr>
                <a:srgbClr val="6C6463"/>
              </a:buClr>
              <a:buSzPts val="2800"/>
              <a:buFont typeface="Arial"/>
              <a:buNone/>
            </a:pPr>
            <a:r>
              <a:rPr lang="en-US" b="0" i="0" u="none" strike="noStrike" cap="none">
                <a:solidFill>
                  <a:srgbClr val="6C6463"/>
                </a:solidFill>
                <a:latin typeface="Gill Sans"/>
                <a:ea typeface="Gill Sans"/>
                <a:cs typeface="Gill Sans"/>
                <a:sym typeface="Gill Sans"/>
              </a:rPr>
              <a:t>Morgan Simon: </a:t>
            </a:r>
            <a:r>
              <a:rPr lang="en-US" b="0" i="0" u="sng" strike="noStrike" cap="none">
                <a:solidFill>
                  <a:srgbClr val="6C6463"/>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msimon@ghsc-psm.org</a:t>
            </a:r>
            <a:endParaRPr b="0" i="0" u="none" strike="noStrike" cap="none">
              <a:solidFill>
                <a:srgbClr val="6C6463"/>
              </a:solidFill>
              <a:latin typeface="Gill Sans"/>
              <a:ea typeface="Gill Sans"/>
              <a:cs typeface="Gill Sans"/>
              <a:sym typeface="Gill Sans"/>
            </a:endParaRPr>
          </a:p>
          <a:p>
            <a:pPr marL="0" marR="0" lvl="0" indent="0" algn="l" rtl="0">
              <a:lnSpc>
                <a:spcPct val="100000"/>
              </a:lnSpc>
              <a:spcBef>
                <a:spcPts val="0"/>
              </a:spcBef>
              <a:spcAft>
                <a:spcPts val="0"/>
              </a:spcAft>
              <a:buClr>
                <a:srgbClr val="6C6463"/>
              </a:buClr>
              <a:buSzPts val="2800"/>
              <a:buFont typeface="Arial"/>
              <a:buNone/>
            </a:pPr>
            <a:r>
              <a:rPr lang="en-US" b="0" i="0" u="none" strike="noStrike" cap="none">
                <a:solidFill>
                  <a:srgbClr val="6C6463"/>
                </a:solidFill>
                <a:latin typeface="Gill Sans"/>
                <a:ea typeface="Gill Sans"/>
                <a:cs typeface="Gill Sans"/>
                <a:sym typeface="Gill Sans"/>
              </a:rPr>
              <a:t>Jens Rasmussen: </a:t>
            </a:r>
            <a:r>
              <a:rPr lang="en-US" b="0" i="0" u="sng" strike="noStrike" cap="none">
                <a:solidFill>
                  <a:srgbClr val="6C6463"/>
                </a:solidFill>
                <a:latin typeface="Gill Sans"/>
                <a:ea typeface="Gill Sans"/>
                <a:cs typeface="Gill Sans"/>
                <a:sym typeface="Gill Sans"/>
                <a:hlinkClick r:id="rId6">
                  <a:extLst>
                    <a:ext uri="{A12FA001-AC4F-418D-AE19-62706E023703}">
                      <ahyp:hlinkClr xmlns:ahyp="http://schemas.microsoft.com/office/drawing/2018/hyperlinkcolor" val="tx"/>
                    </a:ext>
                  </a:extLst>
                </a:hlinkClick>
              </a:rPr>
              <a:t>Jens.Rasmussen@missionpharma.com</a:t>
            </a:r>
            <a:endParaRPr b="0" i="0" u="none" strike="noStrike" cap="none">
              <a:solidFill>
                <a:srgbClr val="6C6463"/>
              </a:solidFill>
              <a:latin typeface="Gill Sans"/>
              <a:ea typeface="Gill Sans"/>
              <a:cs typeface="Gill Sans"/>
              <a:sym typeface="Gill Sans"/>
            </a:endParaRPr>
          </a:p>
          <a:p>
            <a:pPr marL="0" marR="0" lvl="0" indent="0" algn="l" rtl="0">
              <a:lnSpc>
                <a:spcPct val="100000"/>
              </a:lnSpc>
              <a:spcBef>
                <a:spcPts val="0"/>
              </a:spcBef>
              <a:spcAft>
                <a:spcPts val="0"/>
              </a:spcAft>
              <a:buClr>
                <a:srgbClr val="6C6463"/>
              </a:buClr>
              <a:buSzPts val="2800"/>
              <a:buFont typeface="Arial"/>
              <a:buNone/>
            </a:pPr>
            <a:r>
              <a:rPr lang="en-US" b="0" i="0" u="none" strike="noStrike" cap="none">
                <a:solidFill>
                  <a:srgbClr val="6C6463"/>
                </a:solidFill>
                <a:latin typeface="Gill Sans"/>
                <a:ea typeface="Gill Sans"/>
                <a:cs typeface="Gill Sans"/>
                <a:sym typeface="Gill Sans"/>
              </a:rPr>
              <a:t>Ayman Abdelmohsen: </a:t>
            </a:r>
            <a:r>
              <a:rPr lang="en-US" b="0" i="0" u="sng" strike="noStrike" cap="none">
                <a:solidFill>
                  <a:schemeClr val="hlink"/>
                </a:solidFill>
                <a:latin typeface="Gill Sans"/>
                <a:ea typeface="Gill Sans"/>
                <a:cs typeface="Gill Sans"/>
                <a:sym typeface="Gill Sans"/>
                <a:hlinkClick r:id="rId7"/>
              </a:rPr>
              <a:t>Abdelmohsen@unfpa.org</a:t>
            </a:r>
            <a:r>
              <a:rPr lang="en-US" b="0" i="0" u="none" strike="noStrike" cap="none">
                <a:solidFill>
                  <a:srgbClr val="6C6463"/>
                </a:solidFill>
                <a:latin typeface="Gill Sans"/>
                <a:ea typeface="Gill Sans"/>
                <a:cs typeface="Gill Sans"/>
                <a:sym typeface="Gill Sans"/>
              </a:rPr>
              <a:t> </a:t>
            </a:r>
            <a:endParaRPr b="0" i="0" u="none" strike="noStrike" cap="none">
              <a:solidFill>
                <a:srgbClr val="6C6463"/>
              </a:solidFill>
              <a:latin typeface="Gill Sans"/>
              <a:ea typeface="Gill Sans"/>
              <a:cs typeface="Gill Sans"/>
              <a:sym typeface="Gill Sans"/>
            </a:endParaRPr>
          </a:p>
          <a:p>
            <a:pPr marL="0" marR="0" lvl="0" indent="0" algn="l" rtl="0">
              <a:lnSpc>
                <a:spcPct val="100000"/>
              </a:lnSpc>
              <a:spcBef>
                <a:spcPts val="0"/>
              </a:spcBef>
              <a:spcAft>
                <a:spcPts val="0"/>
              </a:spcAft>
              <a:buClr>
                <a:srgbClr val="6C6463"/>
              </a:buClr>
              <a:buSzPts val="2800"/>
              <a:buFont typeface="Arial"/>
              <a:buNone/>
            </a:pPr>
            <a:endParaRPr b="0" i="0" u="none" strike="noStrike" cap="none">
              <a:solidFill>
                <a:srgbClr val="6C6463"/>
              </a:solidFill>
              <a:latin typeface="Gill Sans"/>
              <a:ea typeface="Gill Sans"/>
              <a:cs typeface="Gill Sans"/>
              <a:sym typeface="Gill Sans"/>
            </a:endParaRPr>
          </a:p>
          <a:p>
            <a:pPr marL="0" marR="0" lvl="0" indent="0" algn="l" rtl="0">
              <a:lnSpc>
                <a:spcPct val="100000"/>
              </a:lnSpc>
              <a:spcBef>
                <a:spcPts val="0"/>
              </a:spcBef>
              <a:spcAft>
                <a:spcPts val="0"/>
              </a:spcAft>
              <a:buClr>
                <a:srgbClr val="6C6463"/>
              </a:buClr>
              <a:buSzPts val="2800"/>
              <a:buFont typeface="Arial"/>
              <a:buNone/>
            </a:pPr>
            <a:endParaRPr sz="1000" b="0" i="0" u="none" strike="noStrike" cap="none">
              <a:solidFill>
                <a:srgbClr val="6C6463"/>
              </a:solidFill>
              <a:highlight>
                <a:srgbClr val="FFFF00"/>
              </a:highlight>
              <a:latin typeface="Gill Sans"/>
              <a:ea typeface="Gill Sans"/>
              <a:cs typeface="Gill Sans"/>
              <a:sym typeface="Gill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6"/>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193" name="Google Shape;193;p6"/>
          <p:cNvSpPr txBox="1">
            <a:spLocks noGrp="1"/>
          </p:cNvSpPr>
          <p:nvPr>
            <p:ph type="title" idx="4294967295"/>
          </p:nvPr>
        </p:nvSpPr>
        <p:spPr>
          <a:xfrm>
            <a:off x="554182" y="374838"/>
            <a:ext cx="10964862" cy="10366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t>Why does contraceptive packaging matter?</a:t>
            </a:r>
            <a:endParaRPr/>
          </a:p>
        </p:txBody>
      </p:sp>
      <p:sp>
        <p:nvSpPr>
          <p:cNvPr id="194" name="Google Shape;194;p6"/>
          <p:cNvSpPr txBox="1"/>
          <p:nvPr/>
        </p:nvSpPr>
        <p:spPr>
          <a:xfrm>
            <a:off x="1999352" y="1680307"/>
            <a:ext cx="958947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6C6463"/>
                </a:solidFill>
                <a:latin typeface="Gill Sans"/>
                <a:ea typeface="Gill Sans"/>
                <a:cs typeface="Gill Sans"/>
                <a:sym typeface="Gill Sans"/>
              </a:rPr>
              <a:t>Product</a:t>
            </a:r>
            <a:r>
              <a:rPr lang="en-US" sz="1050" b="0" i="0" u="none" strike="noStrike" cap="none">
                <a:solidFill>
                  <a:srgbClr val="6C6463"/>
                </a:solidFill>
                <a:latin typeface="Arial"/>
                <a:ea typeface="Arial"/>
                <a:cs typeface="Arial"/>
                <a:sym typeface="Arial"/>
              </a:rPr>
              <a:t> </a:t>
            </a:r>
            <a:r>
              <a:rPr lang="en-US" sz="2400" b="0" i="0" u="none" strike="noStrike" cap="none">
                <a:solidFill>
                  <a:srgbClr val="6C6463"/>
                </a:solidFill>
                <a:latin typeface="Gill Sans"/>
                <a:ea typeface="Gill Sans"/>
                <a:cs typeface="Gill Sans"/>
                <a:sym typeface="Gill Sans"/>
              </a:rPr>
              <a:t>packaging is important for contraceptive security</a:t>
            </a:r>
            <a:endParaRPr sz="1600" b="0" i="0" u="none" strike="noStrike" cap="none">
              <a:solidFill>
                <a:srgbClr val="000000"/>
              </a:solidFill>
              <a:latin typeface="Arial"/>
              <a:ea typeface="Arial"/>
              <a:cs typeface="Arial"/>
              <a:sym typeface="Arial"/>
            </a:endParaRPr>
          </a:p>
        </p:txBody>
      </p:sp>
      <p:cxnSp>
        <p:nvCxnSpPr>
          <p:cNvPr id="195" name="Google Shape;195;p6"/>
          <p:cNvCxnSpPr/>
          <p:nvPr/>
        </p:nvCxnSpPr>
        <p:spPr>
          <a:xfrm rot="10800000">
            <a:off x="554182" y="2093958"/>
            <a:ext cx="11083636" cy="0"/>
          </a:xfrm>
          <a:prstGeom prst="straightConnector1">
            <a:avLst/>
          </a:prstGeom>
          <a:noFill/>
          <a:ln w="9525" cap="flat" cmpd="sng">
            <a:solidFill>
              <a:schemeClr val="dk1"/>
            </a:solidFill>
            <a:prstDash val="solid"/>
            <a:miter lim="800000"/>
            <a:headEnd type="none" w="sm" len="sm"/>
            <a:tailEnd type="none" w="sm" len="sm"/>
          </a:ln>
        </p:spPr>
      </p:cxnSp>
      <p:sp>
        <p:nvSpPr>
          <p:cNvPr id="196" name="Google Shape;196;p6"/>
          <p:cNvSpPr txBox="1"/>
          <p:nvPr/>
        </p:nvSpPr>
        <p:spPr>
          <a:xfrm>
            <a:off x="6672101" y="2631622"/>
            <a:ext cx="4910299" cy="224672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7F7F7F"/>
              </a:buClr>
              <a:buSzPts val="2800"/>
              <a:buFont typeface="Arial"/>
              <a:buChar char="•"/>
            </a:pPr>
            <a:r>
              <a:rPr lang="en-US" sz="2800" b="0" i="0" u="none" strike="noStrike" cap="none">
                <a:solidFill>
                  <a:srgbClr val="6C6463"/>
                </a:solidFill>
                <a:latin typeface="Gill Sans"/>
                <a:ea typeface="Gill Sans"/>
                <a:cs typeface="Gill Sans"/>
                <a:sym typeface="Gill Sans"/>
              </a:rPr>
              <a:t>Product labeling</a:t>
            </a:r>
            <a:endParaRPr sz="20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7F7F7F"/>
              </a:buClr>
              <a:buSzPts val="2800"/>
              <a:buFont typeface="Arial"/>
              <a:buChar char="•"/>
            </a:pPr>
            <a:r>
              <a:rPr lang="en-US" sz="2800" b="0" i="0" u="none" strike="noStrike" cap="none">
                <a:solidFill>
                  <a:srgbClr val="6C6463"/>
                </a:solidFill>
                <a:latin typeface="Gill Sans"/>
                <a:ea typeface="Gill Sans"/>
                <a:cs typeface="Gill Sans"/>
                <a:sym typeface="Gill Sans"/>
              </a:rPr>
              <a:t>Co-packaging</a:t>
            </a:r>
            <a:endParaRPr sz="20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7F7F7F"/>
              </a:buClr>
              <a:buSzPts val="2800"/>
              <a:buFont typeface="Arial"/>
              <a:buChar char="•"/>
            </a:pPr>
            <a:r>
              <a:rPr lang="en-US" sz="2800" b="0" i="0" u="none" strike="noStrike" cap="none">
                <a:solidFill>
                  <a:srgbClr val="6C6463"/>
                </a:solidFill>
                <a:latin typeface="Gill Sans"/>
                <a:ea typeface="Gill Sans"/>
                <a:cs typeface="Gill Sans"/>
                <a:sym typeface="Gill Sans"/>
              </a:rPr>
              <a:t>Quality integrity</a:t>
            </a:r>
            <a:endParaRPr sz="20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7F7F7F"/>
              </a:buClr>
              <a:buSzPts val="2800"/>
              <a:buFont typeface="Arial"/>
              <a:buChar char="•"/>
            </a:pPr>
            <a:r>
              <a:rPr lang="en-US" sz="2800" b="0" i="0" u="none" strike="noStrike" cap="none">
                <a:solidFill>
                  <a:srgbClr val="6C6463"/>
                </a:solidFill>
                <a:latin typeface="Gill Sans"/>
                <a:ea typeface="Gill Sans"/>
                <a:cs typeface="Gill Sans"/>
                <a:sym typeface="Gill Sans"/>
              </a:rPr>
              <a:t>Product waste</a:t>
            </a:r>
            <a:endParaRPr sz="2000" b="0" i="0" u="none" strike="noStrike" cap="none">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7F7F7F"/>
              </a:buClr>
              <a:buSzPts val="2800"/>
              <a:buFont typeface="Arial"/>
              <a:buChar char="•"/>
            </a:pPr>
            <a:r>
              <a:rPr lang="en-US" sz="2800" b="0" i="0" u="none" strike="noStrike" cap="none">
                <a:solidFill>
                  <a:srgbClr val="6C6463"/>
                </a:solidFill>
                <a:latin typeface="Gill Sans"/>
                <a:ea typeface="Gill Sans"/>
                <a:cs typeface="Gill Sans"/>
                <a:sym typeface="Gill Sans"/>
              </a:rPr>
              <a:t>Plastic and cardboard waste</a:t>
            </a:r>
            <a:endParaRPr sz="2000" b="0" i="0" u="none" strike="noStrike" cap="none">
              <a:solidFill>
                <a:srgbClr val="000000"/>
              </a:solidFill>
              <a:latin typeface="Arial"/>
              <a:ea typeface="Arial"/>
              <a:cs typeface="Arial"/>
              <a:sym typeface="Arial"/>
            </a:endParaRPr>
          </a:p>
        </p:txBody>
      </p:sp>
      <p:pic>
        <p:nvPicPr>
          <p:cNvPr id="197" name="Google Shape;197;p6"/>
          <p:cNvPicPr preferRelativeResize="0"/>
          <p:nvPr/>
        </p:nvPicPr>
        <p:blipFill rotWithShape="1">
          <a:blip r:embed="rId3">
            <a:alphaModFix/>
          </a:blip>
          <a:srcRect/>
          <a:stretch/>
        </p:blipFill>
        <p:spPr>
          <a:xfrm>
            <a:off x="-638486" y="828580"/>
            <a:ext cx="7560781" cy="5330350"/>
          </a:xfrm>
          <a:prstGeom prst="rect">
            <a:avLst/>
          </a:prstGeom>
          <a:noFill/>
          <a:ln>
            <a:noFill/>
          </a:ln>
        </p:spPr>
      </p:pic>
      <p:cxnSp>
        <p:nvCxnSpPr>
          <p:cNvPr id="198" name="Google Shape;198;p6"/>
          <p:cNvCxnSpPr/>
          <p:nvPr/>
        </p:nvCxnSpPr>
        <p:spPr>
          <a:xfrm>
            <a:off x="6086447" y="2293557"/>
            <a:ext cx="0" cy="2615327"/>
          </a:xfrm>
          <a:prstGeom prst="straightConnector1">
            <a:avLst/>
          </a:prstGeom>
          <a:noFill/>
          <a:ln w="9525" cap="flat" cmpd="sng">
            <a:solidFill>
              <a:schemeClr val="dk1"/>
            </a:solidFill>
            <a:prstDash val="solid"/>
            <a:miter lim="800000"/>
            <a:headEnd type="none" w="sm" len="sm"/>
            <a:tailEnd type="none" w="sm" len="sm"/>
          </a:ln>
        </p:spPr>
      </p:cxnSp>
      <p:sp>
        <p:nvSpPr>
          <p:cNvPr id="199" name="Google Shape;199;p6"/>
          <p:cNvSpPr txBox="1"/>
          <p:nvPr/>
        </p:nvSpPr>
        <p:spPr>
          <a:xfrm>
            <a:off x="297180" y="5854743"/>
            <a:ext cx="5937811" cy="332068"/>
          </a:xfrm>
          <a:prstGeom prst="rect">
            <a:avLst/>
          </a:prstGeom>
          <a:noFill/>
          <a:ln>
            <a:noFill/>
          </a:ln>
        </p:spPr>
        <p:txBody>
          <a:bodyPr spcFirstLastPara="1" wrap="square" lIns="91425" tIns="45700" rIns="91425" bIns="45700" anchor="t" anchorCtr="0">
            <a:normAutofit fontScale="92500"/>
          </a:bodyPr>
          <a:lstStyle/>
          <a:p>
            <a:pPr marL="15875" marR="0" lvl="0" indent="0" algn="l" rtl="0">
              <a:lnSpc>
                <a:spcPct val="100000"/>
              </a:lnSpc>
              <a:spcBef>
                <a:spcPts val="0"/>
              </a:spcBef>
              <a:spcAft>
                <a:spcPts val="0"/>
              </a:spcAft>
              <a:buClr>
                <a:srgbClr val="A7A19F"/>
              </a:buClr>
              <a:buSzPct val="157248"/>
              <a:buFont typeface="Arial"/>
              <a:buNone/>
            </a:pPr>
            <a:r>
              <a:rPr lang="en-US" sz="1100" b="0" i="0" u="none" strike="noStrike" cap="none">
                <a:solidFill>
                  <a:srgbClr val="A7A19F"/>
                </a:solidFill>
                <a:latin typeface="Gill Sans"/>
                <a:ea typeface="Gill Sans"/>
                <a:cs typeface="Gill Sans"/>
                <a:sym typeface="Gill Sans"/>
              </a:rPr>
              <a:t>Source: The Logistics Handbook: A Practical Guide for the Supply Chain Management of Health Commodities</a:t>
            </a:r>
            <a:endParaRPr sz="1400" b="0" i="0" u="none" strike="noStrike" cap="none">
              <a:solidFill>
                <a:srgbClr val="000000"/>
              </a:solidFill>
              <a:latin typeface="Arial"/>
              <a:ea typeface="Arial"/>
              <a:cs typeface="Arial"/>
              <a:sym typeface="Arial"/>
            </a:endParaRPr>
          </a:p>
        </p:txBody>
      </p:sp>
      <p:sp>
        <p:nvSpPr>
          <p:cNvPr id="200" name="Google Shape;200;p6"/>
          <p:cNvSpPr txBox="1"/>
          <p:nvPr/>
        </p:nvSpPr>
        <p:spPr>
          <a:xfrm>
            <a:off x="297180" y="251460"/>
            <a:ext cx="339427" cy="152019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7"/>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
        <p:nvSpPr>
          <p:cNvPr id="207" name="Google Shape;207;p7"/>
          <p:cNvSpPr txBox="1">
            <a:spLocks noGrp="1"/>
          </p:cNvSpPr>
          <p:nvPr>
            <p:ph type="title" idx="4294967295"/>
          </p:nvPr>
        </p:nvSpPr>
        <p:spPr>
          <a:xfrm>
            <a:off x="400692" y="327321"/>
            <a:ext cx="5815013" cy="10366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t>Why does contraceptive packaging matter?</a:t>
            </a:r>
            <a:endParaRPr/>
          </a:p>
        </p:txBody>
      </p:sp>
      <p:pic>
        <p:nvPicPr>
          <p:cNvPr id="208" name="Google Shape;208;p7" descr="Nurse in public health facility in Kinshasa, DRC, 2018."/>
          <p:cNvPicPr preferRelativeResize="0"/>
          <p:nvPr/>
        </p:nvPicPr>
        <p:blipFill rotWithShape="1">
          <a:blip r:embed="rId3">
            <a:alphaModFix/>
          </a:blip>
          <a:srcRect/>
          <a:stretch/>
        </p:blipFill>
        <p:spPr>
          <a:xfrm>
            <a:off x="6096000" y="183763"/>
            <a:ext cx="5891727" cy="5976406"/>
          </a:xfrm>
          <a:prstGeom prst="rect">
            <a:avLst/>
          </a:prstGeom>
          <a:noFill/>
          <a:ln>
            <a:noFill/>
          </a:ln>
        </p:spPr>
      </p:pic>
      <p:pic>
        <p:nvPicPr>
          <p:cNvPr id="209" name="Google Shape;209;p7"/>
          <p:cNvPicPr preferRelativeResize="0"/>
          <p:nvPr/>
        </p:nvPicPr>
        <p:blipFill rotWithShape="1">
          <a:blip r:embed="rId4">
            <a:alphaModFix/>
          </a:blip>
          <a:srcRect/>
          <a:stretch/>
        </p:blipFill>
        <p:spPr>
          <a:xfrm>
            <a:off x="1323307" y="1507517"/>
            <a:ext cx="2717215" cy="2154828"/>
          </a:xfrm>
          <a:prstGeom prst="rect">
            <a:avLst/>
          </a:prstGeom>
          <a:noFill/>
          <a:ln>
            <a:noFill/>
          </a:ln>
        </p:spPr>
      </p:pic>
      <p:pic>
        <p:nvPicPr>
          <p:cNvPr id="210" name="Google Shape;210;p7"/>
          <p:cNvPicPr preferRelativeResize="0"/>
          <p:nvPr/>
        </p:nvPicPr>
        <p:blipFill rotWithShape="1">
          <a:blip r:embed="rId5">
            <a:alphaModFix/>
          </a:blip>
          <a:srcRect/>
          <a:stretch/>
        </p:blipFill>
        <p:spPr>
          <a:xfrm>
            <a:off x="2069432" y="1507517"/>
            <a:ext cx="7513806" cy="422308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8"/>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
        <p:nvSpPr>
          <p:cNvPr id="217" name="Google Shape;217;p8"/>
          <p:cNvSpPr txBox="1">
            <a:spLocks noGrp="1"/>
          </p:cNvSpPr>
          <p:nvPr>
            <p:ph type="title" idx="4294967295"/>
          </p:nvPr>
        </p:nvSpPr>
        <p:spPr>
          <a:xfrm>
            <a:off x="538695" y="451252"/>
            <a:ext cx="10964862" cy="10366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t>Packaging is important at every supply chain level</a:t>
            </a:r>
            <a:endParaRPr/>
          </a:p>
        </p:txBody>
      </p:sp>
      <p:sp>
        <p:nvSpPr>
          <p:cNvPr id="218" name="Google Shape;218;p8"/>
          <p:cNvSpPr txBox="1"/>
          <p:nvPr/>
        </p:nvSpPr>
        <p:spPr>
          <a:xfrm>
            <a:off x="1497204" y="1680307"/>
            <a:ext cx="315898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C6463"/>
              </a:buClr>
              <a:buSzPts val="1600"/>
              <a:buFont typeface="Arial"/>
              <a:buNone/>
            </a:pPr>
            <a:r>
              <a:rPr lang="en-US" sz="2000" b="0" i="0" u="none" strike="noStrike" cap="none">
                <a:solidFill>
                  <a:srgbClr val="6C6463"/>
                </a:solidFill>
                <a:latin typeface="Gill Sans"/>
                <a:ea typeface="Gill Sans"/>
                <a:cs typeface="Gill Sans"/>
                <a:sym typeface="Gill Sans"/>
              </a:rPr>
              <a:t>Global supply chain</a:t>
            </a:r>
            <a:endParaRPr sz="1400" b="0" i="0" u="none" strike="noStrike" cap="none">
              <a:solidFill>
                <a:srgbClr val="000000"/>
              </a:solidFill>
              <a:latin typeface="Arial"/>
              <a:ea typeface="Arial"/>
              <a:cs typeface="Arial"/>
              <a:sym typeface="Arial"/>
            </a:endParaRPr>
          </a:p>
        </p:txBody>
      </p:sp>
      <p:cxnSp>
        <p:nvCxnSpPr>
          <p:cNvPr id="219" name="Google Shape;219;p8"/>
          <p:cNvCxnSpPr/>
          <p:nvPr/>
        </p:nvCxnSpPr>
        <p:spPr>
          <a:xfrm flipH="1">
            <a:off x="554182" y="2085622"/>
            <a:ext cx="4563918" cy="8336"/>
          </a:xfrm>
          <a:prstGeom prst="straightConnector1">
            <a:avLst/>
          </a:prstGeom>
          <a:noFill/>
          <a:ln w="9525" cap="flat" cmpd="sng">
            <a:solidFill>
              <a:schemeClr val="dk1"/>
            </a:solidFill>
            <a:prstDash val="solid"/>
            <a:miter lim="800000"/>
            <a:headEnd type="none" w="sm" len="sm"/>
            <a:tailEnd type="none" w="sm" len="sm"/>
          </a:ln>
        </p:spPr>
      </p:cxnSp>
      <p:sp>
        <p:nvSpPr>
          <p:cNvPr id="220" name="Google Shape;220;p8"/>
          <p:cNvSpPr txBox="1"/>
          <p:nvPr/>
        </p:nvSpPr>
        <p:spPr>
          <a:xfrm>
            <a:off x="7277518" y="1680307"/>
            <a:ext cx="315898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C6463"/>
              </a:buClr>
              <a:buSzPts val="1600"/>
              <a:buFont typeface="Arial"/>
              <a:buNone/>
            </a:pPr>
            <a:r>
              <a:rPr lang="en-US" sz="2000" b="0" i="0" u="none" strike="noStrike" cap="none">
                <a:solidFill>
                  <a:srgbClr val="6C6463"/>
                </a:solidFill>
                <a:latin typeface="Gill Sans"/>
                <a:ea typeface="Gill Sans"/>
                <a:cs typeface="Gill Sans"/>
                <a:sym typeface="Gill Sans"/>
              </a:rPr>
              <a:t>In-country supply chains</a:t>
            </a:r>
            <a:endParaRPr sz="1400" b="0" i="0" u="none" strike="noStrike" cap="none">
              <a:solidFill>
                <a:srgbClr val="000000"/>
              </a:solidFill>
              <a:latin typeface="Arial"/>
              <a:ea typeface="Arial"/>
              <a:cs typeface="Arial"/>
              <a:sym typeface="Arial"/>
            </a:endParaRPr>
          </a:p>
        </p:txBody>
      </p:sp>
      <p:cxnSp>
        <p:nvCxnSpPr>
          <p:cNvPr id="221" name="Google Shape;221;p8"/>
          <p:cNvCxnSpPr/>
          <p:nvPr/>
        </p:nvCxnSpPr>
        <p:spPr>
          <a:xfrm rot="10800000">
            <a:off x="5473700" y="2080417"/>
            <a:ext cx="6184900" cy="13541"/>
          </a:xfrm>
          <a:prstGeom prst="straightConnector1">
            <a:avLst/>
          </a:prstGeom>
          <a:noFill/>
          <a:ln w="9525" cap="flat" cmpd="sng">
            <a:solidFill>
              <a:schemeClr val="dk1"/>
            </a:solidFill>
            <a:prstDash val="solid"/>
            <a:miter lim="800000"/>
            <a:headEnd type="none" w="sm" len="sm"/>
            <a:tailEnd type="none" w="sm" len="sm"/>
          </a:ln>
        </p:spPr>
      </p:cxnSp>
      <p:sp>
        <p:nvSpPr>
          <p:cNvPr id="222" name="Google Shape;222;p8"/>
          <p:cNvSpPr txBox="1"/>
          <p:nvPr/>
        </p:nvSpPr>
        <p:spPr>
          <a:xfrm>
            <a:off x="1827306" y="2222138"/>
            <a:ext cx="282887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C6463"/>
              </a:buClr>
              <a:buSzPts val="1600"/>
              <a:buFont typeface="Arial"/>
              <a:buNone/>
            </a:pPr>
            <a:r>
              <a:rPr lang="en-US" sz="1200" b="0" i="0" u="none" strike="noStrike" cap="none">
                <a:solidFill>
                  <a:srgbClr val="6C6463"/>
                </a:solidFill>
                <a:latin typeface="Gill Sans"/>
                <a:ea typeface="Gill Sans"/>
                <a:cs typeface="Gill Sans"/>
                <a:sym typeface="Gill Sans"/>
              </a:rPr>
              <a:t>Manufacturing, global procurement, international delivery and warehousing</a:t>
            </a:r>
            <a:endParaRPr sz="1400" b="0" i="0" u="none" strike="noStrike" cap="none">
              <a:solidFill>
                <a:srgbClr val="000000"/>
              </a:solidFill>
              <a:latin typeface="Arial"/>
              <a:ea typeface="Arial"/>
              <a:cs typeface="Arial"/>
              <a:sym typeface="Arial"/>
            </a:endParaRPr>
          </a:p>
        </p:txBody>
      </p:sp>
      <p:sp>
        <p:nvSpPr>
          <p:cNvPr id="223" name="Google Shape;223;p8"/>
          <p:cNvSpPr txBox="1"/>
          <p:nvPr/>
        </p:nvSpPr>
        <p:spPr>
          <a:xfrm>
            <a:off x="7482682" y="2182516"/>
            <a:ext cx="2748653"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C6463"/>
              </a:buClr>
              <a:buSzPts val="1600"/>
              <a:buFont typeface="Arial"/>
              <a:buNone/>
            </a:pPr>
            <a:r>
              <a:rPr lang="en-US" sz="1200" b="0" i="0" u="none" strike="noStrike" cap="none">
                <a:solidFill>
                  <a:srgbClr val="6C6463"/>
                </a:solidFill>
                <a:latin typeface="Gill Sans"/>
                <a:ea typeface="Gill Sans"/>
                <a:cs typeface="Gill Sans"/>
                <a:sym typeface="Gill Sans"/>
              </a:rPr>
              <a:t>In-country storage and distribution, picking/packing at warehouses</a:t>
            </a:r>
            <a:endParaRPr/>
          </a:p>
          <a:p>
            <a:pPr marL="0" marR="0" lvl="0" indent="0" algn="ctr" rtl="0">
              <a:lnSpc>
                <a:spcPct val="100000"/>
              </a:lnSpc>
              <a:spcBef>
                <a:spcPts val="0"/>
              </a:spcBef>
              <a:spcAft>
                <a:spcPts val="0"/>
              </a:spcAft>
              <a:buClr>
                <a:srgbClr val="6C6463"/>
              </a:buClr>
              <a:buSzPts val="1600"/>
              <a:buFont typeface="Arial"/>
              <a:buNone/>
            </a:pPr>
            <a:r>
              <a:rPr lang="en-US" sz="1200" b="0" i="0" u="none" strike="noStrike" cap="none">
                <a:solidFill>
                  <a:srgbClr val="6C6463"/>
                </a:solidFill>
                <a:latin typeface="Gill Sans"/>
                <a:ea typeface="Gill Sans"/>
                <a:cs typeface="Gill Sans"/>
                <a:sym typeface="Gill Sans"/>
              </a:rPr>
              <a:t>Management at service delivery points</a:t>
            </a:r>
            <a:endParaRPr sz="1400" b="0" i="0" u="none" strike="noStrike" cap="none">
              <a:solidFill>
                <a:srgbClr val="000000"/>
              </a:solidFill>
              <a:latin typeface="Arial"/>
              <a:ea typeface="Arial"/>
              <a:cs typeface="Arial"/>
              <a:sym typeface="Arial"/>
            </a:endParaRPr>
          </a:p>
        </p:txBody>
      </p:sp>
      <p:grpSp>
        <p:nvGrpSpPr>
          <p:cNvPr id="224" name="Google Shape;224;p8"/>
          <p:cNvGrpSpPr/>
          <p:nvPr/>
        </p:nvGrpSpPr>
        <p:grpSpPr>
          <a:xfrm>
            <a:off x="731838" y="2899941"/>
            <a:ext cx="749301" cy="756540"/>
            <a:chOff x="6018397" y="-1559468"/>
            <a:chExt cx="411315" cy="415289"/>
          </a:xfrm>
        </p:grpSpPr>
        <p:grpSp>
          <p:nvGrpSpPr>
            <p:cNvPr id="225" name="Google Shape;225;p8"/>
            <p:cNvGrpSpPr/>
            <p:nvPr/>
          </p:nvGrpSpPr>
          <p:grpSpPr>
            <a:xfrm>
              <a:off x="6037396" y="-1473743"/>
              <a:ext cx="201382" cy="288607"/>
              <a:chOff x="6037396" y="-1473743"/>
              <a:chExt cx="201382" cy="288607"/>
            </a:xfrm>
          </p:grpSpPr>
          <p:sp>
            <p:nvSpPr>
              <p:cNvPr id="226" name="Google Shape;226;p8"/>
              <p:cNvSpPr/>
              <p:nvPr/>
            </p:nvSpPr>
            <p:spPr>
              <a:xfrm>
                <a:off x="6081092" y="-1470885"/>
                <a:ext cx="125389" cy="163830"/>
              </a:xfrm>
              <a:custGeom>
                <a:avLst/>
                <a:gdLst/>
                <a:ahLst/>
                <a:cxnLst/>
                <a:rect l="l" t="t" r="r" b="b"/>
                <a:pathLst>
                  <a:path w="125389" h="163830" extrusionOk="0">
                    <a:moveTo>
                      <a:pt x="87393" y="25718"/>
                    </a:moveTo>
                    <a:lnTo>
                      <a:pt x="86443" y="22860"/>
                    </a:lnTo>
                    <a:lnTo>
                      <a:pt x="85493" y="18097"/>
                    </a:lnTo>
                    <a:cubicBezTo>
                      <a:pt x="83593" y="10477"/>
                      <a:pt x="77893" y="4763"/>
                      <a:pt x="72194" y="1905"/>
                    </a:cubicBezTo>
                    <a:lnTo>
                      <a:pt x="72194" y="1905"/>
                    </a:lnTo>
                    <a:lnTo>
                      <a:pt x="72194" y="1905"/>
                    </a:lnTo>
                    <a:cubicBezTo>
                      <a:pt x="69344" y="952"/>
                      <a:pt x="65544" y="0"/>
                      <a:pt x="61745" y="0"/>
                    </a:cubicBezTo>
                    <a:lnTo>
                      <a:pt x="0" y="0"/>
                    </a:lnTo>
                    <a:lnTo>
                      <a:pt x="0" y="163830"/>
                    </a:lnTo>
                    <a:lnTo>
                      <a:pt x="13299" y="163830"/>
                    </a:lnTo>
                    <a:lnTo>
                      <a:pt x="36097" y="163830"/>
                    </a:lnTo>
                    <a:lnTo>
                      <a:pt x="71244" y="163830"/>
                    </a:lnTo>
                    <a:lnTo>
                      <a:pt x="125389" y="163830"/>
                    </a:lnTo>
                    <a:lnTo>
                      <a:pt x="87393" y="25718"/>
                    </a:lnTo>
                    <a:close/>
                  </a:path>
                </a:pathLst>
              </a:custGeom>
              <a:solidFill>
                <a:srgbClr val="A3C2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7" name="Google Shape;227;p8"/>
              <p:cNvSpPr/>
              <p:nvPr/>
            </p:nvSpPr>
            <p:spPr>
              <a:xfrm>
                <a:off x="6078242" y="-1473743"/>
                <a:ext cx="132038" cy="168592"/>
              </a:xfrm>
              <a:custGeom>
                <a:avLst/>
                <a:gdLst/>
                <a:ahLst/>
                <a:cxnLst/>
                <a:rect l="l" t="t" r="r" b="b"/>
                <a:pathLst>
                  <a:path w="132038" h="168592" extrusionOk="0">
                    <a:moveTo>
                      <a:pt x="128239" y="168592"/>
                    </a:moveTo>
                    <a:lnTo>
                      <a:pt x="2850" y="168592"/>
                    </a:lnTo>
                    <a:cubicBezTo>
                      <a:pt x="950" y="168592"/>
                      <a:pt x="0" y="167640"/>
                      <a:pt x="0" y="165735"/>
                    </a:cubicBezTo>
                    <a:lnTo>
                      <a:pt x="0" y="143827"/>
                    </a:lnTo>
                    <a:cubicBezTo>
                      <a:pt x="0" y="141922"/>
                      <a:pt x="950" y="140970"/>
                      <a:pt x="2850" y="140970"/>
                    </a:cubicBezTo>
                    <a:cubicBezTo>
                      <a:pt x="4750" y="140970"/>
                      <a:pt x="5699" y="141922"/>
                      <a:pt x="5699" y="143827"/>
                    </a:cubicBezTo>
                    <a:lnTo>
                      <a:pt x="5699" y="162877"/>
                    </a:lnTo>
                    <a:lnTo>
                      <a:pt x="123489" y="162877"/>
                    </a:lnTo>
                    <a:lnTo>
                      <a:pt x="84543" y="21907"/>
                    </a:lnTo>
                    <a:cubicBezTo>
                      <a:pt x="81693" y="12382"/>
                      <a:pt x="73144" y="5715"/>
                      <a:pt x="63645" y="5715"/>
                    </a:cubicBezTo>
                    <a:lnTo>
                      <a:pt x="5699" y="5715"/>
                    </a:lnTo>
                    <a:lnTo>
                      <a:pt x="5699" y="139065"/>
                    </a:lnTo>
                    <a:cubicBezTo>
                      <a:pt x="5699" y="140970"/>
                      <a:pt x="4750" y="141922"/>
                      <a:pt x="2850" y="141922"/>
                    </a:cubicBezTo>
                    <a:cubicBezTo>
                      <a:pt x="950" y="141922"/>
                      <a:pt x="0" y="140970"/>
                      <a:pt x="0" y="139065"/>
                    </a:cubicBezTo>
                    <a:lnTo>
                      <a:pt x="0" y="2857"/>
                    </a:lnTo>
                    <a:cubicBezTo>
                      <a:pt x="0" y="952"/>
                      <a:pt x="950" y="0"/>
                      <a:pt x="2850" y="0"/>
                    </a:cubicBezTo>
                    <a:lnTo>
                      <a:pt x="64594" y="0"/>
                    </a:lnTo>
                    <a:cubicBezTo>
                      <a:pt x="76943" y="0"/>
                      <a:pt x="88342" y="8572"/>
                      <a:pt x="92142" y="20955"/>
                    </a:cubicBezTo>
                    <a:lnTo>
                      <a:pt x="132039" y="165735"/>
                    </a:lnTo>
                    <a:cubicBezTo>
                      <a:pt x="132039" y="166688"/>
                      <a:pt x="132039" y="167640"/>
                      <a:pt x="131089" y="168592"/>
                    </a:cubicBezTo>
                    <a:cubicBezTo>
                      <a:pt x="130139" y="168592"/>
                      <a:pt x="129189" y="168592"/>
                      <a:pt x="128239" y="168592"/>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8" name="Google Shape;228;p8"/>
              <p:cNvSpPr/>
              <p:nvPr/>
            </p:nvSpPr>
            <p:spPr>
              <a:xfrm>
                <a:off x="6065893" y="-1473743"/>
                <a:ext cx="18048" cy="5714"/>
              </a:xfrm>
              <a:custGeom>
                <a:avLst/>
                <a:gdLst/>
                <a:ahLst/>
                <a:cxnLst/>
                <a:rect l="l" t="t" r="r" b="b"/>
                <a:pathLst>
                  <a:path w="18048" h="5714" extrusionOk="0">
                    <a:moveTo>
                      <a:pt x="15199" y="5715"/>
                    </a:moveTo>
                    <a:lnTo>
                      <a:pt x="2850" y="5715"/>
                    </a:lnTo>
                    <a:cubicBezTo>
                      <a:pt x="950" y="5715"/>
                      <a:pt x="0" y="4763"/>
                      <a:pt x="0" y="2857"/>
                    </a:cubicBezTo>
                    <a:cubicBezTo>
                      <a:pt x="0" y="952"/>
                      <a:pt x="950" y="0"/>
                      <a:pt x="2850" y="0"/>
                    </a:cubicBezTo>
                    <a:lnTo>
                      <a:pt x="15199" y="0"/>
                    </a:lnTo>
                    <a:cubicBezTo>
                      <a:pt x="17099" y="0"/>
                      <a:pt x="18048" y="952"/>
                      <a:pt x="18048" y="2857"/>
                    </a:cubicBezTo>
                    <a:cubicBezTo>
                      <a:pt x="18048" y="4763"/>
                      <a:pt x="17099" y="5715"/>
                      <a:pt x="15199" y="5715"/>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29" name="Google Shape;229;p8"/>
              <p:cNvSpPr/>
              <p:nvPr/>
            </p:nvSpPr>
            <p:spPr>
              <a:xfrm>
                <a:off x="6042145" y="-1332773"/>
                <a:ext cx="194733" cy="144780"/>
              </a:xfrm>
              <a:custGeom>
                <a:avLst/>
                <a:gdLst/>
                <a:ahLst/>
                <a:cxnLst/>
                <a:rect l="l" t="t" r="r" b="b"/>
                <a:pathLst>
                  <a:path w="194733" h="144780" extrusionOk="0">
                    <a:moveTo>
                      <a:pt x="173835" y="24765"/>
                    </a:moveTo>
                    <a:lnTo>
                      <a:pt x="86443" y="24765"/>
                    </a:lnTo>
                    <a:lnTo>
                      <a:pt x="71244" y="0"/>
                    </a:lnTo>
                    <a:lnTo>
                      <a:pt x="24698" y="0"/>
                    </a:lnTo>
                    <a:cubicBezTo>
                      <a:pt x="10449" y="0"/>
                      <a:pt x="0" y="11430"/>
                      <a:pt x="0" y="24765"/>
                    </a:cubicBezTo>
                    <a:lnTo>
                      <a:pt x="0" y="94297"/>
                    </a:lnTo>
                    <a:lnTo>
                      <a:pt x="0" y="144780"/>
                    </a:lnTo>
                    <a:lnTo>
                      <a:pt x="194733" y="144780"/>
                    </a:lnTo>
                    <a:lnTo>
                      <a:pt x="194733" y="81915"/>
                    </a:lnTo>
                    <a:lnTo>
                      <a:pt x="194733" y="43815"/>
                    </a:lnTo>
                    <a:cubicBezTo>
                      <a:pt x="192834" y="33338"/>
                      <a:pt x="184284" y="24765"/>
                      <a:pt x="173835" y="24765"/>
                    </a:cubicBezTo>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0" name="Google Shape;230;p8"/>
              <p:cNvSpPr/>
              <p:nvPr/>
            </p:nvSpPr>
            <p:spPr>
              <a:xfrm>
                <a:off x="6037396" y="-1336583"/>
                <a:ext cx="201382" cy="151447"/>
              </a:xfrm>
              <a:custGeom>
                <a:avLst/>
                <a:gdLst/>
                <a:ahLst/>
                <a:cxnLst/>
                <a:rect l="l" t="t" r="r" b="b"/>
                <a:pathLst>
                  <a:path w="201382" h="151447" extrusionOk="0">
                    <a:moveTo>
                      <a:pt x="197583" y="151447"/>
                    </a:moveTo>
                    <a:lnTo>
                      <a:pt x="119690" y="151447"/>
                    </a:lnTo>
                    <a:cubicBezTo>
                      <a:pt x="117790" y="151447"/>
                      <a:pt x="116840" y="150495"/>
                      <a:pt x="116840" y="148590"/>
                    </a:cubicBezTo>
                    <a:cubicBezTo>
                      <a:pt x="116840" y="146685"/>
                      <a:pt x="117790" y="145733"/>
                      <a:pt x="119690" y="145733"/>
                    </a:cubicBezTo>
                    <a:lnTo>
                      <a:pt x="194733" y="145733"/>
                    </a:lnTo>
                    <a:lnTo>
                      <a:pt x="194733" y="47625"/>
                    </a:lnTo>
                    <a:cubicBezTo>
                      <a:pt x="194733" y="39053"/>
                      <a:pt x="188084" y="32385"/>
                      <a:pt x="179535" y="32385"/>
                    </a:cubicBezTo>
                    <a:lnTo>
                      <a:pt x="92142" y="32385"/>
                    </a:lnTo>
                    <a:cubicBezTo>
                      <a:pt x="91192" y="32385"/>
                      <a:pt x="90242" y="31432"/>
                      <a:pt x="89292" y="30480"/>
                    </a:cubicBezTo>
                    <a:lnTo>
                      <a:pt x="73144" y="6668"/>
                    </a:lnTo>
                    <a:lnTo>
                      <a:pt x="27548" y="6668"/>
                    </a:lnTo>
                    <a:cubicBezTo>
                      <a:pt x="15199" y="6668"/>
                      <a:pt x="5700" y="16193"/>
                      <a:pt x="5700" y="28575"/>
                    </a:cubicBezTo>
                    <a:lnTo>
                      <a:pt x="5700" y="144780"/>
                    </a:lnTo>
                    <a:lnTo>
                      <a:pt x="113990" y="144780"/>
                    </a:lnTo>
                    <a:cubicBezTo>
                      <a:pt x="115890" y="144780"/>
                      <a:pt x="116840" y="145733"/>
                      <a:pt x="116840" y="147638"/>
                    </a:cubicBezTo>
                    <a:cubicBezTo>
                      <a:pt x="116840" y="149543"/>
                      <a:pt x="115890" y="150495"/>
                      <a:pt x="113990" y="150495"/>
                    </a:cubicBezTo>
                    <a:lnTo>
                      <a:pt x="2850" y="150495"/>
                    </a:lnTo>
                    <a:cubicBezTo>
                      <a:pt x="950" y="150495"/>
                      <a:pt x="0" y="149543"/>
                      <a:pt x="0" y="147638"/>
                    </a:cubicBezTo>
                    <a:lnTo>
                      <a:pt x="0" y="28575"/>
                    </a:lnTo>
                    <a:cubicBezTo>
                      <a:pt x="0" y="13335"/>
                      <a:pt x="12349" y="0"/>
                      <a:pt x="28498" y="0"/>
                    </a:cubicBezTo>
                    <a:lnTo>
                      <a:pt x="75044" y="0"/>
                    </a:lnTo>
                    <a:cubicBezTo>
                      <a:pt x="75994" y="0"/>
                      <a:pt x="76943" y="953"/>
                      <a:pt x="77893" y="1905"/>
                    </a:cubicBezTo>
                    <a:lnTo>
                      <a:pt x="93092" y="25718"/>
                    </a:lnTo>
                    <a:lnTo>
                      <a:pt x="179535" y="25718"/>
                    </a:lnTo>
                    <a:cubicBezTo>
                      <a:pt x="191884" y="25718"/>
                      <a:pt x="201383" y="35243"/>
                      <a:pt x="201383" y="47625"/>
                    </a:cubicBezTo>
                    <a:lnTo>
                      <a:pt x="201383" y="148590"/>
                    </a:lnTo>
                    <a:cubicBezTo>
                      <a:pt x="200433" y="149543"/>
                      <a:pt x="198533" y="151447"/>
                      <a:pt x="197583" y="151447"/>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231" name="Google Shape;231;p8"/>
            <p:cNvSpPr/>
            <p:nvPr/>
          </p:nvSpPr>
          <p:spPr>
            <a:xfrm>
              <a:off x="6234979" y="-1282291"/>
              <a:ext cx="31347" cy="75247"/>
            </a:xfrm>
            <a:custGeom>
              <a:avLst/>
              <a:gdLst/>
              <a:ahLst/>
              <a:cxnLst/>
              <a:rect l="l" t="t" r="r" b="b"/>
              <a:pathLst>
                <a:path w="31347" h="75247" extrusionOk="0">
                  <a:moveTo>
                    <a:pt x="0" y="0"/>
                  </a:moveTo>
                  <a:lnTo>
                    <a:pt x="31347" y="0"/>
                  </a:lnTo>
                  <a:lnTo>
                    <a:pt x="31347" y="75248"/>
                  </a:lnTo>
                  <a:lnTo>
                    <a:pt x="0" y="7524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nvGrpSpPr>
            <p:cNvPr id="232" name="Google Shape;232;p8"/>
            <p:cNvGrpSpPr/>
            <p:nvPr/>
          </p:nvGrpSpPr>
          <p:grpSpPr>
            <a:xfrm>
              <a:off x="6018397" y="-1336583"/>
              <a:ext cx="411315" cy="192404"/>
              <a:chOff x="6018397" y="-1336583"/>
              <a:chExt cx="411315" cy="192404"/>
            </a:xfrm>
          </p:grpSpPr>
          <p:sp>
            <p:nvSpPr>
              <p:cNvPr id="233" name="Google Shape;233;p8"/>
              <p:cNvSpPr/>
              <p:nvPr/>
            </p:nvSpPr>
            <p:spPr>
              <a:xfrm>
                <a:off x="6232129" y="-1285148"/>
                <a:ext cx="37046" cy="80962"/>
              </a:xfrm>
              <a:custGeom>
                <a:avLst/>
                <a:gdLst/>
                <a:ahLst/>
                <a:cxnLst/>
                <a:rect l="l" t="t" r="r" b="b"/>
                <a:pathLst>
                  <a:path w="37046" h="80962" extrusionOk="0">
                    <a:moveTo>
                      <a:pt x="5699" y="74295"/>
                    </a:moveTo>
                    <a:lnTo>
                      <a:pt x="30397" y="74295"/>
                    </a:lnTo>
                    <a:lnTo>
                      <a:pt x="30397" y="4763"/>
                    </a:lnTo>
                    <a:lnTo>
                      <a:pt x="5699" y="4763"/>
                    </a:lnTo>
                    <a:lnTo>
                      <a:pt x="5699" y="74295"/>
                    </a:lnTo>
                    <a:close/>
                    <a:moveTo>
                      <a:pt x="34197" y="80963"/>
                    </a:moveTo>
                    <a:lnTo>
                      <a:pt x="2850" y="80963"/>
                    </a:lnTo>
                    <a:cubicBezTo>
                      <a:pt x="950" y="80963"/>
                      <a:pt x="0" y="80010"/>
                      <a:pt x="0" y="78105"/>
                    </a:cubicBezTo>
                    <a:lnTo>
                      <a:pt x="0" y="2857"/>
                    </a:lnTo>
                    <a:cubicBezTo>
                      <a:pt x="0" y="952"/>
                      <a:pt x="950" y="0"/>
                      <a:pt x="2850" y="0"/>
                    </a:cubicBezTo>
                    <a:lnTo>
                      <a:pt x="34197" y="0"/>
                    </a:lnTo>
                    <a:cubicBezTo>
                      <a:pt x="36097" y="0"/>
                      <a:pt x="37047" y="952"/>
                      <a:pt x="37047" y="2857"/>
                    </a:cubicBezTo>
                    <a:lnTo>
                      <a:pt x="37047" y="78105"/>
                    </a:lnTo>
                    <a:cubicBezTo>
                      <a:pt x="37047" y="80010"/>
                      <a:pt x="35147" y="80963"/>
                      <a:pt x="34197" y="80963"/>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4" name="Google Shape;234;p8"/>
              <p:cNvSpPr/>
              <p:nvPr/>
            </p:nvSpPr>
            <p:spPr>
              <a:xfrm>
                <a:off x="6154236" y="-1241333"/>
                <a:ext cx="94041" cy="93344"/>
              </a:xfrm>
              <a:custGeom>
                <a:avLst/>
                <a:gdLst/>
                <a:ahLst/>
                <a:cxnLst/>
                <a:rect l="l" t="t" r="r" b="b"/>
                <a:pathLst>
                  <a:path w="94041" h="93344" extrusionOk="0">
                    <a:moveTo>
                      <a:pt x="92142" y="53340"/>
                    </a:moveTo>
                    <a:cubicBezTo>
                      <a:pt x="92142" y="51435"/>
                      <a:pt x="93092" y="48578"/>
                      <a:pt x="93092" y="46673"/>
                    </a:cubicBezTo>
                    <a:cubicBezTo>
                      <a:pt x="93092" y="20955"/>
                      <a:pt x="72194" y="0"/>
                      <a:pt x="46546" y="0"/>
                    </a:cubicBezTo>
                    <a:cubicBezTo>
                      <a:pt x="20898" y="0"/>
                      <a:pt x="0" y="20955"/>
                      <a:pt x="0" y="46673"/>
                    </a:cubicBezTo>
                    <a:cubicBezTo>
                      <a:pt x="0" y="48578"/>
                      <a:pt x="0" y="51435"/>
                      <a:pt x="950" y="53340"/>
                    </a:cubicBezTo>
                    <a:cubicBezTo>
                      <a:pt x="950" y="55245"/>
                      <a:pt x="0" y="57150"/>
                      <a:pt x="0" y="58103"/>
                    </a:cubicBezTo>
                    <a:cubicBezTo>
                      <a:pt x="0" y="61913"/>
                      <a:pt x="2850" y="67628"/>
                      <a:pt x="7599" y="72390"/>
                    </a:cubicBezTo>
                    <a:cubicBezTo>
                      <a:pt x="16149" y="84772"/>
                      <a:pt x="30397" y="93345"/>
                      <a:pt x="46546" y="93345"/>
                    </a:cubicBezTo>
                    <a:cubicBezTo>
                      <a:pt x="61745" y="93345"/>
                      <a:pt x="75044" y="86678"/>
                      <a:pt x="83593" y="75247"/>
                    </a:cubicBezTo>
                    <a:cubicBezTo>
                      <a:pt x="90242" y="68580"/>
                      <a:pt x="94042" y="61913"/>
                      <a:pt x="94042" y="58103"/>
                    </a:cubicBezTo>
                    <a:cubicBezTo>
                      <a:pt x="93092" y="56197"/>
                      <a:pt x="93092" y="55245"/>
                      <a:pt x="92142" y="53340"/>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5" name="Google Shape;235;p8"/>
              <p:cNvSpPr/>
              <p:nvPr/>
            </p:nvSpPr>
            <p:spPr>
              <a:xfrm>
                <a:off x="6180834" y="-1213710"/>
                <a:ext cx="37996" cy="38099"/>
              </a:xfrm>
              <a:custGeom>
                <a:avLst/>
                <a:gdLst/>
                <a:ahLst/>
                <a:cxnLst/>
                <a:rect l="l" t="t" r="r" b="b"/>
                <a:pathLst>
                  <a:path w="37996" h="38099" extrusionOk="0">
                    <a:moveTo>
                      <a:pt x="37997" y="19050"/>
                    </a:moveTo>
                    <a:cubicBezTo>
                      <a:pt x="37997" y="8572"/>
                      <a:pt x="29447" y="0"/>
                      <a:pt x="18998" y="0"/>
                    </a:cubicBezTo>
                    <a:cubicBezTo>
                      <a:pt x="8549" y="0"/>
                      <a:pt x="0" y="8572"/>
                      <a:pt x="0" y="19050"/>
                    </a:cubicBezTo>
                    <a:cubicBezTo>
                      <a:pt x="0" y="29528"/>
                      <a:pt x="8549" y="38100"/>
                      <a:pt x="18998" y="38100"/>
                    </a:cubicBezTo>
                    <a:cubicBezTo>
                      <a:pt x="29447" y="38100"/>
                      <a:pt x="37997" y="29528"/>
                      <a:pt x="37997" y="19050"/>
                    </a:cubicBezTo>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6" name="Google Shape;236;p8"/>
              <p:cNvSpPr/>
              <p:nvPr/>
            </p:nvSpPr>
            <p:spPr>
              <a:xfrm>
                <a:off x="6149486" y="-1245143"/>
                <a:ext cx="100691" cy="100964"/>
              </a:xfrm>
              <a:custGeom>
                <a:avLst/>
                <a:gdLst/>
                <a:ahLst/>
                <a:cxnLst/>
                <a:rect l="l" t="t" r="r" b="b"/>
                <a:pathLst>
                  <a:path w="100691" h="100964" extrusionOk="0">
                    <a:moveTo>
                      <a:pt x="50346" y="6667"/>
                    </a:moveTo>
                    <a:cubicBezTo>
                      <a:pt x="26598" y="6667"/>
                      <a:pt x="6649" y="26670"/>
                      <a:pt x="6649" y="50482"/>
                    </a:cubicBezTo>
                    <a:cubicBezTo>
                      <a:pt x="6649" y="74295"/>
                      <a:pt x="26598" y="94298"/>
                      <a:pt x="50346" y="94298"/>
                    </a:cubicBezTo>
                    <a:cubicBezTo>
                      <a:pt x="74094" y="94298"/>
                      <a:pt x="94042" y="74295"/>
                      <a:pt x="94042" y="50482"/>
                    </a:cubicBezTo>
                    <a:cubicBezTo>
                      <a:pt x="94992" y="25717"/>
                      <a:pt x="75044" y="6667"/>
                      <a:pt x="50346" y="6667"/>
                    </a:cubicBezTo>
                    <a:moveTo>
                      <a:pt x="50346" y="100965"/>
                    </a:moveTo>
                    <a:cubicBezTo>
                      <a:pt x="22798" y="100965"/>
                      <a:pt x="0" y="78105"/>
                      <a:pt x="0" y="50482"/>
                    </a:cubicBezTo>
                    <a:cubicBezTo>
                      <a:pt x="0" y="22860"/>
                      <a:pt x="22798" y="0"/>
                      <a:pt x="50346" y="0"/>
                    </a:cubicBezTo>
                    <a:cubicBezTo>
                      <a:pt x="77893" y="0"/>
                      <a:pt x="100691" y="22860"/>
                      <a:pt x="100691" y="50482"/>
                    </a:cubicBezTo>
                    <a:cubicBezTo>
                      <a:pt x="100691" y="78105"/>
                      <a:pt x="77893" y="100965"/>
                      <a:pt x="50346" y="100965"/>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7" name="Google Shape;237;p8"/>
              <p:cNvSpPr/>
              <p:nvPr/>
            </p:nvSpPr>
            <p:spPr>
              <a:xfrm>
                <a:off x="6021247" y="-1223235"/>
                <a:ext cx="75993" cy="76199"/>
              </a:xfrm>
              <a:custGeom>
                <a:avLst/>
                <a:gdLst/>
                <a:ahLst/>
                <a:cxnLst/>
                <a:rect l="l" t="t" r="r" b="b"/>
                <a:pathLst>
                  <a:path w="75993" h="76199" extrusionOk="0">
                    <a:moveTo>
                      <a:pt x="75993" y="38100"/>
                    </a:moveTo>
                    <a:cubicBezTo>
                      <a:pt x="75993" y="17145"/>
                      <a:pt x="58895" y="0"/>
                      <a:pt x="37997" y="0"/>
                    </a:cubicBezTo>
                    <a:cubicBezTo>
                      <a:pt x="17099" y="0"/>
                      <a:pt x="0" y="17145"/>
                      <a:pt x="0" y="38100"/>
                    </a:cubicBezTo>
                    <a:cubicBezTo>
                      <a:pt x="0" y="40005"/>
                      <a:pt x="0" y="41910"/>
                      <a:pt x="0" y="43815"/>
                    </a:cubicBezTo>
                    <a:cubicBezTo>
                      <a:pt x="0" y="44768"/>
                      <a:pt x="0" y="46672"/>
                      <a:pt x="0" y="47625"/>
                    </a:cubicBezTo>
                    <a:cubicBezTo>
                      <a:pt x="0" y="62865"/>
                      <a:pt x="17099" y="76200"/>
                      <a:pt x="37997" y="76200"/>
                    </a:cubicBezTo>
                    <a:cubicBezTo>
                      <a:pt x="58895" y="76200"/>
                      <a:pt x="75993" y="63818"/>
                      <a:pt x="75993" y="47625"/>
                    </a:cubicBezTo>
                    <a:cubicBezTo>
                      <a:pt x="75993" y="46672"/>
                      <a:pt x="75993" y="44768"/>
                      <a:pt x="75993" y="43815"/>
                    </a:cubicBezTo>
                    <a:cubicBezTo>
                      <a:pt x="75044" y="41910"/>
                      <a:pt x="75993" y="40005"/>
                      <a:pt x="75993" y="38100"/>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8" name="Google Shape;238;p8"/>
              <p:cNvSpPr/>
              <p:nvPr/>
            </p:nvSpPr>
            <p:spPr>
              <a:xfrm>
                <a:off x="6044995" y="-1199423"/>
                <a:ext cx="28497" cy="28574"/>
              </a:xfrm>
              <a:custGeom>
                <a:avLst/>
                <a:gdLst/>
                <a:ahLst/>
                <a:cxnLst/>
                <a:rect l="l" t="t" r="r" b="b"/>
                <a:pathLst>
                  <a:path w="28497" h="28574" extrusionOk="0">
                    <a:moveTo>
                      <a:pt x="28498" y="14287"/>
                    </a:moveTo>
                    <a:cubicBezTo>
                      <a:pt x="28498" y="6668"/>
                      <a:pt x="21848" y="0"/>
                      <a:pt x="14249" y="0"/>
                    </a:cubicBezTo>
                    <a:cubicBezTo>
                      <a:pt x="6649" y="0"/>
                      <a:pt x="0" y="6668"/>
                      <a:pt x="0" y="14287"/>
                    </a:cubicBezTo>
                    <a:cubicBezTo>
                      <a:pt x="0" y="21907"/>
                      <a:pt x="6649" y="28575"/>
                      <a:pt x="14249" y="28575"/>
                    </a:cubicBezTo>
                    <a:cubicBezTo>
                      <a:pt x="21848" y="28575"/>
                      <a:pt x="28498" y="21907"/>
                      <a:pt x="28498" y="14287"/>
                    </a:cubicBezTo>
                  </a:path>
                </a:pathLst>
              </a:custGeom>
              <a:solidFill>
                <a:srgbClr val="F1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39" name="Google Shape;239;p8"/>
              <p:cNvSpPr/>
              <p:nvPr/>
            </p:nvSpPr>
            <p:spPr>
              <a:xfrm>
                <a:off x="6018397" y="-1226093"/>
                <a:ext cx="81693" cy="81914"/>
              </a:xfrm>
              <a:custGeom>
                <a:avLst/>
                <a:gdLst/>
                <a:ahLst/>
                <a:cxnLst/>
                <a:rect l="l" t="t" r="r" b="b"/>
                <a:pathLst>
                  <a:path w="81693" h="81914" extrusionOk="0">
                    <a:moveTo>
                      <a:pt x="40847" y="6667"/>
                    </a:moveTo>
                    <a:cubicBezTo>
                      <a:pt x="21848" y="6667"/>
                      <a:pt x="6649" y="21907"/>
                      <a:pt x="6649" y="40957"/>
                    </a:cubicBezTo>
                    <a:cubicBezTo>
                      <a:pt x="6649" y="60007"/>
                      <a:pt x="21848" y="75248"/>
                      <a:pt x="40847" y="75248"/>
                    </a:cubicBezTo>
                    <a:cubicBezTo>
                      <a:pt x="59845" y="75248"/>
                      <a:pt x="75044" y="60007"/>
                      <a:pt x="75044" y="40957"/>
                    </a:cubicBezTo>
                    <a:cubicBezTo>
                      <a:pt x="75044" y="21907"/>
                      <a:pt x="59845" y="6667"/>
                      <a:pt x="40847" y="6667"/>
                    </a:cubicBezTo>
                    <a:moveTo>
                      <a:pt x="40847" y="81915"/>
                    </a:moveTo>
                    <a:cubicBezTo>
                      <a:pt x="18048" y="81915"/>
                      <a:pt x="0" y="63817"/>
                      <a:pt x="0" y="40957"/>
                    </a:cubicBezTo>
                    <a:cubicBezTo>
                      <a:pt x="0" y="18097"/>
                      <a:pt x="18048" y="0"/>
                      <a:pt x="40847" y="0"/>
                    </a:cubicBezTo>
                    <a:cubicBezTo>
                      <a:pt x="63645" y="0"/>
                      <a:pt x="81693" y="18097"/>
                      <a:pt x="81693" y="40957"/>
                    </a:cubicBezTo>
                    <a:cubicBezTo>
                      <a:pt x="81693" y="62865"/>
                      <a:pt x="63645" y="81915"/>
                      <a:pt x="40847" y="81915"/>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0" name="Google Shape;240;p8"/>
              <p:cNvSpPr/>
              <p:nvPr/>
            </p:nvSpPr>
            <p:spPr>
              <a:xfrm>
                <a:off x="6018635" y="-1245143"/>
                <a:ext cx="97026" cy="43814"/>
              </a:xfrm>
              <a:custGeom>
                <a:avLst/>
                <a:gdLst/>
                <a:ahLst/>
                <a:cxnLst/>
                <a:rect l="l" t="t" r="r" b="b"/>
                <a:pathLst>
                  <a:path w="97026" h="43814" extrusionOk="0">
                    <a:moveTo>
                      <a:pt x="93804" y="43815"/>
                    </a:moveTo>
                    <a:cubicBezTo>
                      <a:pt x="92855" y="43815"/>
                      <a:pt x="90955" y="42863"/>
                      <a:pt x="90955" y="41910"/>
                    </a:cubicBezTo>
                    <a:cubicBezTo>
                      <a:pt x="83355" y="20955"/>
                      <a:pt x="63407" y="6667"/>
                      <a:pt x="40609" y="6667"/>
                    </a:cubicBezTo>
                    <a:cubicBezTo>
                      <a:pt x="27310" y="6667"/>
                      <a:pt x="14961" y="11430"/>
                      <a:pt x="5462" y="20002"/>
                    </a:cubicBezTo>
                    <a:cubicBezTo>
                      <a:pt x="4512" y="20955"/>
                      <a:pt x="2612" y="20955"/>
                      <a:pt x="712" y="20002"/>
                    </a:cubicBezTo>
                    <a:cubicBezTo>
                      <a:pt x="-237" y="19050"/>
                      <a:pt x="-237" y="17145"/>
                      <a:pt x="712" y="15240"/>
                    </a:cubicBezTo>
                    <a:cubicBezTo>
                      <a:pt x="12111" y="5715"/>
                      <a:pt x="25410" y="0"/>
                      <a:pt x="40609" y="0"/>
                    </a:cubicBezTo>
                    <a:cubicBezTo>
                      <a:pt x="66257" y="0"/>
                      <a:pt x="88105" y="16192"/>
                      <a:pt x="96654" y="40005"/>
                    </a:cubicBezTo>
                    <a:cubicBezTo>
                      <a:pt x="97604" y="41910"/>
                      <a:pt x="96654" y="43815"/>
                      <a:pt x="94754" y="43815"/>
                    </a:cubicBezTo>
                    <a:cubicBezTo>
                      <a:pt x="94754" y="43815"/>
                      <a:pt x="93804" y="43815"/>
                      <a:pt x="93804" y="43815"/>
                    </a:cubicBezTo>
                  </a:path>
                </a:pathLst>
              </a:custGeom>
              <a:solidFill>
                <a:srgbClr val="93959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1" name="Google Shape;241;p8"/>
              <p:cNvSpPr/>
              <p:nvPr/>
            </p:nvSpPr>
            <p:spPr>
              <a:xfrm>
                <a:off x="6132135" y="-1264193"/>
                <a:ext cx="117805" cy="62864"/>
              </a:xfrm>
              <a:custGeom>
                <a:avLst/>
                <a:gdLst/>
                <a:ahLst/>
                <a:cxnLst/>
                <a:rect l="l" t="t" r="r" b="b"/>
                <a:pathLst>
                  <a:path w="117805" h="62864" extrusionOk="0">
                    <a:moveTo>
                      <a:pt x="3102" y="62865"/>
                    </a:moveTo>
                    <a:cubicBezTo>
                      <a:pt x="3102" y="62865"/>
                      <a:pt x="3102" y="62865"/>
                      <a:pt x="3102" y="62865"/>
                    </a:cubicBezTo>
                    <a:cubicBezTo>
                      <a:pt x="1203" y="62865"/>
                      <a:pt x="-697" y="60960"/>
                      <a:pt x="253" y="59055"/>
                    </a:cubicBezTo>
                    <a:cubicBezTo>
                      <a:pt x="5002" y="25717"/>
                      <a:pt x="34450" y="0"/>
                      <a:pt x="68647" y="0"/>
                    </a:cubicBezTo>
                    <a:cubicBezTo>
                      <a:pt x="86695" y="0"/>
                      <a:pt x="104744" y="7620"/>
                      <a:pt x="117093" y="20002"/>
                    </a:cubicBezTo>
                    <a:cubicBezTo>
                      <a:pt x="118043" y="20955"/>
                      <a:pt x="118043" y="22860"/>
                      <a:pt x="117093" y="24765"/>
                    </a:cubicBezTo>
                    <a:cubicBezTo>
                      <a:pt x="116143" y="25717"/>
                      <a:pt x="114243" y="25717"/>
                      <a:pt x="112343" y="24765"/>
                    </a:cubicBezTo>
                    <a:cubicBezTo>
                      <a:pt x="100944" y="13335"/>
                      <a:pt x="84795" y="6667"/>
                      <a:pt x="67697" y="6667"/>
                    </a:cubicBezTo>
                    <a:cubicBezTo>
                      <a:pt x="36350" y="6667"/>
                      <a:pt x="9752" y="29527"/>
                      <a:pt x="5952" y="60960"/>
                    </a:cubicBezTo>
                    <a:cubicBezTo>
                      <a:pt x="5952" y="61913"/>
                      <a:pt x="5002" y="62865"/>
                      <a:pt x="3102" y="62865"/>
                    </a:cubicBezTo>
                  </a:path>
                </a:pathLst>
              </a:custGeom>
              <a:solidFill>
                <a:srgbClr val="93959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2" name="Google Shape;242;p8"/>
              <p:cNvSpPr/>
              <p:nvPr/>
            </p:nvSpPr>
            <p:spPr>
              <a:xfrm>
                <a:off x="6061144" y="-1310866"/>
                <a:ext cx="46546" cy="5714"/>
              </a:xfrm>
              <a:custGeom>
                <a:avLst/>
                <a:gdLst/>
                <a:ahLst/>
                <a:cxnLst/>
                <a:rect l="l" t="t" r="r" b="b"/>
                <a:pathLst>
                  <a:path w="46546" h="5714" extrusionOk="0">
                    <a:moveTo>
                      <a:pt x="43696" y="5715"/>
                    </a:moveTo>
                    <a:lnTo>
                      <a:pt x="2850" y="5715"/>
                    </a:lnTo>
                    <a:cubicBezTo>
                      <a:pt x="950" y="5715"/>
                      <a:pt x="0" y="4763"/>
                      <a:pt x="0" y="2857"/>
                    </a:cubicBezTo>
                    <a:cubicBezTo>
                      <a:pt x="0" y="952"/>
                      <a:pt x="950" y="0"/>
                      <a:pt x="2850" y="0"/>
                    </a:cubicBezTo>
                    <a:lnTo>
                      <a:pt x="43696" y="0"/>
                    </a:lnTo>
                    <a:cubicBezTo>
                      <a:pt x="45596" y="0"/>
                      <a:pt x="46546" y="952"/>
                      <a:pt x="46546" y="2857"/>
                    </a:cubicBezTo>
                    <a:cubicBezTo>
                      <a:pt x="46546" y="4763"/>
                      <a:pt x="45596" y="5715"/>
                      <a:pt x="43696" y="5715"/>
                    </a:cubicBezTo>
                  </a:path>
                </a:pathLst>
              </a:custGeom>
              <a:solidFill>
                <a:srgbClr val="93959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3" name="Google Shape;243;p8"/>
              <p:cNvSpPr/>
              <p:nvPr/>
            </p:nvSpPr>
            <p:spPr>
              <a:xfrm>
                <a:off x="6061144" y="-1294673"/>
                <a:ext cx="46546" cy="5714"/>
              </a:xfrm>
              <a:custGeom>
                <a:avLst/>
                <a:gdLst/>
                <a:ahLst/>
                <a:cxnLst/>
                <a:rect l="l" t="t" r="r" b="b"/>
                <a:pathLst>
                  <a:path w="46546" h="5714" extrusionOk="0">
                    <a:moveTo>
                      <a:pt x="43696" y="5715"/>
                    </a:moveTo>
                    <a:lnTo>
                      <a:pt x="2850" y="5715"/>
                    </a:lnTo>
                    <a:cubicBezTo>
                      <a:pt x="950" y="5715"/>
                      <a:pt x="0" y="4763"/>
                      <a:pt x="0" y="2857"/>
                    </a:cubicBezTo>
                    <a:cubicBezTo>
                      <a:pt x="0" y="952"/>
                      <a:pt x="950" y="0"/>
                      <a:pt x="2850" y="0"/>
                    </a:cubicBezTo>
                    <a:lnTo>
                      <a:pt x="43696" y="0"/>
                    </a:lnTo>
                    <a:cubicBezTo>
                      <a:pt x="45596" y="0"/>
                      <a:pt x="46546" y="952"/>
                      <a:pt x="46546" y="2857"/>
                    </a:cubicBezTo>
                    <a:cubicBezTo>
                      <a:pt x="46546" y="4763"/>
                      <a:pt x="45596" y="5715"/>
                      <a:pt x="43696" y="5715"/>
                    </a:cubicBezTo>
                  </a:path>
                </a:pathLst>
              </a:custGeom>
              <a:solidFill>
                <a:srgbClr val="93959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4" name="Google Shape;244;p8"/>
              <p:cNvSpPr/>
              <p:nvPr/>
            </p:nvSpPr>
            <p:spPr>
              <a:xfrm>
                <a:off x="6061144" y="-1279433"/>
                <a:ext cx="46546" cy="5715"/>
              </a:xfrm>
              <a:custGeom>
                <a:avLst/>
                <a:gdLst/>
                <a:ahLst/>
                <a:cxnLst/>
                <a:rect l="l" t="t" r="r" b="b"/>
                <a:pathLst>
                  <a:path w="46546" h="5715" extrusionOk="0">
                    <a:moveTo>
                      <a:pt x="43696" y="5715"/>
                    </a:moveTo>
                    <a:lnTo>
                      <a:pt x="2850" y="5715"/>
                    </a:lnTo>
                    <a:cubicBezTo>
                      <a:pt x="950" y="5715"/>
                      <a:pt x="0" y="4763"/>
                      <a:pt x="0" y="2857"/>
                    </a:cubicBezTo>
                    <a:cubicBezTo>
                      <a:pt x="0" y="953"/>
                      <a:pt x="950" y="0"/>
                      <a:pt x="2850" y="0"/>
                    </a:cubicBezTo>
                    <a:lnTo>
                      <a:pt x="43696" y="0"/>
                    </a:lnTo>
                    <a:cubicBezTo>
                      <a:pt x="45596" y="0"/>
                      <a:pt x="46546" y="953"/>
                      <a:pt x="46546" y="2857"/>
                    </a:cubicBezTo>
                    <a:cubicBezTo>
                      <a:pt x="46546" y="4763"/>
                      <a:pt x="45596" y="5715"/>
                      <a:pt x="43696" y="5715"/>
                    </a:cubicBezTo>
                  </a:path>
                </a:pathLst>
              </a:custGeom>
              <a:solidFill>
                <a:srgbClr val="93959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5" name="Google Shape;245;p8"/>
              <p:cNvSpPr/>
              <p:nvPr/>
            </p:nvSpPr>
            <p:spPr>
              <a:xfrm>
                <a:off x="6061144" y="-1263241"/>
                <a:ext cx="46546" cy="5714"/>
              </a:xfrm>
              <a:custGeom>
                <a:avLst/>
                <a:gdLst/>
                <a:ahLst/>
                <a:cxnLst/>
                <a:rect l="l" t="t" r="r" b="b"/>
                <a:pathLst>
                  <a:path w="46546" h="5714" extrusionOk="0">
                    <a:moveTo>
                      <a:pt x="43696" y="5715"/>
                    </a:moveTo>
                    <a:lnTo>
                      <a:pt x="2850" y="5715"/>
                    </a:lnTo>
                    <a:cubicBezTo>
                      <a:pt x="950" y="5715"/>
                      <a:pt x="0" y="4763"/>
                      <a:pt x="0" y="2857"/>
                    </a:cubicBezTo>
                    <a:cubicBezTo>
                      <a:pt x="0" y="952"/>
                      <a:pt x="950" y="0"/>
                      <a:pt x="2850" y="0"/>
                    </a:cubicBezTo>
                    <a:lnTo>
                      <a:pt x="43696" y="0"/>
                    </a:lnTo>
                    <a:cubicBezTo>
                      <a:pt x="45596" y="0"/>
                      <a:pt x="46546" y="952"/>
                      <a:pt x="46546" y="2857"/>
                    </a:cubicBezTo>
                    <a:cubicBezTo>
                      <a:pt x="46546" y="4763"/>
                      <a:pt x="45596" y="5715"/>
                      <a:pt x="43696" y="5715"/>
                    </a:cubicBezTo>
                  </a:path>
                </a:pathLst>
              </a:custGeom>
              <a:solidFill>
                <a:srgbClr val="93959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6" name="Google Shape;246;p8"/>
              <p:cNvSpPr/>
              <p:nvPr/>
            </p:nvSpPr>
            <p:spPr>
              <a:xfrm>
                <a:off x="6309073" y="-1336583"/>
                <a:ext cx="120639" cy="125730"/>
              </a:xfrm>
              <a:custGeom>
                <a:avLst/>
                <a:gdLst/>
                <a:ahLst/>
                <a:cxnLst/>
                <a:rect l="l" t="t" r="r" b="b"/>
                <a:pathLst>
                  <a:path w="120639" h="125730" extrusionOk="0">
                    <a:moveTo>
                      <a:pt x="113990" y="0"/>
                    </a:moveTo>
                    <a:lnTo>
                      <a:pt x="6649" y="0"/>
                    </a:lnTo>
                    <a:cubicBezTo>
                      <a:pt x="2850" y="0"/>
                      <a:pt x="0" y="2857"/>
                      <a:pt x="0" y="6668"/>
                    </a:cubicBezTo>
                    <a:lnTo>
                      <a:pt x="0" y="125730"/>
                    </a:lnTo>
                    <a:lnTo>
                      <a:pt x="113990" y="125730"/>
                    </a:lnTo>
                    <a:cubicBezTo>
                      <a:pt x="117790" y="125730"/>
                      <a:pt x="120640" y="122873"/>
                      <a:pt x="120640" y="119063"/>
                    </a:cubicBezTo>
                    <a:lnTo>
                      <a:pt x="120640" y="6668"/>
                    </a:lnTo>
                    <a:cubicBezTo>
                      <a:pt x="119690" y="2857"/>
                      <a:pt x="116840" y="0"/>
                      <a:pt x="113990" y="0"/>
                    </a:cubicBezTo>
                  </a:path>
                </a:pathLst>
              </a:custGeom>
              <a:solidFill>
                <a:srgbClr val="DCDD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47" name="Google Shape;247;p8"/>
              <p:cNvSpPr/>
              <p:nvPr/>
            </p:nvSpPr>
            <p:spPr>
              <a:xfrm>
                <a:off x="6309073" y="-1336583"/>
                <a:ext cx="120639" cy="125730"/>
              </a:xfrm>
              <a:custGeom>
                <a:avLst/>
                <a:gdLst/>
                <a:ahLst/>
                <a:cxnLst/>
                <a:rect l="l" t="t" r="r" b="b"/>
                <a:pathLst>
                  <a:path w="120639" h="125730" extrusionOk="0">
                    <a:moveTo>
                      <a:pt x="113990" y="0"/>
                    </a:moveTo>
                    <a:lnTo>
                      <a:pt x="6649" y="0"/>
                    </a:lnTo>
                    <a:cubicBezTo>
                      <a:pt x="2850" y="0"/>
                      <a:pt x="0" y="2857"/>
                      <a:pt x="0" y="6668"/>
                    </a:cubicBezTo>
                    <a:lnTo>
                      <a:pt x="0" y="125730"/>
                    </a:lnTo>
                    <a:lnTo>
                      <a:pt x="113990" y="125730"/>
                    </a:lnTo>
                    <a:cubicBezTo>
                      <a:pt x="117790" y="125730"/>
                      <a:pt x="120640" y="122873"/>
                      <a:pt x="120640" y="119063"/>
                    </a:cubicBezTo>
                    <a:lnTo>
                      <a:pt x="120640" y="6668"/>
                    </a:lnTo>
                    <a:cubicBezTo>
                      <a:pt x="119690" y="2857"/>
                      <a:pt x="116840" y="0"/>
                      <a:pt x="113990" y="0"/>
                    </a:cubicBezTo>
                    <a:close/>
                  </a:path>
                </a:pathLst>
              </a:custGeom>
              <a:noFill/>
              <a:ln w="9525" cap="rnd" cmpd="sng">
                <a:solidFill>
                  <a:srgbClr val="132A5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48" name="Google Shape;248;p8"/>
            <p:cNvGrpSpPr/>
            <p:nvPr/>
          </p:nvGrpSpPr>
          <p:grpSpPr>
            <a:xfrm>
              <a:off x="6310023" y="-1448978"/>
              <a:ext cx="100691" cy="114300"/>
              <a:chOff x="6310023" y="-1448978"/>
              <a:chExt cx="100691" cy="114300"/>
            </a:xfrm>
          </p:grpSpPr>
          <p:sp>
            <p:nvSpPr>
              <p:cNvPr id="249" name="Google Shape;249;p8"/>
              <p:cNvSpPr/>
              <p:nvPr/>
            </p:nvSpPr>
            <p:spPr>
              <a:xfrm>
                <a:off x="6310023" y="-1448978"/>
                <a:ext cx="100691" cy="114300"/>
              </a:xfrm>
              <a:custGeom>
                <a:avLst/>
                <a:gdLst/>
                <a:ahLst/>
                <a:cxnLst/>
                <a:rect l="l" t="t" r="r" b="b"/>
                <a:pathLst>
                  <a:path w="100691" h="114300" extrusionOk="0">
                    <a:moveTo>
                      <a:pt x="94042" y="0"/>
                    </a:moveTo>
                    <a:lnTo>
                      <a:pt x="6649" y="0"/>
                    </a:lnTo>
                    <a:cubicBezTo>
                      <a:pt x="2850" y="0"/>
                      <a:pt x="0" y="2857"/>
                      <a:pt x="0" y="6668"/>
                    </a:cubicBezTo>
                    <a:lnTo>
                      <a:pt x="0" y="107632"/>
                    </a:lnTo>
                    <a:cubicBezTo>
                      <a:pt x="0" y="111443"/>
                      <a:pt x="2850" y="114300"/>
                      <a:pt x="6649" y="114300"/>
                    </a:cubicBezTo>
                    <a:lnTo>
                      <a:pt x="94042" y="114300"/>
                    </a:lnTo>
                    <a:cubicBezTo>
                      <a:pt x="97842" y="114300"/>
                      <a:pt x="100691" y="111443"/>
                      <a:pt x="100691" y="107632"/>
                    </a:cubicBezTo>
                    <a:lnTo>
                      <a:pt x="100691" y="5715"/>
                    </a:lnTo>
                    <a:cubicBezTo>
                      <a:pt x="99741" y="2857"/>
                      <a:pt x="96892" y="0"/>
                      <a:pt x="94042" y="0"/>
                    </a:cubicBezTo>
                  </a:path>
                </a:pathLst>
              </a:custGeom>
              <a:solidFill>
                <a:srgbClr val="DCDDD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0" name="Google Shape;250;p8"/>
              <p:cNvSpPr/>
              <p:nvPr/>
            </p:nvSpPr>
            <p:spPr>
              <a:xfrm>
                <a:off x="6310023" y="-1448978"/>
                <a:ext cx="100691" cy="114300"/>
              </a:xfrm>
              <a:custGeom>
                <a:avLst/>
                <a:gdLst/>
                <a:ahLst/>
                <a:cxnLst/>
                <a:rect l="l" t="t" r="r" b="b"/>
                <a:pathLst>
                  <a:path w="100691" h="114300" extrusionOk="0">
                    <a:moveTo>
                      <a:pt x="94042" y="0"/>
                    </a:moveTo>
                    <a:lnTo>
                      <a:pt x="6649" y="0"/>
                    </a:lnTo>
                    <a:cubicBezTo>
                      <a:pt x="2850" y="0"/>
                      <a:pt x="0" y="2857"/>
                      <a:pt x="0" y="6668"/>
                    </a:cubicBezTo>
                    <a:lnTo>
                      <a:pt x="0" y="107632"/>
                    </a:lnTo>
                    <a:cubicBezTo>
                      <a:pt x="0" y="111443"/>
                      <a:pt x="2850" y="114300"/>
                      <a:pt x="6649" y="114300"/>
                    </a:cubicBezTo>
                    <a:lnTo>
                      <a:pt x="94042" y="114300"/>
                    </a:lnTo>
                    <a:cubicBezTo>
                      <a:pt x="97842" y="114300"/>
                      <a:pt x="100691" y="111443"/>
                      <a:pt x="100691" y="107632"/>
                    </a:cubicBezTo>
                    <a:lnTo>
                      <a:pt x="100691" y="5715"/>
                    </a:lnTo>
                    <a:cubicBezTo>
                      <a:pt x="99741" y="2857"/>
                      <a:pt x="96892" y="0"/>
                      <a:pt x="94042" y="0"/>
                    </a:cubicBezTo>
                    <a:close/>
                  </a:path>
                </a:pathLst>
              </a:custGeom>
              <a:noFill/>
              <a:ln w="9525" cap="rnd" cmpd="sng">
                <a:solidFill>
                  <a:srgbClr val="132A5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251" name="Google Shape;251;p8"/>
            <p:cNvGrpSpPr/>
            <p:nvPr/>
          </p:nvGrpSpPr>
          <p:grpSpPr>
            <a:xfrm>
              <a:off x="6262527" y="-1559468"/>
              <a:ext cx="32297" cy="396240"/>
              <a:chOff x="6262527" y="-1559468"/>
              <a:chExt cx="32297" cy="396240"/>
            </a:xfrm>
          </p:grpSpPr>
          <p:sp>
            <p:nvSpPr>
              <p:cNvPr id="252" name="Google Shape;252;p8"/>
              <p:cNvSpPr/>
              <p:nvPr/>
            </p:nvSpPr>
            <p:spPr>
              <a:xfrm>
                <a:off x="6266326" y="-1555658"/>
                <a:ext cx="24697" cy="389572"/>
              </a:xfrm>
              <a:custGeom>
                <a:avLst/>
                <a:gdLst/>
                <a:ahLst/>
                <a:cxnLst/>
                <a:rect l="l" t="t" r="r" b="b"/>
                <a:pathLst>
                  <a:path w="24697" h="389572" extrusionOk="0">
                    <a:moveTo>
                      <a:pt x="21848" y="389572"/>
                    </a:moveTo>
                    <a:lnTo>
                      <a:pt x="2850" y="389572"/>
                    </a:lnTo>
                    <a:cubicBezTo>
                      <a:pt x="950" y="389572"/>
                      <a:pt x="0" y="388620"/>
                      <a:pt x="0" y="386715"/>
                    </a:cubicBezTo>
                    <a:lnTo>
                      <a:pt x="0" y="2858"/>
                    </a:lnTo>
                    <a:cubicBezTo>
                      <a:pt x="0" y="953"/>
                      <a:pt x="950" y="0"/>
                      <a:pt x="2850" y="0"/>
                    </a:cubicBezTo>
                    <a:lnTo>
                      <a:pt x="21848" y="0"/>
                    </a:lnTo>
                    <a:cubicBezTo>
                      <a:pt x="23748" y="0"/>
                      <a:pt x="24698" y="953"/>
                      <a:pt x="24698" y="2858"/>
                    </a:cubicBezTo>
                    <a:lnTo>
                      <a:pt x="24698" y="385763"/>
                    </a:lnTo>
                    <a:cubicBezTo>
                      <a:pt x="24698" y="387668"/>
                      <a:pt x="23748" y="389572"/>
                      <a:pt x="21848" y="389572"/>
                    </a:cubicBezTo>
                  </a:path>
                </a:pathLst>
              </a:custGeom>
              <a:solidFill>
                <a:srgbClr val="6364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53" name="Google Shape;253;p8"/>
              <p:cNvSpPr/>
              <p:nvPr/>
            </p:nvSpPr>
            <p:spPr>
              <a:xfrm>
                <a:off x="6262527" y="-1559468"/>
                <a:ext cx="32297" cy="396240"/>
              </a:xfrm>
              <a:custGeom>
                <a:avLst/>
                <a:gdLst/>
                <a:ahLst/>
                <a:cxnLst/>
                <a:rect l="l" t="t" r="r" b="b"/>
                <a:pathLst>
                  <a:path w="32297" h="396240" extrusionOk="0">
                    <a:moveTo>
                      <a:pt x="25648" y="396240"/>
                    </a:moveTo>
                    <a:lnTo>
                      <a:pt x="6649" y="396240"/>
                    </a:lnTo>
                    <a:cubicBezTo>
                      <a:pt x="2850" y="396240"/>
                      <a:pt x="0" y="393382"/>
                      <a:pt x="0" y="389573"/>
                    </a:cubicBezTo>
                    <a:lnTo>
                      <a:pt x="0" y="6668"/>
                    </a:lnTo>
                    <a:cubicBezTo>
                      <a:pt x="0" y="2858"/>
                      <a:pt x="2850" y="0"/>
                      <a:pt x="6649" y="0"/>
                    </a:cubicBezTo>
                    <a:lnTo>
                      <a:pt x="25648" y="0"/>
                    </a:lnTo>
                    <a:cubicBezTo>
                      <a:pt x="29448" y="0"/>
                      <a:pt x="32297" y="2858"/>
                      <a:pt x="32297" y="6668"/>
                    </a:cubicBezTo>
                    <a:lnTo>
                      <a:pt x="32297" y="176213"/>
                    </a:lnTo>
                    <a:cubicBezTo>
                      <a:pt x="32297" y="178117"/>
                      <a:pt x="31347" y="179070"/>
                      <a:pt x="29448" y="179070"/>
                    </a:cubicBezTo>
                    <a:cubicBezTo>
                      <a:pt x="27548" y="179070"/>
                      <a:pt x="26598" y="178117"/>
                      <a:pt x="26598" y="176213"/>
                    </a:cubicBezTo>
                    <a:lnTo>
                      <a:pt x="26598" y="6668"/>
                    </a:lnTo>
                    <a:lnTo>
                      <a:pt x="7599" y="6668"/>
                    </a:lnTo>
                    <a:lnTo>
                      <a:pt x="7599" y="389573"/>
                    </a:lnTo>
                    <a:lnTo>
                      <a:pt x="26598" y="389573"/>
                    </a:lnTo>
                    <a:lnTo>
                      <a:pt x="26598" y="169545"/>
                    </a:lnTo>
                    <a:cubicBezTo>
                      <a:pt x="26598" y="167640"/>
                      <a:pt x="27548" y="166688"/>
                      <a:pt x="29448" y="166688"/>
                    </a:cubicBezTo>
                    <a:cubicBezTo>
                      <a:pt x="31347" y="166688"/>
                      <a:pt x="32297" y="167640"/>
                      <a:pt x="32297" y="169545"/>
                    </a:cubicBezTo>
                    <a:lnTo>
                      <a:pt x="32297" y="389573"/>
                    </a:lnTo>
                    <a:cubicBezTo>
                      <a:pt x="31347" y="393382"/>
                      <a:pt x="28498" y="396240"/>
                      <a:pt x="25648" y="396240"/>
                    </a:cubicBezTo>
                  </a:path>
                </a:pathLst>
              </a:custGeom>
              <a:solidFill>
                <a:srgbClr val="132A5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254" name="Google Shape;254;p8"/>
            <p:cNvSpPr/>
            <p:nvPr/>
          </p:nvSpPr>
          <p:spPr>
            <a:xfrm>
              <a:off x="6291024" y="-1323248"/>
              <a:ext cx="137738" cy="138112"/>
            </a:xfrm>
            <a:custGeom>
              <a:avLst/>
              <a:gdLst/>
              <a:ahLst/>
              <a:cxnLst/>
              <a:rect l="l" t="t" r="r" b="b"/>
              <a:pathLst>
                <a:path w="137738" h="138112" extrusionOk="0">
                  <a:moveTo>
                    <a:pt x="18998" y="112395"/>
                  </a:moveTo>
                  <a:lnTo>
                    <a:pt x="18998" y="0"/>
                  </a:lnTo>
                  <a:lnTo>
                    <a:pt x="0" y="0"/>
                  </a:lnTo>
                  <a:lnTo>
                    <a:pt x="0" y="138112"/>
                  </a:lnTo>
                  <a:lnTo>
                    <a:pt x="137738" y="112395"/>
                  </a:lnTo>
                  <a:close/>
                </a:path>
              </a:pathLst>
            </a:custGeom>
            <a:solidFill>
              <a:srgbClr val="6364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pic>
        <p:nvPicPr>
          <p:cNvPr id="255" name="Google Shape;255;p8"/>
          <p:cNvPicPr preferRelativeResize="0"/>
          <p:nvPr/>
        </p:nvPicPr>
        <p:blipFill rotWithShape="1">
          <a:blip r:embed="rId3">
            <a:alphaModFix/>
          </a:blip>
          <a:srcRect/>
          <a:stretch/>
        </p:blipFill>
        <p:spPr>
          <a:xfrm>
            <a:off x="9885970" y="2688748"/>
            <a:ext cx="1182914" cy="1021606"/>
          </a:xfrm>
          <a:prstGeom prst="rect">
            <a:avLst/>
          </a:prstGeom>
          <a:noFill/>
          <a:ln>
            <a:noFill/>
          </a:ln>
        </p:spPr>
      </p:pic>
      <p:pic>
        <p:nvPicPr>
          <p:cNvPr id="256" name="Google Shape;256;p8"/>
          <p:cNvPicPr preferRelativeResize="0"/>
          <p:nvPr/>
        </p:nvPicPr>
        <p:blipFill rotWithShape="1">
          <a:blip r:embed="rId4">
            <a:alphaModFix/>
          </a:blip>
          <a:srcRect/>
          <a:stretch/>
        </p:blipFill>
        <p:spPr>
          <a:xfrm>
            <a:off x="8198824" y="2910067"/>
            <a:ext cx="878673" cy="878673"/>
          </a:xfrm>
          <a:prstGeom prst="rect">
            <a:avLst/>
          </a:prstGeom>
          <a:noFill/>
          <a:ln>
            <a:noFill/>
          </a:ln>
        </p:spPr>
      </p:pic>
      <p:pic>
        <p:nvPicPr>
          <p:cNvPr id="257" name="Google Shape;257;p8"/>
          <p:cNvPicPr preferRelativeResize="0"/>
          <p:nvPr/>
        </p:nvPicPr>
        <p:blipFill rotWithShape="1">
          <a:blip r:embed="rId5">
            <a:alphaModFix/>
          </a:blip>
          <a:srcRect/>
          <a:stretch/>
        </p:blipFill>
        <p:spPr>
          <a:xfrm>
            <a:off x="2229436" y="2858175"/>
            <a:ext cx="1160657" cy="914457"/>
          </a:xfrm>
          <a:prstGeom prst="rect">
            <a:avLst/>
          </a:prstGeom>
          <a:noFill/>
          <a:ln>
            <a:noFill/>
          </a:ln>
        </p:spPr>
      </p:pic>
      <p:pic>
        <p:nvPicPr>
          <p:cNvPr id="258" name="Google Shape;258;p8"/>
          <p:cNvPicPr preferRelativeResize="0"/>
          <p:nvPr/>
        </p:nvPicPr>
        <p:blipFill rotWithShape="1">
          <a:blip r:embed="rId6">
            <a:alphaModFix/>
          </a:blip>
          <a:srcRect/>
          <a:stretch/>
        </p:blipFill>
        <p:spPr>
          <a:xfrm>
            <a:off x="6066885" y="2817858"/>
            <a:ext cx="1431326" cy="914459"/>
          </a:xfrm>
          <a:prstGeom prst="rect">
            <a:avLst/>
          </a:prstGeom>
          <a:noFill/>
          <a:ln>
            <a:noFill/>
          </a:ln>
        </p:spPr>
      </p:pic>
      <p:pic>
        <p:nvPicPr>
          <p:cNvPr id="259" name="Google Shape;259;p8" descr="A picture containing container, box, luggage, sitting&#10;&#10;Description automatically generated"/>
          <p:cNvPicPr preferRelativeResize="0"/>
          <p:nvPr/>
        </p:nvPicPr>
        <p:blipFill rotWithShape="1">
          <a:blip r:embed="rId7">
            <a:alphaModFix/>
          </a:blip>
          <a:srcRect/>
          <a:stretch/>
        </p:blipFill>
        <p:spPr>
          <a:xfrm>
            <a:off x="731480" y="4562233"/>
            <a:ext cx="1297087" cy="955116"/>
          </a:xfrm>
          <a:prstGeom prst="rect">
            <a:avLst/>
          </a:prstGeom>
          <a:noFill/>
          <a:ln>
            <a:noFill/>
          </a:ln>
        </p:spPr>
      </p:pic>
      <p:sp>
        <p:nvSpPr>
          <p:cNvPr id="260" name="Google Shape;260;p8"/>
          <p:cNvSpPr/>
          <p:nvPr/>
        </p:nvSpPr>
        <p:spPr>
          <a:xfrm>
            <a:off x="731480" y="5569049"/>
            <a:ext cx="1297087" cy="2355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6C6463"/>
                </a:solidFill>
                <a:latin typeface="Gill Sans"/>
                <a:ea typeface="Gill Sans"/>
                <a:cs typeface="Gill Sans"/>
                <a:sym typeface="Gill Sans"/>
              </a:rPr>
              <a:t>Export cartons on pallets</a:t>
            </a:r>
            <a:endParaRPr sz="800" b="0" i="0" u="none" strike="noStrike" cap="none">
              <a:solidFill>
                <a:srgbClr val="6C6463"/>
              </a:solidFill>
              <a:latin typeface="Gill Sans"/>
              <a:ea typeface="Gill Sans"/>
              <a:cs typeface="Gill Sans"/>
              <a:sym typeface="Gill Sans"/>
            </a:endParaRPr>
          </a:p>
        </p:txBody>
      </p:sp>
      <p:pic>
        <p:nvPicPr>
          <p:cNvPr id="261" name="Google Shape;261;p8"/>
          <p:cNvPicPr preferRelativeResize="0"/>
          <p:nvPr/>
        </p:nvPicPr>
        <p:blipFill rotWithShape="1">
          <a:blip r:embed="rId8">
            <a:alphaModFix/>
          </a:blip>
          <a:srcRect/>
          <a:stretch/>
        </p:blipFill>
        <p:spPr>
          <a:xfrm>
            <a:off x="7505928" y="4565713"/>
            <a:ext cx="1426796" cy="951636"/>
          </a:xfrm>
          <a:prstGeom prst="rect">
            <a:avLst/>
          </a:prstGeom>
          <a:noFill/>
          <a:ln>
            <a:noFill/>
          </a:ln>
        </p:spPr>
      </p:pic>
      <p:sp>
        <p:nvSpPr>
          <p:cNvPr id="262" name="Google Shape;262;p8"/>
          <p:cNvSpPr/>
          <p:nvPr/>
        </p:nvSpPr>
        <p:spPr>
          <a:xfrm>
            <a:off x="7505928" y="5569049"/>
            <a:ext cx="1426796" cy="2355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rgbClr val="6C6463"/>
                </a:solidFill>
                <a:latin typeface="Gill Sans"/>
                <a:ea typeface="Gill Sans"/>
                <a:cs typeface="Gill Sans"/>
                <a:sym typeface="Gill Sans"/>
              </a:rPr>
              <a:t>Inner boxes or saleable units</a:t>
            </a:r>
            <a:endParaRPr sz="1400" b="0" i="0" u="none" strike="noStrike" cap="none">
              <a:solidFill>
                <a:srgbClr val="000000"/>
              </a:solidFill>
              <a:latin typeface="Arial"/>
              <a:ea typeface="Arial"/>
              <a:cs typeface="Arial"/>
              <a:sym typeface="Arial"/>
            </a:endParaRPr>
          </a:p>
        </p:txBody>
      </p:sp>
      <p:pic>
        <p:nvPicPr>
          <p:cNvPr id="263" name="Google Shape;263;p8"/>
          <p:cNvPicPr preferRelativeResize="0"/>
          <p:nvPr/>
        </p:nvPicPr>
        <p:blipFill rotWithShape="1">
          <a:blip r:embed="rId9">
            <a:alphaModFix/>
          </a:blip>
          <a:srcRect/>
          <a:stretch/>
        </p:blipFill>
        <p:spPr>
          <a:xfrm>
            <a:off x="9885970" y="4562233"/>
            <a:ext cx="1297086" cy="955116"/>
          </a:xfrm>
          <a:prstGeom prst="rect">
            <a:avLst/>
          </a:prstGeom>
          <a:blipFill rotWithShape="1">
            <a:blip r:embed="rId10">
              <a:alphaModFix/>
            </a:blip>
            <a:stretch>
              <a:fillRect/>
            </a:stretch>
          </a:blipFill>
          <a:ln>
            <a:noFill/>
          </a:ln>
        </p:spPr>
      </p:pic>
      <p:sp>
        <p:nvSpPr>
          <p:cNvPr id="264" name="Google Shape;264;p8"/>
          <p:cNvSpPr/>
          <p:nvPr/>
        </p:nvSpPr>
        <p:spPr>
          <a:xfrm>
            <a:off x="9885969" y="5569049"/>
            <a:ext cx="1297087" cy="2355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80"/>
              <a:buFont typeface="Arial"/>
              <a:buNone/>
            </a:pPr>
            <a:r>
              <a:rPr lang="en-US" sz="800" b="0" i="0" u="none" strike="noStrike" cap="none">
                <a:solidFill>
                  <a:srgbClr val="6C6463"/>
                </a:solidFill>
                <a:latin typeface="Gill Sans"/>
                <a:ea typeface="Gill Sans"/>
                <a:cs typeface="Gill Sans"/>
                <a:sym typeface="Gill Sans"/>
              </a:rPr>
              <a:t>Dispensing unit</a:t>
            </a:r>
            <a:endParaRPr sz="800" b="0" i="0" u="none" strike="noStrike" cap="none">
              <a:solidFill>
                <a:srgbClr val="6C6463"/>
              </a:solidFill>
              <a:latin typeface="Gill Sans"/>
              <a:ea typeface="Gill Sans"/>
              <a:cs typeface="Gill Sans"/>
              <a:sym typeface="Gill Sans"/>
            </a:endParaRPr>
          </a:p>
        </p:txBody>
      </p:sp>
      <p:cxnSp>
        <p:nvCxnSpPr>
          <p:cNvPr id="265" name="Google Shape;265;p8"/>
          <p:cNvCxnSpPr/>
          <p:nvPr/>
        </p:nvCxnSpPr>
        <p:spPr>
          <a:xfrm>
            <a:off x="2121807" y="5686809"/>
            <a:ext cx="5177941" cy="0"/>
          </a:xfrm>
          <a:prstGeom prst="straightConnector1">
            <a:avLst/>
          </a:prstGeom>
          <a:noFill/>
          <a:ln w="12700" cap="flat" cmpd="sng">
            <a:solidFill>
              <a:srgbClr val="6C6463"/>
            </a:solidFill>
            <a:prstDash val="dash"/>
            <a:miter lim="800000"/>
            <a:headEnd type="none" w="sm" len="sm"/>
            <a:tailEnd type="stealth" w="med" len="med"/>
          </a:ln>
        </p:spPr>
      </p:cxnSp>
      <p:cxnSp>
        <p:nvCxnSpPr>
          <p:cNvPr id="266" name="Google Shape;266;p8"/>
          <p:cNvCxnSpPr/>
          <p:nvPr/>
        </p:nvCxnSpPr>
        <p:spPr>
          <a:xfrm>
            <a:off x="9139531" y="5686809"/>
            <a:ext cx="643163" cy="0"/>
          </a:xfrm>
          <a:prstGeom prst="straightConnector1">
            <a:avLst/>
          </a:prstGeom>
          <a:noFill/>
          <a:ln w="12700" cap="flat" cmpd="sng">
            <a:solidFill>
              <a:srgbClr val="6C6463"/>
            </a:solidFill>
            <a:prstDash val="dash"/>
            <a:miter lim="800000"/>
            <a:headEnd type="none" w="sm" len="sm"/>
            <a:tailEnd type="stealth" w="med" len="med"/>
          </a:ln>
        </p:spPr>
      </p:cxnSp>
      <p:cxnSp>
        <p:nvCxnSpPr>
          <p:cNvPr id="267" name="Google Shape;267;p8"/>
          <p:cNvCxnSpPr/>
          <p:nvPr/>
        </p:nvCxnSpPr>
        <p:spPr>
          <a:xfrm>
            <a:off x="1653456" y="3366061"/>
            <a:ext cx="643163" cy="0"/>
          </a:xfrm>
          <a:prstGeom prst="straightConnector1">
            <a:avLst/>
          </a:prstGeom>
          <a:noFill/>
          <a:ln w="12700" cap="flat" cmpd="sng">
            <a:solidFill>
              <a:srgbClr val="6C6463"/>
            </a:solidFill>
            <a:prstDash val="dash"/>
            <a:miter lim="800000"/>
            <a:headEnd type="none" w="sm" len="sm"/>
            <a:tailEnd type="stealth" w="med" len="med"/>
          </a:ln>
        </p:spPr>
      </p:cxnSp>
      <p:cxnSp>
        <p:nvCxnSpPr>
          <p:cNvPr id="268" name="Google Shape;268;p8"/>
          <p:cNvCxnSpPr/>
          <p:nvPr/>
        </p:nvCxnSpPr>
        <p:spPr>
          <a:xfrm>
            <a:off x="3549163" y="3366061"/>
            <a:ext cx="643163" cy="0"/>
          </a:xfrm>
          <a:prstGeom prst="straightConnector1">
            <a:avLst/>
          </a:prstGeom>
          <a:noFill/>
          <a:ln w="12700" cap="flat" cmpd="sng">
            <a:solidFill>
              <a:srgbClr val="6C6463"/>
            </a:solidFill>
            <a:prstDash val="dash"/>
            <a:miter lim="800000"/>
            <a:headEnd type="none" w="sm" len="sm"/>
            <a:tailEnd type="stealth" w="med" len="med"/>
          </a:ln>
        </p:spPr>
      </p:cxnSp>
      <p:cxnSp>
        <p:nvCxnSpPr>
          <p:cNvPr id="269" name="Google Shape;269;p8"/>
          <p:cNvCxnSpPr/>
          <p:nvPr/>
        </p:nvCxnSpPr>
        <p:spPr>
          <a:xfrm>
            <a:off x="5377963" y="3366061"/>
            <a:ext cx="643163" cy="0"/>
          </a:xfrm>
          <a:prstGeom prst="straightConnector1">
            <a:avLst/>
          </a:prstGeom>
          <a:noFill/>
          <a:ln w="12700" cap="flat" cmpd="sng">
            <a:solidFill>
              <a:srgbClr val="6C6463"/>
            </a:solidFill>
            <a:prstDash val="dash"/>
            <a:miter lim="800000"/>
            <a:headEnd type="none" w="sm" len="sm"/>
            <a:tailEnd type="stealth" w="med" len="med"/>
          </a:ln>
        </p:spPr>
      </p:cxnSp>
      <p:cxnSp>
        <p:nvCxnSpPr>
          <p:cNvPr id="270" name="Google Shape;270;p8"/>
          <p:cNvCxnSpPr/>
          <p:nvPr/>
        </p:nvCxnSpPr>
        <p:spPr>
          <a:xfrm>
            <a:off x="7452090" y="3366061"/>
            <a:ext cx="643163" cy="0"/>
          </a:xfrm>
          <a:prstGeom prst="straightConnector1">
            <a:avLst/>
          </a:prstGeom>
          <a:noFill/>
          <a:ln w="12700" cap="flat" cmpd="sng">
            <a:solidFill>
              <a:srgbClr val="6C6463"/>
            </a:solidFill>
            <a:prstDash val="dash"/>
            <a:miter lim="800000"/>
            <a:headEnd type="none" w="sm" len="sm"/>
            <a:tailEnd type="stealth" w="med" len="med"/>
          </a:ln>
        </p:spPr>
      </p:cxnSp>
      <p:cxnSp>
        <p:nvCxnSpPr>
          <p:cNvPr id="271" name="Google Shape;271;p8"/>
          <p:cNvCxnSpPr/>
          <p:nvPr/>
        </p:nvCxnSpPr>
        <p:spPr>
          <a:xfrm>
            <a:off x="9180529" y="3366061"/>
            <a:ext cx="643163" cy="0"/>
          </a:xfrm>
          <a:prstGeom prst="straightConnector1">
            <a:avLst/>
          </a:prstGeom>
          <a:noFill/>
          <a:ln w="12700" cap="flat" cmpd="sng">
            <a:solidFill>
              <a:srgbClr val="6C6463"/>
            </a:solidFill>
            <a:prstDash val="dash"/>
            <a:miter lim="800000"/>
            <a:headEnd type="none" w="sm" len="sm"/>
            <a:tailEnd type="stealth" w="med" len="med"/>
          </a:ln>
        </p:spPr>
      </p:cxnSp>
      <p:pic>
        <p:nvPicPr>
          <p:cNvPr id="272" name="Google Shape;272;p8"/>
          <p:cNvPicPr preferRelativeResize="0"/>
          <p:nvPr/>
        </p:nvPicPr>
        <p:blipFill rotWithShape="1">
          <a:blip r:embed="rId11">
            <a:alphaModFix/>
          </a:blip>
          <a:srcRect/>
          <a:stretch/>
        </p:blipFill>
        <p:spPr>
          <a:xfrm>
            <a:off x="4148150" y="2825461"/>
            <a:ext cx="1160675" cy="10811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0"/>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
        <p:nvSpPr>
          <p:cNvPr id="279" name="Google Shape;279;p10"/>
          <p:cNvSpPr txBox="1">
            <a:spLocks noGrp="1"/>
          </p:cNvSpPr>
          <p:nvPr>
            <p:ph type="title" idx="4294967295"/>
          </p:nvPr>
        </p:nvSpPr>
        <p:spPr>
          <a:xfrm>
            <a:off x="554182" y="507548"/>
            <a:ext cx="10964862" cy="10366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400"/>
              <a:buFont typeface="Gill Sans"/>
              <a:buNone/>
            </a:pPr>
            <a:r>
              <a:rPr lang="en-US" sz="3400" b="1"/>
              <a:t>Background</a:t>
            </a:r>
            <a:br>
              <a:rPr lang="en-US" sz="3400"/>
            </a:br>
            <a:r>
              <a:rPr lang="en-US" sz="3200" u="none" strike="noStrike" cap="none">
                <a:latin typeface="Gill Sans"/>
                <a:ea typeface="Gill Sans"/>
                <a:cs typeface="Gill Sans"/>
                <a:sym typeface="Gill Sans"/>
              </a:rPr>
              <a:t>Goals</a:t>
            </a:r>
            <a:endParaRPr b="1"/>
          </a:p>
        </p:txBody>
      </p:sp>
      <p:sp>
        <p:nvSpPr>
          <p:cNvPr id="280" name="Google Shape;280;p10"/>
          <p:cNvSpPr txBox="1"/>
          <p:nvPr/>
        </p:nvSpPr>
        <p:spPr>
          <a:xfrm>
            <a:off x="1301260" y="1680307"/>
            <a:ext cx="958947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C6463"/>
              </a:buClr>
              <a:buSzPts val="1600"/>
              <a:buFont typeface="Arial"/>
              <a:buNone/>
            </a:pPr>
            <a:r>
              <a:rPr lang="en-US" sz="2400" b="0" i="0" u="none" strike="noStrike" cap="none">
                <a:solidFill>
                  <a:srgbClr val="6C6463"/>
                </a:solidFill>
                <a:latin typeface="Gill Sans"/>
                <a:ea typeface="Gill Sans"/>
                <a:cs typeface="Gill Sans"/>
                <a:sym typeface="Gill Sans"/>
              </a:rPr>
              <a:t>Updating the packaging presentation for contraceptive products can:</a:t>
            </a:r>
            <a:endParaRPr sz="1600" b="0" i="0" u="none" strike="noStrike" cap="none">
              <a:solidFill>
                <a:srgbClr val="000000"/>
              </a:solidFill>
              <a:latin typeface="Arial"/>
              <a:ea typeface="Arial"/>
              <a:cs typeface="Arial"/>
              <a:sym typeface="Arial"/>
            </a:endParaRPr>
          </a:p>
        </p:txBody>
      </p:sp>
      <p:sp>
        <p:nvSpPr>
          <p:cNvPr id="281" name="Google Shape;281;p10"/>
          <p:cNvSpPr txBox="1"/>
          <p:nvPr/>
        </p:nvSpPr>
        <p:spPr>
          <a:xfrm>
            <a:off x="2983832" y="2309759"/>
            <a:ext cx="7674008" cy="304694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7F7F7F"/>
              </a:buClr>
              <a:buSzPts val="2400"/>
              <a:buFont typeface="Arial"/>
              <a:buChar char="•"/>
            </a:pPr>
            <a:r>
              <a:rPr lang="en-US" sz="2400" b="0" i="0" u="none" strike="noStrike" cap="none">
                <a:solidFill>
                  <a:srgbClr val="6C6463"/>
                </a:solidFill>
                <a:latin typeface="Gill Sans"/>
                <a:ea typeface="Gill Sans"/>
                <a:cs typeface="Gill Sans"/>
                <a:sym typeface="Gill Sans"/>
              </a:rPr>
              <a:t>Improve coordination among the global community</a:t>
            </a:r>
            <a:br>
              <a:rPr lang="en-US" sz="2400" b="0" i="0" u="none" strike="noStrike" cap="none">
                <a:solidFill>
                  <a:srgbClr val="6C6463"/>
                </a:solidFill>
                <a:latin typeface="Gill Sans"/>
                <a:ea typeface="Gill Sans"/>
                <a:cs typeface="Gill Sans"/>
                <a:sym typeface="Gill Sans"/>
              </a:rPr>
            </a:br>
            <a:endParaRPr sz="2400" b="0" i="0" u="none" strike="noStrike" cap="none">
              <a:solidFill>
                <a:srgbClr val="6C6463"/>
              </a:solidFill>
              <a:latin typeface="Gill Sans"/>
              <a:ea typeface="Gill Sans"/>
              <a:cs typeface="Gill Sans"/>
              <a:sym typeface="Gill Sans"/>
            </a:endParaRPr>
          </a:p>
          <a:p>
            <a:pPr marL="285750" marR="0" lvl="0" indent="-285750" algn="l" rtl="0">
              <a:lnSpc>
                <a:spcPct val="100000"/>
              </a:lnSpc>
              <a:spcBef>
                <a:spcPts val="0"/>
              </a:spcBef>
              <a:spcAft>
                <a:spcPts val="0"/>
              </a:spcAft>
              <a:buClr>
                <a:srgbClr val="7F7F7F"/>
              </a:buClr>
              <a:buSzPts val="2400"/>
              <a:buFont typeface="Arial"/>
              <a:buChar char="•"/>
            </a:pPr>
            <a:r>
              <a:rPr lang="en-US" sz="2400" b="0" i="0" u="none" strike="noStrike" cap="none">
                <a:solidFill>
                  <a:srgbClr val="6C6463"/>
                </a:solidFill>
                <a:latin typeface="Gill Sans"/>
                <a:ea typeface="Gill Sans"/>
                <a:cs typeface="Gill Sans"/>
                <a:sym typeface="Gill Sans"/>
              </a:rPr>
              <a:t>Reduce the cost of contraceptive products</a:t>
            </a:r>
            <a:br>
              <a:rPr lang="en-US" sz="2400" b="0" i="0" u="none" strike="noStrike" cap="none">
                <a:solidFill>
                  <a:srgbClr val="6C6463"/>
                </a:solidFill>
                <a:latin typeface="Gill Sans"/>
                <a:ea typeface="Gill Sans"/>
                <a:cs typeface="Gill Sans"/>
                <a:sym typeface="Gill Sans"/>
              </a:rPr>
            </a:br>
            <a:endParaRPr sz="2400" b="0" i="0" u="none" strike="noStrike" cap="none">
              <a:solidFill>
                <a:srgbClr val="6C6463"/>
              </a:solidFill>
              <a:latin typeface="Gill Sans"/>
              <a:ea typeface="Gill Sans"/>
              <a:cs typeface="Gill Sans"/>
              <a:sym typeface="Gill Sans"/>
            </a:endParaRPr>
          </a:p>
          <a:p>
            <a:pPr marL="285750" marR="0" lvl="0" indent="-285750" algn="l" rtl="0">
              <a:lnSpc>
                <a:spcPct val="100000"/>
              </a:lnSpc>
              <a:spcBef>
                <a:spcPts val="0"/>
              </a:spcBef>
              <a:spcAft>
                <a:spcPts val="0"/>
              </a:spcAft>
              <a:buClr>
                <a:srgbClr val="7F7F7F"/>
              </a:buClr>
              <a:buSzPts val="2400"/>
              <a:buFont typeface="Arial"/>
              <a:buChar char="•"/>
            </a:pPr>
            <a:r>
              <a:rPr lang="en-US" sz="2400" b="0" i="0" u="none" strike="noStrike" cap="none">
                <a:solidFill>
                  <a:srgbClr val="6C6463"/>
                </a:solidFill>
                <a:latin typeface="Gill Sans"/>
                <a:ea typeface="Gill Sans"/>
                <a:cs typeface="Gill Sans"/>
                <a:sym typeface="Gill Sans"/>
              </a:rPr>
              <a:t>Improve commodity security through increased flexibility </a:t>
            </a:r>
            <a:br>
              <a:rPr lang="en-US" sz="2400" b="0" i="0" u="none" strike="noStrike" cap="none">
                <a:solidFill>
                  <a:srgbClr val="6C6463"/>
                </a:solidFill>
                <a:latin typeface="Gill Sans"/>
                <a:ea typeface="Gill Sans"/>
                <a:cs typeface="Gill Sans"/>
                <a:sym typeface="Gill Sans"/>
              </a:rPr>
            </a:br>
            <a:endParaRPr sz="2400" b="0" i="0" u="none" strike="noStrike" cap="none">
              <a:solidFill>
                <a:srgbClr val="6C6463"/>
              </a:solidFill>
              <a:latin typeface="Gill Sans"/>
              <a:ea typeface="Gill Sans"/>
              <a:cs typeface="Gill Sans"/>
              <a:sym typeface="Gill Sans"/>
            </a:endParaRPr>
          </a:p>
          <a:p>
            <a:pPr marL="285750" marR="0" lvl="0" indent="-285750" algn="l" rtl="0">
              <a:lnSpc>
                <a:spcPct val="100000"/>
              </a:lnSpc>
              <a:spcBef>
                <a:spcPts val="0"/>
              </a:spcBef>
              <a:spcAft>
                <a:spcPts val="0"/>
              </a:spcAft>
              <a:buClr>
                <a:srgbClr val="7F7F7F"/>
              </a:buClr>
              <a:buSzPts val="2400"/>
              <a:buFont typeface="Arial"/>
              <a:buChar char="•"/>
            </a:pPr>
            <a:r>
              <a:rPr lang="en-US" sz="2400" b="0" i="0" u="none" strike="noStrike" cap="none">
                <a:solidFill>
                  <a:srgbClr val="6C6463"/>
                </a:solidFill>
                <a:latin typeface="Gill Sans"/>
                <a:ea typeface="Gill Sans"/>
                <a:cs typeface="Gill Sans"/>
                <a:sym typeface="Gill Sans"/>
              </a:rPr>
              <a:t>Decrease environmental impact and waste</a:t>
            </a:r>
            <a:endParaRPr sz="1800" b="0" i="0" u="none" strike="noStrike" cap="none">
              <a:solidFill>
                <a:srgbClr val="000000"/>
              </a:solidFill>
              <a:latin typeface="Arial"/>
              <a:ea typeface="Arial"/>
              <a:cs typeface="Arial"/>
              <a:sym typeface="Arial"/>
            </a:endParaRPr>
          </a:p>
          <a:p>
            <a:pPr marL="57150" marR="0" lvl="0" indent="0" algn="l" rtl="0">
              <a:lnSpc>
                <a:spcPct val="100000"/>
              </a:lnSpc>
              <a:spcBef>
                <a:spcPts val="0"/>
              </a:spcBef>
              <a:spcAft>
                <a:spcPts val="0"/>
              </a:spcAft>
              <a:buNone/>
            </a:pPr>
            <a:endParaRPr sz="2400" b="0" i="0" u="none" strike="noStrike" cap="none">
              <a:solidFill>
                <a:srgbClr val="6C6463"/>
              </a:solidFill>
              <a:latin typeface="Gill Sans"/>
              <a:ea typeface="Gill Sans"/>
              <a:cs typeface="Gill Sans"/>
              <a:sym typeface="Gill Sans"/>
            </a:endParaRPr>
          </a:p>
        </p:txBody>
      </p:sp>
      <p:sp>
        <p:nvSpPr>
          <p:cNvPr id="282" name="Google Shape;282;p10"/>
          <p:cNvSpPr txBox="1"/>
          <p:nvPr/>
        </p:nvSpPr>
        <p:spPr>
          <a:xfrm>
            <a:off x="297180" y="251460"/>
            <a:ext cx="339427" cy="152019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pic>
        <p:nvPicPr>
          <p:cNvPr id="283" name="Google Shape;283;p10" descr="Leaf with solid fill"/>
          <p:cNvPicPr preferRelativeResize="0"/>
          <p:nvPr/>
        </p:nvPicPr>
        <p:blipFill rotWithShape="1">
          <a:blip r:embed="rId3">
            <a:alphaModFix/>
          </a:blip>
          <a:srcRect/>
          <a:stretch/>
        </p:blipFill>
        <p:spPr>
          <a:xfrm>
            <a:off x="2057400" y="4422897"/>
            <a:ext cx="747809" cy="754796"/>
          </a:xfrm>
          <a:prstGeom prst="rect">
            <a:avLst/>
          </a:prstGeom>
          <a:noFill/>
          <a:ln>
            <a:noFill/>
          </a:ln>
        </p:spPr>
      </p:pic>
      <p:pic>
        <p:nvPicPr>
          <p:cNvPr id="284" name="Google Shape;284;p10" descr="Earth globe: Africa and Europe with solid fill"/>
          <p:cNvPicPr preferRelativeResize="0"/>
          <p:nvPr/>
        </p:nvPicPr>
        <p:blipFill rotWithShape="1">
          <a:blip r:embed="rId4">
            <a:alphaModFix/>
          </a:blip>
          <a:srcRect/>
          <a:stretch/>
        </p:blipFill>
        <p:spPr>
          <a:xfrm>
            <a:off x="1937084" y="2216538"/>
            <a:ext cx="756806" cy="731199"/>
          </a:xfrm>
          <a:prstGeom prst="rect">
            <a:avLst/>
          </a:prstGeom>
          <a:noFill/>
          <a:ln>
            <a:noFill/>
          </a:ln>
        </p:spPr>
      </p:pic>
      <p:pic>
        <p:nvPicPr>
          <p:cNvPr id="285" name="Google Shape;285;p10" descr="Money outline"/>
          <p:cNvPicPr preferRelativeResize="0"/>
          <p:nvPr/>
        </p:nvPicPr>
        <p:blipFill rotWithShape="1">
          <a:blip r:embed="rId5">
            <a:alphaModFix/>
          </a:blip>
          <a:srcRect/>
          <a:stretch/>
        </p:blipFill>
        <p:spPr>
          <a:xfrm>
            <a:off x="2057400" y="2970095"/>
            <a:ext cx="636490" cy="610893"/>
          </a:xfrm>
          <a:prstGeom prst="rect">
            <a:avLst/>
          </a:prstGeom>
          <a:noFill/>
          <a:ln>
            <a:noFill/>
          </a:ln>
        </p:spPr>
      </p:pic>
      <p:pic>
        <p:nvPicPr>
          <p:cNvPr id="286" name="Google Shape;286;p10" descr="Continuous Improvement with solid fill"/>
          <p:cNvPicPr preferRelativeResize="0"/>
          <p:nvPr/>
        </p:nvPicPr>
        <p:blipFill rotWithShape="1">
          <a:blip r:embed="rId6">
            <a:alphaModFix/>
          </a:blip>
          <a:srcRect/>
          <a:stretch/>
        </p:blipFill>
        <p:spPr>
          <a:xfrm>
            <a:off x="1937084" y="3580988"/>
            <a:ext cx="953790" cy="8419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1"/>
          <p:cNvSpPr txBox="1">
            <a:spLocks noGrp="1"/>
          </p:cNvSpPr>
          <p:nvPr>
            <p:ph type="sldNum" idx="12"/>
          </p:nvPr>
        </p:nvSpPr>
        <p:spPr>
          <a:xfrm>
            <a:off x="10657840" y="6397238"/>
            <a:ext cx="924560" cy="276999"/>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
        <p:nvSpPr>
          <p:cNvPr id="293" name="Google Shape;293;p11"/>
          <p:cNvSpPr txBox="1">
            <a:spLocks noGrp="1"/>
          </p:cNvSpPr>
          <p:nvPr>
            <p:ph type="title" idx="4294967295"/>
          </p:nvPr>
        </p:nvSpPr>
        <p:spPr>
          <a:xfrm>
            <a:off x="598742" y="472002"/>
            <a:ext cx="10964862" cy="10366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2"/>
              </a:buClr>
              <a:buSzPts val="3200"/>
              <a:buFont typeface="Gill Sans"/>
              <a:buNone/>
            </a:pPr>
            <a:r>
              <a:rPr lang="en-US" b="1"/>
              <a:t>Methodology</a:t>
            </a:r>
            <a:br>
              <a:rPr lang="en-US">
                <a:latin typeface="Gill Sans"/>
                <a:ea typeface="Gill Sans"/>
                <a:cs typeface="Gill Sans"/>
                <a:sym typeface="Gill Sans"/>
              </a:rPr>
            </a:br>
            <a:r>
              <a:rPr lang="en-US" sz="3200" u="none" strike="noStrike" cap="none">
                <a:latin typeface="Gill Sans"/>
                <a:ea typeface="Gill Sans"/>
                <a:cs typeface="Gill Sans"/>
                <a:sym typeface="Gill Sans"/>
              </a:rPr>
              <a:t>A team effort between USAID, UNFPA, GHSC-PSM</a:t>
            </a:r>
            <a:endParaRPr>
              <a:latin typeface="Gill Sans"/>
              <a:ea typeface="Gill Sans"/>
              <a:cs typeface="Gill Sans"/>
              <a:sym typeface="Gill Sans"/>
            </a:endParaRPr>
          </a:p>
        </p:txBody>
      </p:sp>
      <p:sp>
        <p:nvSpPr>
          <p:cNvPr id="294" name="Google Shape;294;p11"/>
          <p:cNvSpPr txBox="1"/>
          <p:nvPr/>
        </p:nvSpPr>
        <p:spPr>
          <a:xfrm>
            <a:off x="598742" y="3501426"/>
            <a:ext cx="315898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C6463"/>
              </a:buClr>
              <a:buSzPts val="1600"/>
              <a:buFont typeface="Arial"/>
              <a:buNone/>
            </a:pPr>
            <a:r>
              <a:rPr lang="en-US" sz="2000" b="0" i="0" u="none" strike="noStrike" cap="none">
                <a:solidFill>
                  <a:srgbClr val="6C6463"/>
                </a:solidFill>
                <a:latin typeface="Gill Sans"/>
                <a:ea typeface="Gill Sans"/>
                <a:cs typeface="Gill Sans"/>
                <a:sym typeface="Gill Sans"/>
              </a:rPr>
              <a:t>Desk Study</a:t>
            </a:r>
            <a:endParaRPr sz="1400" b="0" i="0" u="none" strike="noStrike" cap="none">
              <a:solidFill>
                <a:srgbClr val="000000"/>
              </a:solidFill>
              <a:latin typeface="Arial"/>
              <a:ea typeface="Arial"/>
              <a:cs typeface="Arial"/>
              <a:sym typeface="Arial"/>
            </a:endParaRPr>
          </a:p>
        </p:txBody>
      </p:sp>
      <p:sp>
        <p:nvSpPr>
          <p:cNvPr id="295" name="Google Shape;295;p11"/>
          <p:cNvSpPr txBox="1"/>
          <p:nvPr/>
        </p:nvSpPr>
        <p:spPr>
          <a:xfrm>
            <a:off x="666472" y="4043257"/>
            <a:ext cx="3023518" cy="1427442"/>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1200"/>
              <a:buFont typeface="Arial"/>
              <a:buNone/>
            </a:pPr>
            <a:r>
              <a:rPr lang="en-US" sz="1200" b="0" i="0" u="none" strike="noStrike" cap="none">
                <a:solidFill>
                  <a:srgbClr val="666666"/>
                </a:solidFill>
                <a:latin typeface="Gill Sans"/>
                <a:ea typeface="Gill Sans"/>
                <a:cs typeface="Gill Sans"/>
                <a:sym typeface="Gill Sans"/>
              </a:rPr>
              <a:t>Conducted desk study to document where UNFPA and USAID packaging specifications align and diverge and to identify rationale for current packaging specifications across key contraceptive products. Conducted interview with key suppliers to understand manufacturing capabilities and constraints.  </a:t>
            </a:r>
            <a:endParaRPr sz="1200" b="0" i="0" u="none" strike="noStrike" cap="none">
              <a:solidFill>
                <a:srgbClr val="666666"/>
              </a:solidFill>
              <a:latin typeface="Gill Sans"/>
              <a:ea typeface="Gill Sans"/>
              <a:cs typeface="Gill Sans"/>
              <a:sym typeface="Gill Sans"/>
            </a:endParaRPr>
          </a:p>
        </p:txBody>
      </p:sp>
      <p:sp>
        <p:nvSpPr>
          <p:cNvPr id="296" name="Google Shape;296;p11"/>
          <p:cNvSpPr txBox="1"/>
          <p:nvPr/>
        </p:nvSpPr>
        <p:spPr>
          <a:xfrm>
            <a:off x="4486677" y="3501426"/>
            <a:ext cx="315898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C6463"/>
              </a:buClr>
              <a:buSzPts val="1600"/>
              <a:buFont typeface="Arial"/>
              <a:buNone/>
            </a:pPr>
            <a:r>
              <a:rPr lang="en-US" sz="2000" b="0" i="0" u="none" strike="noStrike" cap="none">
                <a:solidFill>
                  <a:srgbClr val="6C6463"/>
                </a:solidFill>
                <a:latin typeface="Gill Sans"/>
                <a:ea typeface="Gill Sans"/>
                <a:cs typeface="Gill Sans"/>
                <a:sym typeface="Gill Sans"/>
              </a:rPr>
              <a:t>Case Studies</a:t>
            </a:r>
            <a:endParaRPr sz="1400" b="0" i="0" u="none" strike="noStrike" cap="none">
              <a:solidFill>
                <a:srgbClr val="000000"/>
              </a:solidFill>
              <a:latin typeface="Arial"/>
              <a:ea typeface="Arial"/>
              <a:cs typeface="Arial"/>
              <a:sym typeface="Arial"/>
            </a:endParaRPr>
          </a:p>
        </p:txBody>
      </p:sp>
      <p:sp>
        <p:nvSpPr>
          <p:cNvPr id="297" name="Google Shape;297;p11"/>
          <p:cNvSpPr txBox="1"/>
          <p:nvPr/>
        </p:nvSpPr>
        <p:spPr>
          <a:xfrm>
            <a:off x="4554407" y="4043257"/>
            <a:ext cx="3023518" cy="1042721"/>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000000"/>
              </a:buClr>
              <a:buSzPts val="1200"/>
              <a:buFont typeface="Arial"/>
              <a:buNone/>
            </a:pPr>
            <a:r>
              <a:rPr lang="en-US" sz="1200" b="0" i="0" u="none" strike="noStrike" cap="none">
                <a:solidFill>
                  <a:srgbClr val="666666"/>
                </a:solidFill>
                <a:latin typeface="Gill Sans"/>
                <a:ea typeface="Gill Sans"/>
                <a:cs typeface="Gill Sans"/>
                <a:sym typeface="Gill Sans"/>
              </a:rPr>
              <a:t>Conducted case studies in Mozambique, Rwanda, Zambia, and Zimbabwe to understand impact of packaging configurations on in-country supply chains across key contraceptive products. </a:t>
            </a:r>
            <a:endParaRPr sz="1200" b="0" i="0" u="none" strike="noStrike" cap="none">
              <a:solidFill>
                <a:srgbClr val="666666"/>
              </a:solidFill>
              <a:latin typeface="Gill Sans"/>
              <a:ea typeface="Gill Sans"/>
              <a:cs typeface="Gill Sans"/>
              <a:sym typeface="Gill Sans"/>
            </a:endParaRPr>
          </a:p>
        </p:txBody>
      </p:sp>
      <p:sp>
        <p:nvSpPr>
          <p:cNvPr id="298" name="Google Shape;298;p11"/>
          <p:cNvSpPr txBox="1"/>
          <p:nvPr/>
        </p:nvSpPr>
        <p:spPr>
          <a:xfrm>
            <a:off x="8374612" y="3231413"/>
            <a:ext cx="3159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6C6463"/>
              </a:buClr>
              <a:buSzPts val="1600"/>
              <a:buFont typeface="Arial"/>
              <a:buNone/>
            </a:pPr>
            <a:r>
              <a:rPr lang="en-US" sz="2000" b="0" i="0" u="none" strike="noStrike" cap="none">
                <a:solidFill>
                  <a:srgbClr val="6C6463"/>
                </a:solidFill>
                <a:latin typeface="Gill Sans"/>
                <a:ea typeface="Gill Sans"/>
                <a:cs typeface="Gill Sans"/>
                <a:sym typeface="Gill Sans"/>
              </a:rPr>
              <a:t>Green Packaging Innovations</a:t>
            </a:r>
            <a:endParaRPr sz="1400" b="0" i="0" u="none" strike="noStrike" cap="none">
              <a:solidFill>
                <a:srgbClr val="000000"/>
              </a:solidFill>
              <a:latin typeface="Arial"/>
              <a:ea typeface="Arial"/>
              <a:cs typeface="Arial"/>
              <a:sym typeface="Arial"/>
            </a:endParaRPr>
          </a:p>
        </p:txBody>
      </p:sp>
      <p:cxnSp>
        <p:nvCxnSpPr>
          <p:cNvPr id="299" name="Google Shape;299;p11"/>
          <p:cNvCxnSpPr/>
          <p:nvPr/>
        </p:nvCxnSpPr>
        <p:spPr>
          <a:xfrm rot="10800000">
            <a:off x="554182" y="3915077"/>
            <a:ext cx="3199411" cy="0"/>
          </a:xfrm>
          <a:prstGeom prst="straightConnector1">
            <a:avLst/>
          </a:prstGeom>
          <a:noFill/>
          <a:ln w="9525" cap="flat" cmpd="sng">
            <a:solidFill>
              <a:schemeClr val="dk1"/>
            </a:solidFill>
            <a:prstDash val="solid"/>
            <a:miter lim="800000"/>
            <a:headEnd type="none" w="sm" len="sm"/>
            <a:tailEnd type="none" w="sm" len="sm"/>
          </a:ln>
        </p:spPr>
      </p:cxnSp>
      <p:cxnSp>
        <p:nvCxnSpPr>
          <p:cNvPr id="300" name="Google Shape;300;p11"/>
          <p:cNvCxnSpPr/>
          <p:nvPr/>
        </p:nvCxnSpPr>
        <p:spPr>
          <a:xfrm>
            <a:off x="3840152" y="3915077"/>
            <a:ext cx="510066" cy="0"/>
          </a:xfrm>
          <a:prstGeom prst="straightConnector1">
            <a:avLst/>
          </a:prstGeom>
          <a:noFill/>
          <a:ln w="12700" cap="flat" cmpd="sng">
            <a:solidFill>
              <a:srgbClr val="6C6463"/>
            </a:solidFill>
            <a:prstDash val="dash"/>
            <a:miter lim="800000"/>
            <a:headEnd type="none" w="sm" len="sm"/>
            <a:tailEnd type="stealth" w="med" len="med"/>
          </a:ln>
        </p:spPr>
      </p:cxnSp>
      <p:cxnSp>
        <p:nvCxnSpPr>
          <p:cNvPr id="301" name="Google Shape;301;p11"/>
          <p:cNvCxnSpPr/>
          <p:nvPr/>
        </p:nvCxnSpPr>
        <p:spPr>
          <a:xfrm rot="10800000">
            <a:off x="4446246" y="3915077"/>
            <a:ext cx="3199411" cy="0"/>
          </a:xfrm>
          <a:prstGeom prst="straightConnector1">
            <a:avLst/>
          </a:prstGeom>
          <a:noFill/>
          <a:ln w="9525" cap="flat" cmpd="sng">
            <a:solidFill>
              <a:schemeClr val="dk1"/>
            </a:solidFill>
            <a:prstDash val="solid"/>
            <a:miter lim="800000"/>
            <a:headEnd type="none" w="sm" len="sm"/>
            <a:tailEnd type="none" w="sm" len="sm"/>
          </a:ln>
        </p:spPr>
      </p:cxnSp>
      <p:cxnSp>
        <p:nvCxnSpPr>
          <p:cNvPr id="302" name="Google Shape;302;p11"/>
          <p:cNvCxnSpPr/>
          <p:nvPr/>
        </p:nvCxnSpPr>
        <p:spPr>
          <a:xfrm>
            <a:off x="7732216" y="3915077"/>
            <a:ext cx="510066" cy="0"/>
          </a:xfrm>
          <a:prstGeom prst="straightConnector1">
            <a:avLst/>
          </a:prstGeom>
          <a:noFill/>
          <a:ln w="12700" cap="flat" cmpd="sng">
            <a:solidFill>
              <a:srgbClr val="6C6463"/>
            </a:solidFill>
            <a:prstDash val="dash"/>
            <a:miter lim="800000"/>
            <a:headEnd type="none" w="sm" len="sm"/>
            <a:tailEnd type="stealth" w="med" len="med"/>
          </a:ln>
        </p:spPr>
      </p:cxnSp>
      <p:cxnSp>
        <p:nvCxnSpPr>
          <p:cNvPr id="303" name="Google Shape;303;p11"/>
          <p:cNvCxnSpPr/>
          <p:nvPr/>
        </p:nvCxnSpPr>
        <p:spPr>
          <a:xfrm rot="10800000">
            <a:off x="8319951" y="3915077"/>
            <a:ext cx="3199411" cy="0"/>
          </a:xfrm>
          <a:prstGeom prst="straightConnector1">
            <a:avLst/>
          </a:prstGeom>
          <a:noFill/>
          <a:ln w="9525" cap="flat" cmpd="sng">
            <a:solidFill>
              <a:schemeClr val="dk1"/>
            </a:solidFill>
            <a:prstDash val="solid"/>
            <a:miter lim="800000"/>
            <a:headEnd type="none" w="sm" len="sm"/>
            <a:tailEnd type="none" w="sm" len="sm"/>
          </a:ln>
        </p:spPr>
      </p:cxnSp>
      <p:sp>
        <p:nvSpPr>
          <p:cNvPr id="304" name="Google Shape;304;p11"/>
          <p:cNvSpPr txBox="1"/>
          <p:nvPr/>
        </p:nvSpPr>
        <p:spPr>
          <a:xfrm>
            <a:off x="8442342" y="4043257"/>
            <a:ext cx="3023518" cy="784790"/>
          </a:xfrm>
          <a:prstGeom prst="rect">
            <a:avLst/>
          </a:prstGeom>
          <a:noFill/>
          <a:ln>
            <a:noFill/>
          </a:ln>
        </p:spPr>
        <p:txBody>
          <a:bodyPr spcFirstLastPara="1" wrap="square" lIns="91425" tIns="45700" rIns="91425" bIns="45700" anchor="t" anchorCtr="0">
            <a:spAutoFit/>
          </a:bodyPr>
          <a:lstStyle/>
          <a:p>
            <a:pPr marL="0" marR="0" lvl="0" indent="0" algn="ctr" rtl="0">
              <a:lnSpc>
                <a:spcPct val="125000"/>
              </a:lnSpc>
              <a:spcBef>
                <a:spcPts val="0"/>
              </a:spcBef>
              <a:spcAft>
                <a:spcPts val="0"/>
              </a:spcAft>
              <a:buClr>
                <a:srgbClr val="666666"/>
              </a:buClr>
              <a:buSzPts val="1200"/>
              <a:buFont typeface="Gill Sans"/>
              <a:buNone/>
            </a:pPr>
            <a:r>
              <a:rPr lang="en-US" sz="1200" b="0" i="0" u="none" strike="noStrike" cap="none">
                <a:solidFill>
                  <a:srgbClr val="666666"/>
                </a:solidFill>
                <a:latin typeface="Gill Sans"/>
                <a:ea typeface="Gill Sans"/>
                <a:cs typeface="Gill Sans"/>
                <a:sym typeface="Gill Sans"/>
              </a:rPr>
              <a:t>Explored opportunities for innovations in greener packaging and reduction of environmental impact with focus on MPA-IM.</a:t>
            </a:r>
            <a:endParaRPr sz="1200" b="0" i="0" u="none" strike="noStrike" cap="none">
              <a:solidFill>
                <a:srgbClr val="666666"/>
              </a:solidFill>
              <a:latin typeface="Gill Sans"/>
              <a:ea typeface="Gill Sans"/>
              <a:cs typeface="Gill Sans"/>
              <a:sym typeface="Gill Sans"/>
            </a:endParaRPr>
          </a:p>
        </p:txBody>
      </p:sp>
      <p:pic>
        <p:nvPicPr>
          <p:cNvPr id="305" name="Google Shape;305;p11"/>
          <p:cNvPicPr preferRelativeResize="0"/>
          <p:nvPr/>
        </p:nvPicPr>
        <p:blipFill rotWithShape="1">
          <a:blip r:embed="rId3">
            <a:alphaModFix/>
          </a:blip>
          <a:srcRect/>
          <a:stretch/>
        </p:blipFill>
        <p:spPr>
          <a:xfrm>
            <a:off x="1392211" y="2056755"/>
            <a:ext cx="1493708" cy="1140649"/>
          </a:xfrm>
          <a:prstGeom prst="rect">
            <a:avLst/>
          </a:prstGeom>
          <a:noFill/>
          <a:ln>
            <a:noFill/>
          </a:ln>
        </p:spPr>
      </p:pic>
      <p:sp>
        <p:nvSpPr>
          <p:cNvPr id="306" name="Google Shape;306;p11"/>
          <p:cNvSpPr txBox="1"/>
          <p:nvPr/>
        </p:nvSpPr>
        <p:spPr>
          <a:xfrm>
            <a:off x="297180" y="251460"/>
            <a:ext cx="339427" cy="1520190"/>
          </a:xfrm>
          <a:prstGeom prst="rect">
            <a:avLst/>
          </a:prstGeom>
          <a:solidFill>
            <a:srgbClr val="D8D8D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pic>
        <p:nvPicPr>
          <p:cNvPr id="307" name="Google Shape;307;p11"/>
          <p:cNvPicPr preferRelativeResize="0"/>
          <p:nvPr/>
        </p:nvPicPr>
        <p:blipFill rotWithShape="1">
          <a:blip r:embed="rId4">
            <a:alphaModFix/>
          </a:blip>
          <a:srcRect/>
          <a:stretch/>
        </p:blipFill>
        <p:spPr>
          <a:xfrm>
            <a:off x="5370086" y="1960348"/>
            <a:ext cx="1431550" cy="1333500"/>
          </a:xfrm>
          <a:prstGeom prst="rect">
            <a:avLst/>
          </a:prstGeom>
          <a:noFill/>
          <a:ln>
            <a:noFill/>
          </a:ln>
        </p:spPr>
      </p:pic>
      <p:pic>
        <p:nvPicPr>
          <p:cNvPr id="308" name="Google Shape;308;p11"/>
          <p:cNvPicPr preferRelativeResize="0"/>
          <p:nvPr/>
        </p:nvPicPr>
        <p:blipFill rotWithShape="1">
          <a:blip r:embed="rId5">
            <a:alphaModFix/>
          </a:blip>
          <a:srcRect/>
          <a:stretch/>
        </p:blipFill>
        <p:spPr>
          <a:xfrm>
            <a:off x="9285775" y="2004550"/>
            <a:ext cx="1336652" cy="1245087"/>
          </a:xfrm>
          <a:prstGeom prst="rect">
            <a:avLst/>
          </a:prstGeom>
          <a:noFill/>
          <a:ln>
            <a:noFill/>
          </a:ln>
        </p:spPr>
      </p:pic>
    </p:spTree>
  </p:cSld>
  <p:clrMapOvr>
    <a:masterClrMapping/>
  </p:clrMapOvr>
</p:sld>
</file>

<file path=ppt/theme/theme1.xml><?xml version="1.0" encoding="utf-8"?>
<a:theme xmlns:a="http://schemas.openxmlformats.org/drawingml/2006/main" name="GHSC-PSM-Widescreen">
  <a:themeElements>
    <a:clrScheme name="USAID Primary/secondary">
      <a:dk1>
        <a:srgbClr val="000000"/>
      </a:dk1>
      <a:lt1>
        <a:srgbClr val="FFFFFF"/>
      </a:lt1>
      <a:dk2>
        <a:srgbClr val="002F6C"/>
      </a:dk2>
      <a:lt2>
        <a:srgbClr val="BA0C2F"/>
      </a:lt2>
      <a:accent1>
        <a:srgbClr val="002F6C"/>
      </a:accent1>
      <a:accent2>
        <a:srgbClr val="BA0C2F"/>
      </a:accent2>
      <a:accent3>
        <a:srgbClr val="0067B9"/>
      </a:accent3>
      <a:accent4>
        <a:srgbClr val="A7C6ED"/>
      </a:accent4>
      <a:accent5>
        <a:srgbClr val="651D32"/>
      </a:accent5>
      <a:accent6>
        <a:srgbClr val="6C6463"/>
      </a:accent6>
      <a:hlink>
        <a:srgbClr val="6C6463"/>
      </a:hlink>
      <a:folHlink>
        <a:srgbClr val="6C64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TotalTime>
  <Words>7062</Words>
  <Application>Microsoft Macintosh PowerPoint</Application>
  <PresentationFormat>Widescreen</PresentationFormat>
  <Paragraphs>545</Paragraphs>
  <Slides>46</Slides>
  <Notes>46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Gill Sans</vt:lpstr>
      <vt:lpstr>Noto Sans</vt:lpstr>
      <vt:lpstr>Halesworth</vt:lpstr>
      <vt:lpstr>Calibri</vt:lpstr>
      <vt:lpstr>Roboto</vt:lpstr>
      <vt:lpstr>Cabin</vt:lpstr>
      <vt:lpstr>Cairo</vt:lpstr>
      <vt:lpstr>Greycliff CF</vt:lpstr>
      <vt:lpstr>Times New Roman</vt:lpstr>
      <vt:lpstr>Arial</vt:lpstr>
      <vt:lpstr>Courier New</vt:lpstr>
      <vt:lpstr>GHSC-PSM-Widescreen</vt:lpstr>
      <vt:lpstr>Panel Presentation: Innovations in Contraceptive Packaging to Drive Supply Chain Efficiencies and Commodity Security</vt:lpstr>
      <vt:lpstr>Panelists</vt:lpstr>
      <vt:lpstr>PowerPoint Presentation</vt:lpstr>
      <vt:lpstr>Outline</vt:lpstr>
      <vt:lpstr>Why does contraceptive packaging matter?</vt:lpstr>
      <vt:lpstr>Why does contraceptive packaging matter?</vt:lpstr>
      <vt:lpstr>Packaging is important at every supply chain level</vt:lpstr>
      <vt:lpstr>Background Goals</vt:lpstr>
      <vt:lpstr>Methodology A team effort between USAID, UNFPA, GHSC-PSM</vt:lpstr>
      <vt:lpstr>Methodology Country selection driven by country procurement  volumes and product variety </vt:lpstr>
      <vt:lpstr>Methodology Product selection</vt:lpstr>
      <vt:lpstr>Male Condoms Packaging differences between USAID and UNFPA</vt:lpstr>
      <vt:lpstr>Female Condoms Packaging in large quantities</vt:lpstr>
      <vt:lpstr>MPA-IM Packaging differences between USAID and UNFPA; not bundled</vt:lpstr>
      <vt:lpstr>Results Case studies</vt:lpstr>
      <vt:lpstr>Results Male condoms challenges and preferences </vt:lpstr>
      <vt:lpstr>Results Female condoms challenges and preferences</vt:lpstr>
      <vt:lpstr>Results MPA-IM challenges</vt:lpstr>
      <vt:lpstr>Results MPA-IM preferences </vt:lpstr>
      <vt:lpstr>Recommendations</vt:lpstr>
      <vt:lpstr>PowerPoint Presentation</vt:lpstr>
      <vt:lpstr> What is green packaging?</vt:lpstr>
      <vt:lpstr>What is green packaging?</vt:lpstr>
      <vt:lpstr>How can we measure green packaging?</vt:lpstr>
      <vt:lpstr>Methodology</vt:lpstr>
      <vt:lpstr>We identified 5 key packaging improvements to achieve supply chain efficiencies on the path to greener procurement </vt:lpstr>
      <vt:lpstr>Removal of plastic straps from export cartons</vt:lpstr>
      <vt:lpstr>Removal of plastic liners and Styrofoam from export carton</vt:lpstr>
      <vt:lpstr>Removal of logos from export cartons</vt:lpstr>
      <vt:lpstr>Separate safety box from MPA-IM co-package</vt:lpstr>
      <vt:lpstr>PowerPoint Presentation</vt:lpstr>
      <vt:lpstr>About Missionpharma</vt:lpstr>
      <vt:lpstr>About Missionpharma</vt:lpstr>
      <vt:lpstr>What can we do?</vt:lpstr>
      <vt:lpstr>What has been done?</vt:lpstr>
      <vt:lpstr>2-fold challenge</vt:lpstr>
      <vt:lpstr>Volume comparison</vt:lpstr>
      <vt:lpstr>20 vial bundle</vt:lpstr>
      <vt:lpstr>20 vial bundle</vt:lpstr>
      <vt:lpstr>Bundle reach</vt:lpstr>
      <vt:lpstr>Volume comparison</vt:lpstr>
      <vt:lpstr>What we do to make MPA deliveries as green as possible</vt:lpstr>
      <vt:lpstr>Conclusion</vt:lpstr>
      <vt:lpstr>Last mile distribution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Panel Presentation: Innovations in Contraceptive Packaging to Drive Supply Chain Efficiencies and Commodity Security</dc:title>
  <dc:creator>Amaya Delmas</dc:creator>
  <cp:lastModifiedBy>Morgan Simon</cp:lastModifiedBy>
  <cp:revision>4</cp:revision>
  <dcterms:created xsi:type="dcterms:W3CDTF">2022-04-07T09:57:50Z</dcterms:created>
  <dcterms:modified xsi:type="dcterms:W3CDTF">2022-11-17T07:06:50Z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3CB6A4CA-D382-42BC-BC40-9CF467339C04</vt:lpwstr>
  </property>
  <property fmtid="{D5CDD505-2E9C-101B-9397-08002B2CF9AE}" pid="3" name="ArticulatePath">
    <vt:lpwstr>Presentation2</vt:lpwstr>
  </property>
  <property fmtid="{D5CDD505-2E9C-101B-9397-08002B2CF9AE}" pid="4" name="ContentTypeId">
    <vt:lpwstr>0x0101008DA58B5CA681664FAB24816C56F410850900DB152401091AAC4ABF8B0977161DF5BF</vt:lpwstr>
  </property>
  <property fmtid="{D5CDD505-2E9C-101B-9397-08002B2CF9AE}" pid="5" name="Project Document Type">
    <vt:lpwstr/>
  </property>
</Properties>
</file>