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0.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6"/>
  </p:notesMasterIdLst>
  <p:sldIdLst>
    <p:sldId id="256" r:id="rId6"/>
    <p:sldId id="285" r:id="rId7"/>
    <p:sldId id="270" r:id="rId8"/>
    <p:sldId id="281" r:id="rId9"/>
    <p:sldId id="271" r:id="rId10"/>
    <p:sldId id="283" r:id="rId11"/>
    <p:sldId id="277" r:id="rId12"/>
    <p:sldId id="280" r:id="rId13"/>
    <p:sldId id="282" r:id="rId14"/>
    <p:sldId id="269" r:id="rId15"/>
  </p:sldIdLst>
  <p:sldSz cx="9144000" cy="6858000" type="screen4x3"/>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213882-60CF-D6E0-0C75-9130E59219AA}" name="Peter Ishimwe" initials="PI" userId="S::pishimwe@ghsc-psm.org::b698427c-6367-4b21-a1f7-dfbabb98e416" providerId="AD"/>
  <p188:author id="{095E5BBD-6B87-8A6A-4742-5151BEE3027F}" name="Charlotte Stein" initials="CS" userId="S::CStein@ghsc-psm.org::49268c08-b090-41d3-a69e-3f5e8949a92b" providerId="AD"/>
  <p188:author id="{772E68EE-AC9C-5BB5-20A5-B941C27F6308}" name="Joyce Icyimpaye" initials="JI" userId="S::Jicyimpaye@ghsc-psm.org::a0a5e142-ef42-48d7-9a80-f5ac08c15b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CF9"/>
    <a:srgbClr val="52608D"/>
    <a:srgbClr val="6AB8FE"/>
    <a:srgbClr val="CCECFF"/>
    <a:srgbClr val="000000"/>
    <a:srgbClr val="FFFFFF"/>
    <a:srgbClr val="6C6463"/>
    <a:srgbClr val="F15523"/>
    <a:srgbClr val="F6861F"/>
    <a:srgbClr val="EDB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B9068-4C39-43C3-95AF-871C7826A9A8}" v="22" dt="2022-10-27T10:59:09.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965" autoAdjust="0"/>
  </p:normalViewPr>
  <p:slideViewPr>
    <p:cSldViewPr snapToGrid="0">
      <p:cViewPr varScale="1">
        <p:scale>
          <a:sx n="57" d="100"/>
          <a:sy n="57" d="100"/>
        </p:scale>
        <p:origin x="1372"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bg1">
                    <a:lumMod val="50000"/>
                  </a:schemeClr>
                </a:solidFill>
                <a:latin typeface="+mj-lt"/>
                <a:ea typeface="+mj-ea"/>
                <a:cs typeface="+mj-cs"/>
              </a:defRPr>
            </a:pPr>
            <a:r>
              <a:rPr lang="en-US" sz="1000" dirty="0">
                <a:solidFill>
                  <a:schemeClr val="bg1">
                    <a:lumMod val="50000"/>
                  </a:schemeClr>
                </a:solidFill>
              </a:rPr>
              <a:t>FP stock out rate (annual average)</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bg1">
                  <a:lumMod val="50000"/>
                </a:schemeClr>
              </a:solidFill>
              <a:latin typeface="+mj-lt"/>
              <a:ea typeface="+mj-ea"/>
              <a:cs typeface="+mj-cs"/>
            </a:defRPr>
          </a:pPr>
          <a:endParaRPr lang="en-US"/>
        </a:p>
      </c:txPr>
    </c:title>
    <c:autoTitleDeleted val="0"/>
    <c:plotArea>
      <c:layout/>
      <c:lineChart>
        <c:grouping val="standard"/>
        <c:varyColors val="0"/>
        <c:ser>
          <c:idx val="0"/>
          <c:order val="0"/>
          <c:tx>
            <c:strRef>
              <c:f>Sheet1!$H$7</c:f>
              <c:strCache>
                <c:ptCount val="1"/>
                <c:pt idx="0">
                  <c:v>FP stock out rate annual average</c:v>
                </c:pt>
              </c:strCache>
            </c:strRef>
          </c:tx>
          <c:spPr>
            <a:ln w="2222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Gill Sans MT" panose="020B05020201040202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Sheet1!$I$6:$M$6</c:f>
              <c:numCache>
                <c:formatCode>General</c:formatCode>
                <c:ptCount val="5"/>
                <c:pt idx="0">
                  <c:v>2017</c:v>
                </c:pt>
                <c:pt idx="1">
                  <c:v>2018</c:v>
                </c:pt>
                <c:pt idx="2">
                  <c:v>2019</c:v>
                </c:pt>
                <c:pt idx="3">
                  <c:v>2020</c:v>
                </c:pt>
                <c:pt idx="4">
                  <c:v>2021</c:v>
                </c:pt>
              </c:numCache>
            </c:numRef>
          </c:cat>
          <c:val>
            <c:numRef>
              <c:f>Sheet1!$I$7:$M$7</c:f>
              <c:numCache>
                <c:formatCode>0.00%</c:formatCode>
                <c:ptCount val="5"/>
                <c:pt idx="0">
                  <c:v>0.04</c:v>
                </c:pt>
                <c:pt idx="1">
                  <c:v>0.03</c:v>
                </c:pt>
                <c:pt idx="2">
                  <c:v>1.6E-2</c:v>
                </c:pt>
                <c:pt idx="3">
                  <c:v>1.4E-2</c:v>
                </c:pt>
                <c:pt idx="4">
                  <c:v>0.02</c:v>
                </c:pt>
              </c:numCache>
            </c:numRef>
          </c:val>
          <c:smooth val="0"/>
          <c:extLst>
            <c:ext xmlns:c16="http://schemas.microsoft.com/office/drawing/2014/chart" uri="{C3380CC4-5D6E-409C-BE32-E72D297353CC}">
              <c16:uniqueId val="{00000000-BAB4-483A-8D8C-1F25B7240C45}"/>
            </c:ext>
          </c:extLst>
        </c:ser>
        <c:dLbls>
          <c:dLblPos val="ctr"/>
          <c:showLegendKey val="0"/>
          <c:showVal val="1"/>
          <c:showCatName val="0"/>
          <c:showSerName val="0"/>
          <c:showPercent val="0"/>
          <c:showBubbleSize val="0"/>
        </c:dLbls>
        <c:smooth val="0"/>
        <c:axId val="1990400799"/>
        <c:axId val="1987469727"/>
      </c:lineChart>
      <c:catAx>
        <c:axId val="1990400799"/>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bg1">
                    <a:lumMod val="50000"/>
                  </a:schemeClr>
                </a:solidFill>
                <a:latin typeface="+mn-lt"/>
                <a:ea typeface="+mn-ea"/>
                <a:cs typeface="+mn-cs"/>
              </a:defRPr>
            </a:pPr>
            <a:endParaRPr lang="en-US"/>
          </a:p>
        </c:txPr>
        <c:crossAx val="1987469727"/>
        <c:crosses val="autoZero"/>
        <c:auto val="1"/>
        <c:lblAlgn val="ctr"/>
        <c:lblOffset val="100"/>
        <c:noMultiLvlLbl val="0"/>
      </c:catAx>
      <c:valAx>
        <c:axId val="1987469727"/>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1990400799"/>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bg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AEDF6A-FE73-430E-AED0-16A130C535AB}" type="doc">
      <dgm:prSet loTypeId="urn:microsoft.com/office/officeart/2005/8/layout/bProcess4" loCatId="process" qsTypeId="urn:microsoft.com/office/officeart/2005/8/quickstyle/simple2" qsCatId="simple" csTypeId="urn:microsoft.com/office/officeart/2005/8/colors/accent2_2" csCatId="accent2" phldr="1"/>
      <dgm:spPr/>
      <dgm:t>
        <a:bodyPr/>
        <a:lstStyle/>
        <a:p>
          <a:endParaRPr lang="en-US"/>
        </a:p>
      </dgm:t>
    </dgm:pt>
    <dgm:pt modelId="{0C4D50EF-5D3A-458E-9C17-ED0BB8E91883}">
      <dgm:prSet/>
      <dgm:spPr>
        <a:solidFill>
          <a:schemeClr val="accent1"/>
        </a:solidFill>
      </dgm:spPr>
      <dgm:t>
        <a:bodyPr/>
        <a:lstStyle/>
        <a:p>
          <a:r>
            <a:rPr lang="en-RW" dirty="0"/>
            <a:t>In the past, the procurement of </a:t>
          </a:r>
          <a:r>
            <a:rPr lang="en-GB" dirty="0"/>
            <a:t>Family Planning (</a:t>
          </a:r>
          <a:r>
            <a:rPr lang="en-RW" dirty="0"/>
            <a:t>FP</a:t>
          </a:r>
          <a:r>
            <a:rPr lang="en-US" dirty="0"/>
            <a:t>)</a:t>
          </a:r>
          <a:r>
            <a:rPr lang="en-RW" dirty="0"/>
            <a:t> commodities in Rwanda was only coordinated through development partners under the leadership of the Ministry of Health </a:t>
          </a:r>
          <a:r>
            <a:rPr lang="en-US" dirty="0"/>
            <a:t>(</a:t>
          </a:r>
          <a:r>
            <a:rPr lang="en-RW" dirty="0"/>
            <a:t>MoH</a:t>
          </a:r>
          <a:r>
            <a:rPr lang="en-US" dirty="0"/>
            <a:t>)</a:t>
          </a:r>
          <a:r>
            <a:rPr lang="en-RW" dirty="0"/>
            <a:t>. </a:t>
          </a:r>
          <a:endParaRPr lang="en-US" dirty="0"/>
        </a:p>
      </dgm:t>
    </dgm:pt>
    <dgm:pt modelId="{854A325D-0A6F-4102-9B10-9529B115F80E}" type="parTrans" cxnId="{4960EE30-9614-429B-8F88-8C1C840F9774}">
      <dgm:prSet/>
      <dgm:spPr/>
      <dgm:t>
        <a:bodyPr/>
        <a:lstStyle/>
        <a:p>
          <a:endParaRPr lang="en-US"/>
        </a:p>
      </dgm:t>
    </dgm:pt>
    <dgm:pt modelId="{81E4BAA5-2841-4819-8351-93CD73E911FB}" type="sibTrans" cxnId="{4960EE30-9614-429B-8F88-8C1C840F9774}">
      <dgm:prSet/>
      <dgm:spPr>
        <a:gradFill flip="none" rotWithShape="0">
          <a:gsLst>
            <a:gs pos="0">
              <a:srgbClr val="52608D">
                <a:tint val="66000"/>
                <a:satMod val="160000"/>
              </a:srgbClr>
            </a:gs>
            <a:gs pos="50000">
              <a:srgbClr val="52608D">
                <a:tint val="44500"/>
                <a:satMod val="160000"/>
              </a:srgbClr>
            </a:gs>
            <a:gs pos="100000">
              <a:srgbClr val="52608D">
                <a:tint val="23500"/>
                <a:satMod val="160000"/>
              </a:srgbClr>
            </a:gs>
          </a:gsLst>
          <a:lin ang="2700000" scaled="1"/>
          <a:tileRect/>
        </a:gradFill>
      </dgm:spPr>
      <dgm:t>
        <a:bodyPr/>
        <a:lstStyle/>
        <a:p>
          <a:endParaRPr lang="en-US"/>
        </a:p>
      </dgm:t>
    </dgm:pt>
    <dgm:pt modelId="{30212C4C-7805-4E0C-9428-0B5562735F99}">
      <dgm:prSet/>
      <dgm:spPr>
        <a:solidFill>
          <a:srgbClr val="002060"/>
        </a:solidFill>
      </dgm:spPr>
      <dgm:t>
        <a:bodyPr/>
        <a:lstStyle/>
        <a:p>
          <a:r>
            <a:rPr lang="en-RW"/>
            <a:t>There was no reconciliation of funds available versus gap analysis or data-based assessments and priorities to inform the procurement process. </a:t>
          </a:r>
          <a:endParaRPr lang="en-US"/>
        </a:p>
      </dgm:t>
    </dgm:pt>
    <dgm:pt modelId="{32649613-2F73-427B-A74A-7E38D2DB4B6B}" type="parTrans" cxnId="{A326CE30-9ADB-4C89-8F57-E5E399EC7AD8}">
      <dgm:prSet/>
      <dgm:spPr/>
      <dgm:t>
        <a:bodyPr/>
        <a:lstStyle/>
        <a:p>
          <a:endParaRPr lang="en-US"/>
        </a:p>
      </dgm:t>
    </dgm:pt>
    <dgm:pt modelId="{9A0DC0CA-92AC-4CB2-B5E9-3AE89DC304E0}" type="sibTrans" cxnId="{A326CE30-9ADB-4C89-8F57-E5E399EC7AD8}">
      <dgm:prSet/>
      <dgm:spPr>
        <a:gradFill flip="none" rotWithShape="0">
          <a:gsLst>
            <a:gs pos="0">
              <a:srgbClr val="52608D">
                <a:tint val="66000"/>
                <a:satMod val="160000"/>
              </a:srgbClr>
            </a:gs>
            <a:gs pos="50000">
              <a:srgbClr val="52608D">
                <a:tint val="44500"/>
                <a:satMod val="160000"/>
              </a:srgbClr>
            </a:gs>
            <a:gs pos="100000">
              <a:srgbClr val="52608D">
                <a:tint val="23500"/>
                <a:satMod val="160000"/>
              </a:srgbClr>
            </a:gs>
          </a:gsLst>
          <a:lin ang="2700000" scaled="1"/>
          <a:tileRect/>
        </a:gradFill>
      </dgm:spPr>
      <dgm:t>
        <a:bodyPr/>
        <a:lstStyle/>
        <a:p>
          <a:endParaRPr lang="en-US"/>
        </a:p>
      </dgm:t>
    </dgm:pt>
    <dgm:pt modelId="{2FF7C43F-2A00-4F53-AA3A-B6798B0EEDAC}">
      <dgm:prSet/>
      <dgm:spPr>
        <a:solidFill>
          <a:srgbClr val="002060"/>
        </a:solidFill>
      </dgm:spPr>
      <dgm:t>
        <a:bodyPr/>
        <a:lstStyle/>
        <a:p>
          <a:r>
            <a:rPr lang="en-RW" dirty="0"/>
            <a:t>To address such challenges, the MoH has integrated the forecasting and supply plan activities for contraceptives into the CPDS forum involving all stakeholders in the FP program since 2016.</a:t>
          </a:r>
          <a:endParaRPr lang="en-US" dirty="0"/>
        </a:p>
      </dgm:t>
    </dgm:pt>
    <dgm:pt modelId="{38480044-9B53-48BD-B14E-4256665D5A92}" type="parTrans" cxnId="{3D68A462-2C15-43C7-80AE-54C4C90D4DE7}">
      <dgm:prSet/>
      <dgm:spPr/>
      <dgm:t>
        <a:bodyPr/>
        <a:lstStyle/>
        <a:p>
          <a:endParaRPr lang="en-US"/>
        </a:p>
      </dgm:t>
    </dgm:pt>
    <dgm:pt modelId="{03907B2B-8A66-4003-8F27-008CBB4733B2}" type="sibTrans" cxnId="{3D68A462-2C15-43C7-80AE-54C4C90D4DE7}">
      <dgm:prSet/>
      <dgm:spPr/>
      <dgm:t>
        <a:bodyPr/>
        <a:lstStyle/>
        <a:p>
          <a:endParaRPr lang="en-US"/>
        </a:p>
      </dgm:t>
    </dgm:pt>
    <dgm:pt modelId="{E9F2E5F9-FBFB-488F-B144-58A995417A5E}" type="pres">
      <dgm:prSet presAssocID="{E7AEDF6A-FE73-430E-AED0-16A130C535AB}" presName="Name0" presStyleCnt="0">
        <dgm:presLayoutVars>
          <dgm:dir/>
          <dgm:resizeHandles/>
        </dgm:presLayoutVars>
      </dgm:prSet>
      <dgm:spPr/>
    </dgm:pt>
    <dgm:pt modelId="{1669F041-79C2-4AE5-94CD-6152924C9DB4}" type="pres">
      <dgm:prSet presAssocID="{0C4D50EF-5D3A-458E-9C17-ED0BB8E91883}" presName="compNode" presStyleCnt="0"/>
      <dgm:spPr/>
    </dgm:pt>
    <dgm:pt modelId="{625DF87A-5CAD-4E8C-A579-C0BD6F486806}" type="pres">
      <dgm:prSet presAssocID="{0C4D50EF-5D3A-458E-9C17-ED0BB8E91883}" presName="dummyConnPt" presStyleCnt="0"/>
      <dgm:spPr/>
    </dgm:pt>
    <dgm:pt modelId="{9B52DAE3-15B8-4D97-9B87-B3B137FC0540}" type="pres">
      <dgm:prSet presAssocID="{0C4D50EF-5D3A-458E-9C17-ED0BB8E91883}" presName="node" presStyleLbl="node1" presStyleIdx="0" presStyleCnt="3">
        <dgm:presLayoutVars>
          <dgm:bulletEnabled val="1"/>
        </dgm:presLayoutVars>
      </dgm:prSet>
      <dgm:spPr/>
    </dgm:pt>
    <dgm:pt modelId="{BA7519BC-2978-4206-8BF0-6D431B07B4E0}" type="pres">
      <dgm:prSet presAssocID="{81E4BAA5-2841-4819-8351-93CD73E911FB}" presName="sibTrans" presStyleLbl="bgSibTrans2D1" presStyleIdx="0" presStyleCnt="2"/>
      <dgm:spPr/>
    </dgm:pt>
    <dgm:pt modelId="{A2119143-1B74-42F9-80F6-01C6E6510286}" type="pres">
      <dgm:prSet presAssocID="{30212C4C-7805-4E0C-9428-0B5562735F99}" presName="compNode" presStyleCnt="0"/>
      <dgm:spPr/>
    </dgm:pt>
    <dgm:pt modelId="{099B7B2B-8EB9-4892-BC9B-3DFD457A5688}" type="pres">
      <dgm:prSet presAssocID="{30212C4C-7805-4E0C-9428-0B5562735F99}" presName="dummyConnPt" presStyleCnt="0"/>
      <dgm:spPr/>
    </dgm:pt>
    <dgm:pt modelId="{BDE986AC-3B6B-4CE6-892B-C4B6E931931F}" type="pres">
      <dgm:prSet presAssocID="{30212C4C-7805-4E0C-9428-0B5562735F99}" presName="node" presStyleLbl="node1" presStyleIdx="1" presStyleCnt="3">
        <dgm:presLayoutVars>
          <dgm:bulletEnabled val="1"/>
        </dgm:presLayoutVars>
      </dgm:prSet>
      <dgm:spPr/>
    </dgm:pt>
    <dgm:pt modelId="{BC2A388A-46CE-4F0E-B923-E5DA0959B331}" type="pres">
      <dgm:prSet presAssocID="{9A0DC0CA-92AC-4CB2-B5E9-3AE89DC304E0}" presName="sibTrans" presStyleLbl="bgSibTrans2D1" presStyleIdx="1" presStyleCnt="2"/>
      <dgm:spPr/>
    </dgm:pt>
    <dgm:pt modelId="{141EE776-BAE4-4908-8392-DFDAA893C74B}" type="pres">
      <dgm:prSet presAssocID="{2FF7C43F-2A00-4F53-AA3A-B6798B0EEDAC}" presName="compNode" presStyleCnt="0"/>
      <dgm:spPr/>
    </dgm:pt>
    <dgm:pt modelId="{F83BDAB2-475E-40DF-AC91-8CB856D4B30E}" type="pres">
      <dgm:prSet presAssocID="{2FF7C43F-2A00-4F53-AA3A-B6798B0EEDAC}" presName="dummyConnPt" presStyleCnt="0"/>
      <dgm:spPr/>
    </dgm:pt>
    <dgm:pt modelId="{6B1CC7DF-56EC-4C53-B88D-6B142C7B08D6}" type="pres">
      <dgm:prSet presAssocID="{2FF7C43F-2A00-4F53-AA3A-B6798B0EEDAC}" presName="node" presStyleLbl="node1" presStyleIdx="2" presStyleCnt="3">
        <dgm:presLayoutVars>
          <dgm:bulletEnabled val="1"/>
        </dgm:presLayoutVars>
      </dgm:prSet>
      <dgm:spPr/>
    </dgm:pt>
  </dgm:ptLst>
  <dgm:cxnLst>
    <dgm:cxn modelId="{89A89F0D-B3D9-4514-99AA-3A659EEFF26C}" type="presOf" srcId="{30212C4C-7805-4E0C-9428-0B5562735F99}" destId="{BDE986AC-3B6B-4CE6-892B-C4B6E931931F}" srcOrd="0" destOrd="0" presId="urn:microsoft.com/office/officeart/2005/8/layout/bProcess4"/>
    <dgm:cxn modelId="{4F7F7113-A7BD-46DC-B02D-226D7A1A5EE2}" type="presOf" srcId="{E7AEDF6A-FE73-430E-AED0-16A130C535AB}" destId="{E9F2E5F9-FBFB-488F-B144-58A995417A5E}" srcOrd="0" destOrd="0" presId="urn:microsoft.com/office/officeart/2005/8/layout/bProcess4"/>
    <dgm:cxn modelId="{A326CE30-9ADB-4C89-8F57-E5E399EC7AD8}" srcId="{E7AEDF6A-FE73-430E-AED0-16A130C535AB}" destId="{30212C4C-7805-4E0C-9428-0B5562735F99}" srcOrd="1" destOrd="0" parTransId="{32649613-2F73-427B-A74A-7E38D2DB4B6B}" sibTransId="{9A0DC0CA-92AC-4CB2-B5E9-3AE89DC304E0}"/>
    <dgm:cxn modelId="{4960EE30-9614-429B-8F88-8C1C840F9774}" srcId="{E7AEDF6A-FE73-430E-AED0-16A130C535AB}" destId="{0C4D50EF-5D3A-458E-9C17-ED0BB8E91883}" srcOrd="0" destOrd="0" parTransId="{854A325D-0A6F-4102-9B10-9529B115F80E}" sibTransId="{81E4BAA5-2841-4819-8351-93CD73E911FB}"/>
    <dgm:cxn modelId="{3D68A462-2C15-43C7-80AE-54C4C90D4DE7}" srcId="{E7AEDF6A-FE73-430E-AED0-16A130C535AB}" destId="{2FF7C43F-2A00-4F53-AA3A-B6798B0EEDAC}" srcOrd="2" destOrd="0" parTransId="{38480044-9B53-48BD-B14E-4256665D5A92}" sibTransId="{03907B2B-8A66-4003-8F27-008CBB4733B2}"/>
    <dgm:cxn modelId="{94A3437A-7D0D-4DBC-9EA2-13CB3DB96459}" type="presOf" srcId="{9A0DC0CA-92AC-4CB2-B5E9-3AE89DC304E0}" destId="{BC2A388A-46CE-4F0E-B923-E5DA0959B331}" srcOrd="0" destOrd="0" presId="urn:microsoft.com/office/officeart/2005/8/layout/bProcess4"/>
    <dgm:cxn modelId="{A66B28C1-1862-43D0-8D60-93815837DB8F}" type="presOf" srcId="{2FF7C43F-2A00-4F53-AA3A-B6798B0EEDAC}" destId="{6B1CC7DF-56EC-4C53-B88D-6B142C7B08D6}" srcOrd="0" destOrd="0" presId="urn:microsoft.com/office/officeart/2005/8/layout/bProcess4"/>
    <dgm:cxn modelId="{BAA3D0C4-8535-47B0-921D-D1FFE058C0EF}" type="presOf" srcId="{0C4D50EF-5D3A-458E-9C17-ED0BB8E91883}" destId="{9B52DAE3-15B8-4D97-9B87-B3B137FC0540}" srcOrd="0" destOrd="0" presId="urn:microsoft.com/office/officeart/2005/8/layout/bProcess4"/>
    <dgm:cxn modelId="{CD6ED7CE-6E50-45DE-B604-DE08E2F35DB2}" type="presOf" srcId="{81E4BAA5-2841-4819-8351-93CD73E911FB}" destId="{BA7519BC-2978-4206-8BF0-6D431B07B4E0}" srcOrd="0" destOrd="0" presId="urn:microsoft.com/office/officeart/2005/8/layout/bProcess4"/>
    <dgm:cxn modelId="{C1D8AB6A-A4D2-49F4-8B95-E6423DD67331}" type="presParOf" srcId="{E9F2E5F9-FBFB-488F-B144-58A995417A5E}" destId="{1669F041-79C2-4AE5-94CD-6152924C9DB4}" srcOrd="0" destOrd="0" presId="urn:microsoft.com/office/officeart/2005/8/layout/bProcess4"/>
    <dgm:cxn modelId="{AE62943E-22E2-4BEE-88CB-E7980D0F5BA4}" type="presParOf" srcId="{1669F041-79C2-4AE5-94CD-6152924C9DB4}" destId="{625DF87A-5CAD-4E8C-A579-C0BD6F486806}" srcOrd="0" destOrd="0" presId="urn:microsoft.com/office/officeart/2005/8/layout/bProcess4"/>
    <dgm:cxn modelId="{F4A926DC-CAFB-4554-B3ED-899A1946AA1C}" type="presParOf" srcId="{1669F041-79C2-4AE5-94CD-6152924C9DB4}" destId="{9B52DAE3-15B8-4D97-9B87-B3B137FC0540}" srcOrd="1" destOrd="0" presId="urn:microsoft.com/office/officeart/2005/8/layout/bProcess4"/>
    <dgm:cxn modelId="{D7266035-5F2B-4AE0-B830-6B77A8028E8A}" type="presParOf" srcId="{E9F2E5F9-FBFB-488F-B144-58A995417A5E}" destId="{BA7519BC-2978-4206-8BF0-6D431B07B4E0}" srcOrd="1" destOrd="0" presId="urn:microsoft.com/office/officeart/2005/8/layout/bProcess4"/>
    <dgm:cxn modelId="{3C0A2060-3194-4541-8669-BF721396FA4F}" type="presParOf" srcId="{E9F2E5F9-FBFB-488F-B144-58A995417A5E}" destId="{A2119143-1B74-42F9-80F6-01C6E6510286}" srcOrd="2" destOrd="0" presId="urn:microsoft.com/office/officeart/2005/8/layout/bProcess4"/>
    <dgm:cxn modelId="{EE610DBF-95DF-4577-A778-28EAA6A469D3}" type="presParOf" srcId="{A2119143-1B74-42F9-80F6-01C6E6510286}" destId="{099B7B2B-8EB9-4892-BC9B-3DFD457A5688}" srcOrd="0" destOrd="0" presId="urn:microsoft.com/office/officeart/2005/8/layout/bProcess4"/>
    <dgm:cxn modelId="{49BB98A9-A506-4EE1-BDC6-2F0EFC737866}" type="presParOf" srcId="{A2119143-1B74-42F9-80F6-01C6E6510286}" destId="{BDE986AC-3B6B-4CE6-892B-C4B6E931931F}" srcOrd="1" destOrd="0" presId="urn:microsoft.com/office/officeart/2005/8/layout/bProcess4"/>
    <dgm:cxn modelId="{2B65F2C4-C6B9-496A-A776-567D9D19FD7F}" type="presParOf" srcId="{E9F2E5F9-FBFB-488F-B144-58A995417A5E}" destId="{BC2A388A-46CE-4F0E-B923-E5DA0959B331}" srcOrd="3" destOrd="0" presId="urn:microsoft.com/office/officeart/2005/8/layout/bProcess4"/>
    <dgm:cxn modelId="{296196C2-6774-475E-BDB2-21A5B16A2940}" type="presParOf" srcId="{E9F2E5F9-FBFB-488F-B144-58A995417A5E}" destId="{141EE776-BAE4-4908-8392-DFDAA893C74B}" srcOrd="4" destOrd="0" presId="urn:microsoft.com/office/officeart/2005/8/layout/bProcess4"/>
    <dgm:cxn modelId="{A85BA4A8-32FB-4555-8FAD-1CDCB0F2A5E9}" type="presParOf" srcId="{141EE776-BAE4-4908-8392-DFDAA893C74B}" destId="{F83BDAB2-475E-40DF-AC91-8CB856D4B30E}" srcOrd="0" destOrd="0" presId="urn:microsoft.com/office/officeart/2005/8/layout/bProcess4"/>
    <dgm:cxn modelId="{415F5DE7-80D2-4BC6-8A42-00EFAB11B058}" type="presParOf" srcId="{141EE776-BAE4-4908-8392-DFDAA893C74B}" destId="{6B1CC7DF-56EC-4C53-B88D-6B142C7B08D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54D9F6-7301-43BF-B333-A9DDB244B9DE}"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6C70ABAD-5286-4D52-BCB6-8FC12EAF61E3}">
      <dgm:prSet/>
      <dgm:spPr/>
      <dgm:t>
        <a:bodyPr/>
        <a:lstStyle/>
        <a:p>
          <a:r>
            <a:rPr lang="en-GB" dirty="0"/>
            <a:t>Quantification Committee (QC)</a:t>
          </a:r>
          <a:endParaRPr lang="en-US" dirty="0"/>
        </a:p>
      </dgm:t>
    </dgm:pt>
    <dgm:pt modelId="{A4A2BDA2-5920-4089-B76B-77B53B13644A}" type="parTrans" cxnId="{885D0F19-7FE2-4EC8-9117-5892F9FC82CB}">
      <dgm:prSet/>
      <dgm:spPr/>
      <dgm:t>
        <a:bodyPr/>
        <a:lstStyle/>
        <a:p>
          <a:endParaRPr lang="en-US"/>
        </a:p>
      </dgm:t>
    </dgm:pt>
    <dgm:pt modelId="{9305A59A-3E21-4E0A-A9BC-89EAB69EDD49}" type="sibTrans" cxnId="{885D0F19-7FE2-4EC8-9117-5892F9FC82CB}">
      <dgm:prSet/>
      <dgm:spPr/>
      <dgm:t>
        <a:bodyPr/>
        <a:lstStyle/>
        <a:p>
          <a:endParaRPr lang="en-US"/>
        </a:p>
      </dgm:t>
    </dgm:pt>
    <dgm:pt modelId="{7E4CB1D3-BEFE-40FA-AC4F-BF3C441AE394}">
      <dgm:prSet/>
      <dgm:spPr/>
      <dgm:t>
        <a:bodyPr/>
        <a:lstStyle/>
        <a:p>
          <a:r>
            <a:rPr lang="en-GB" dirty="0"/>
            <a:t>Implementation Committee (IC)</a:t>
          </a:r>
          <a:endParaRPr lang="en-US" dirty="0"/>
        </a:p>
      </dgm:t>
    </dgm:pt>
    <dgm:pt modelId="{8C15A334-3A51-451F-819F-2C083A8CA8F0}" type="parTrans" cxnId="{3C3F2891-0C02-4FF3-A83A-8FF4292E9578}">
      <dgm:prSet/>
      <dgm:spPr/>
      <dgm:t>
        <a:bodyPr/>
        <a:lstStyle/>
        <a:p>
          <a:endParaRPr lang="en-US"/>
        </a:p>
      </dgm:t>
    </dgm:pt>
    <dgm:pt modelId="{89E206F3-0A56-44F1-9447-006241CA43EC}" type="sibTrans" cxnId="{3C3F2891-0C02-4FF3-A83A-8FF4292E9578}">
      <dgm:prSet/>
      <dgm:spPr/>
      <dgm:t>
        <a:bodyPr/>
        <a:lstStyle/>
        <a:p>
          <a:endParaRPr lang="en-US"/>
        </a:p>
      </dgm:t>
    </dgm:pt>
    <dgm:pt modelId="{9D90EC70-8B23-4D8E-BCAF-9D84851F214B}" type="pres">
      <dgm:prSet presAssocID="{C754D9F6-7301-43BF-B333-A9DDB244B9DE}" presName="hierChild1" presStyleCnt="0">
        <dgm:presLayoutVars>
          <dgm:chPref val="1"/>
          <dgm:dir/>
          <dgm:animOne val="branch"/>
          <dgm:animLvl val="lvl"/>
          <dgm:resizeHandles/>
        </dgm:presLayoutVars>
      </dgm:prSet>
      <dgm:spPr/>
    </dgm:pt>
    <dgm:pt modelId="{1575CAC5-46F7-40AC-B441-993CB39570D2}" type="pres">
      <dgm:prSet presAssocID="{6C70ABAD-5286-4D52-BCB6-8FC12EAF61E3}" presName="hierRoot1" presStyleCnt="0"/>
      <dgm:spPr/>
    </dgm:pt>
    <dgm:pt modelId="{EB0D6F34-F25D-42FC-B450-D8FC9833BB71}" type="pres">
      <dgm:prSet presAssocID="{6C70ABAD-5286-4D52-BCB6-8FC12EAF61E3}" presName="composite" presStyleCnt="0"/>
      <dgm:spPr/>
    </dgm:pt>
    <dgm:pt modelId="{5CA39FDD-DF7C-414A-ADBF-963691562D5E}" type="pres">
      <dgm:prSet presAssocID="{6C70ABAD-5286-4D52-BCB6-8FC12EAF61E3}" presName="background" presStyleLbl="node0" presStyleIdx="0" presStyleCnt="2"/>
      <dgm:spPr/>
    </dgm:pt>
    <dgm:pt modelId="{827CADA5-03A1-4869-BB49-9D4913144D55}" type="pres">
      <dgm:prSet presAssocID="{6C70ABAD-5286-4D52-BCB6-8FC12EAF61E3}" presName="text" presStyleLbl="fgAcc0" presStyleIdx="0" presStyleCnt="2" custLinFactNeighborY="-2161">
        <dgm:presLayoutVars>
          <dgm:chPref val="3"/>
        </dgm:presLayoutVars>
      </dgm:prSet>
      <dgm:spPr/>
    </dgm:pt>
    <dgm:pt modelId="{2648B8D5-911A-406E-A4B2-8E737AE856D4}" type="pres">
      <dgm:prSet presAssocID="{6C70ABAD-5286-4D52-BCB6-8FC12EAF61E3}" presName="hierChild2" presStyleCnt="0"/>
      <dgm:spPr/>
    </dgm:pt>
    <dgm:pt modelId="{1B6C8A6A-B81D-4601-AB12-A78C5A89333A}" type="pres">
      <dgm:prSet presAssocID="{7E4CB1D3-BEFE-40FA-AC4F-BF3C441AE394}" presName="hierRoot1" presStyleCnt="0"/>
      <dgm:spPr/>
    </dgm:pt>
    <dgm:pt modelId="{FCD13C8D-76BF-444D-9CD2-A7D5B7A467C0}" type="pres">
      <dgm:prSet presAssocID="{7E4CB1D3-BEFE-40FA-AC4F-BF3C441AE394}" presName="composite" presStyleCnt="0"/>
      <dgm:spPr/>
    </dgm:pt>
    <dgm:pt modelId="{6B50C9B7-8F1F-4976-8428-E5E8813513C7}" type="pres">
      <dgm:prSet presAssocID="{7E4CB1D3-BEFE-40FA-AC4F-BF3C441AE394}" presName="background" presStyleLbl="node0" presStyleIdx="1" presStyleCnt="2"/>
      <dgm:spPr/>
    </dgm:pt>
    <dgm:pt modelId="{1005C57F-3AAF-44C3-8745-8529C7C87B25}" type="pres">
      <dgm:prSet presAssocID="{7E4CB1D3-BEFE-40FA-AC4F-BF3C441AE394}" presName="text" presStyleLbl="fgAcc0" presStyleIdx="1" presStyleCnt="2" custLinFactNeighborY="-3537">
        <dgm:presLayoutVars>
          <dgm:chPref val="3"/>
        </dgm:presLayoutVars>
      </dgm:prSet>
      <dgm:spPr/>
    </dgm:pt>
    <dgm:pt modelId="{058DFFDC-B901-4FAC-A223-323CABB21228}" type="pres">
      <dgm:prSet presAssocID="{7E4CB1D3-BEFE-40FA-AC4F-BF3C441AE394}" presName="hierChild2" presStyleCnt="0"/>
      <dgm:spPr/>
    </dgm:pt>
  </dgm:ptLst>
  <dgm:cxnLst>
    <dgm:cxn modelId="{885D0F19-7FE2-4EC8-9117-5892F9FC82CB}" srcId="{C754D9F6-7301-43BF-B333-A9DDB244B9DE}" destId="{6C70ABAD-5286-4D52-BCB6-8FC12EAF61E3}" srcOrd="0" destOrd="0" parTransId="{A4A2BDA2-5920-4089-B76B-77B53B13644A}" sibTransId="{9305A59A-3E21-4E0A-A9BC-89EAB69EDD49}"/>
    <dgm:cxn modelId="{689D7D20-9C45-4D5B-9AE9-FCD46319489A}" type="presOf" srcId="{C754D9F6-7301-43BF-B333-A9DDB244B9DE}" destId="{9D90EC70-8B23-4D8E-BCAF-9D84851F214B}" srcOrd="0" destOrd="0" presId="urn:microsoft.com/office/officeart/2005/8/layout/hierarchy1"/>
    <dgm:cxn modelId="{2C12E152-63F7-431B-97C7-76289E7363C8}" type="presOf" srcId="{6C70ABAD-5286-4D52-BCB6-8FC12EAF61E3}" destId="{827CADA5-03A1-4869-BB49-9D4913144D55}" srcOrd="0" destOrd="0" presId="urn:microsoft.com/office/officeart/2005/8/layout/hierarchy1"/>
    <dgm:cxn modelId="{EFE4FC86-149B-4FEC-BA18-C0FC24562534}" type="presOf" srcId="{7E4CB1D3-BEFE-40FA-AC4F-BF3C441AE394}" destId="{1005C57F-3AAF-44C3-8745-8529C7C87B25}" srcOrd="0" destOrd="0" presId="urn:microsoft.com/office/officeart/2005/8/layout/hierarchy1"/>
    <dgm:cxn modelId="{3C3F2891-0C02-4FF3-A83A-8FF4292E9578}" srcId="{C754D9F6-7301-43BF-B333-A9DDB244B9DE}" destId="{7E4CB1D3-BEFE-40FA-AC4F-BF3C441AE394}" srcOrd="1" destOrd="0" parTransId="{8C15A334-3A51-451F-819F-2C083A8CA8F0}" sibTransId="{89E206F3-0A56-44F1-9447-006241CA43EC}"/>
    <dgm:cxn modelId="{20691451-9345-4060-B7C1-72977244BC8B}" type="presParOf" srcId="{9D90EC70-8B23-4D8E-BCAF-9D84851F214B}" destId="{1575CAC5-46F7-40AC-B441-993CB39570D2}" srcOrd="0" destOrd="0" presId="urn:microsoft.com/office/officeart/2005/8/layout/hierarchy1"/>
    <dgm:cxn modelId="{081C1ACE-971A-4B39-9BCD-BD690C45ABEF}" type="presParOf" srcId="{1575CAC5-46F7-40AC-B441-993CB39570D2}" destId="{EB0D6F34-F25D-42FC-B450-D8FC9833BB71}" srcOrd="0" destOrd="0" presId="urn:microsoft.com/office/officeart/2005/8/layout/hierarchy1"/>
    <dgm:cxn modelId="{98E9AD05-D0CA-443D-92AD-1F5DA45D99A9}" type="presParOf" srcId="{EB0D6F34-F25D-42FC-B450-D8FC9833BB71}" destId="{5CA39FDD-DF7C-414A-ADBF-963691562D5E}" srcOrd="0" destOrd="0" presId="urn:microsoft.com/office/officeart/2005/8/layout/hierarchy1"/>
    <dgm:cxn modelId="{1864417A-0BA0-4A42-A374-F084E1F395B9}" type="presParOf" srcId="{EB0D6F34-F25D-42FC-B450-D8FC9833BB71}" destId="{827CADA5-03A1-4869-BB49-9D4913144D55}" srcOrd="1" destOrd="0" presId="urn:microsoft.com/office/officeart/2005/8/layout/hierarchy1"/>
    <dgm:cxn modelId="{74223D8A-D013-46CF-BF5F-D06F9A3504C3}" type="presParOf" srcId="{1575CAC5-46F7-40AC-B441-993CB39570D2}" destId="{2648B8D5-911A-406E-A4B2-8E737AE856D4}" srcOrd="1" destOrd="0" presId="urn:microsoft.com/office/officeart/2005/8/layout/hierarchy1"/>
    <dgm:cxn modelId="{26ABD47F-FE19-4306-B121-64CE4BEF1836}" type="presParOf" srcId="{9D90EC70-8B23-4D8E-BCAF-9D84851F214B}" destId="{1B6C8A6A-B81D-4601-AB12-A78C5A89333A}" srcOrd="1" destOrd="0" presId="urn:microsoft.com/office/officeart/2005/8/layout/hierarchy1"/>
    <dgm:cxn modelId="{1F59E107-AE04-4369-BAF0-C97B7EEC33B8}" type="presParOf" srcId="{1B6C8A6A-B81D-4601-AB12-A78C5A89333A}" destId="{FCD13C8D-76BF-444D-9CD2-A7D5B7A467C0}" srcOrd="0" destOrd="0" presId="urn:microsoft.com/office/officeart/2005/8/layout/hierarchy1"/>
    <dgm:cxn modelId="{6D658131-35E0-418E-B150-BE0497644329}" type="presParOf" srcId="{FCD13C8D-76BF-444D-9CD2-A7D5B7A467C0}" destId="{6B50C9B7-8F1F-4976-8428-E5E8813513C7}" srcOrd="0" destOrd="0" presId="urn:microsoft.com/office/officeart/2005/8/layout/hierarchy1"/>
    <dgm:cxn modelId="{A96A1306-E325-457A-9756-72231458F92A}" type="presParOf" srcId="{FCD13C8D-76BF-444D-9CD2-A7D5B7A467C0}" destId="{1005C57F-3AAF-44C3-8745-8529C7C87B25}" srcOrd="1" destOrd="0" presId="urn:microsoft.com/office/officeart/2005/8/layout/hierarchy1"/>
    <dgm:cxn modelId="{37E886A6-8553-4CD5-AEE9-6D086B792BC5}" type="presParOf" srcId="{1B6C8A6A-B81D-4601-AB12-A78C5A89333A}" destId="{058DFFDC-B901-4FAC-A223-323CABB2122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519BC-2978-4206-8BF0-6D431B07B4E0}">
      <dsp:nvSpPr>
        <dsp:cNvPr id="0" name=""/>
        <dsp:cNvSpPr/>
      </dsp:nvSpPr>
      <dsp:spPr>
        <a:xfrm rot="5400000">
          <a:off x="-371345" y="1542413"/>
          <a:ext cx="2408448" cy="290783"/>
        </a:xfrm>
        <a:prstGeom prst="rect">
          <a:avLst/>
        </a:prstGeom>
        <a:gradFill flip="none" rotWithShape="0">
          <a:gsLst>
            <a:gs pos="0">
              <a:srgbClr val="52608D">
                <a:tint val="66000"/>
                <a:satMod val="160000"/>
              </a:srgbClr>
            </a:gs>
            <a:gs pos="50000">
              <a:srgbClr val="52608D">
                <a:tint val="44500"/>
                <a:satMod val="160000"/>
              </a:srgbClr>
            </a:gs>
            <a:gs pos="100000">
              <a:srgbClr val="52608D">
                <a:tint val="23500"/>
                <a:satMod val="160000"/>
              </a:srgbClr>
            </a:gs>
          </a:gsLst>
          <a:lin ang="2700000" scaled="1"/>
          <a:tileRect/>
        </a:gradFill>
        <a:ln>
          <a:noFill/>
        </a:ln>
        <a:effectLst/>
      </dsp:spPr>
      <dsp:style>
        <a:lnRef idx="0">
          <a:scrgbClr r="0" g="0" b="0"/>
        </a:lnRef>
        <a:fillRef idx="1">
          <a:scrgbClr r="0" g="0" b="0"/>
        </a:fillRef>
        <a:effectRef idx="1">
          <a:scrgbClr r="0" g="0" b="0"/>
        </a:effectRef>
        <a:fontRef idx="minor">
          <a:schemeClr val="lt1"/>
        </a:fontRef>
      </dsp:style>
    </dsp:sp>
    <dsp:sp modelId="{9B52DAE3-15B8-4D97-9B87-B3B137FC0540}">
      <dsp:nvSpPr>
        <dsp:cNvPr id="0" name=""/>
        <dsp:cNvSpPr/>
      </dsp:nvSpPr>
      <dsp:spPr>
        <a:xfrm>
          <a:off x="179318" y="348"/>
          <a:ext cx="3230928" cy="193855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RW" sz="1800" kern="1200" dirty="0"/>
            <a:t>In the past, the procurement of </a:t>
          </a:r>
          <a:r>
            <a:rPr lang="en-GB" sz="1800" kern="1200" dirty="0"/>
            <a:t>Family Planning (</a:t>
          </a:r>
          <a:r>
            <a:rPr lang="en-RW" sz="1800" kern="1200" dirty="0"/>
            <a:t>FP</a:t>
          </a:r>
          <a:r>
            <a:rPr lang="en-US" sz="1800" kern="1200" dirty="0"/>
            <a:t>)</a:t>
          </a:r>
          <a:r>
            <a:rPr lang="en-RW" sz="1800" kern="1200" dirty="0"/>
            <a:t> commodities in Rwanda was only coordinated through development partners under the leadership of the Ministry of Health </a:t>
          </a:r>
          <a:r>
            <a:rPr lang="en-US" sz="1800" kern="1200" dirty="0"/>
            <a:t>(</a:t>
          </a:r>
          <a:r>
            <a:rPr lang="en-RW" sz="1800" kern="1200" dirty="0"/>
            <a:t>MoH</a:t>
          </a:r>
          <a:r>
            <a:rPr lang="en-US" sz="1800" kern="1200" dirty="0"/>
            <a:t>)</a:t>
          </a:r>
          <a:r>
            <a:rPr lang="en-RW" sz="1800" kern="1200" dirty="0"/>
            <a:t>. </a:t>
          </a:r>
          <a:endParaRPr lang="en-US" sz="1800" kern="1200" dirty="0"/>
        </a:p>
      </dsp:txBody>
      <dsp:txXfrm>
        <a:off x="236096" y="57126"/>
        <a:ext cx="3117372" cy="1825001"/>
      </dsp:txXfrm>
    </dsp:sp>
    <dsp:sp modelId="{BC2A388A-46CE-4F0E-B923-E5DA0959B331}">
      <dsp:nvSpPr>
        <dsp:cNvPr id="0" name=""/>
        <dsp:cNvSpPr/>
      </dsp:nvSpPr>
      <dsp:spPr>
        <a:xfrm>
          <a:off x="840252" y="2754011"/>
          <a:ext cx="4282386" cy="290783"/>
        </a:xfrm>
        <a:prstGeom prst="rect">
          <a:avLst/>
        </a:prstGeom>
        <a:gradFill flip="none" rotWithShape="0">
          <a:gsLst>
            <a:gs pos="0">
              <a:srgbClr val="52608D">
                <a:tint val="66000"/>
                <a:satMod val="160000"/>
              </a:srgbClr>
            </a:gs>
            <a:gs pos="50000">
              <a:srgbClr val="52608D">
                <a:tint val="44500"/>
                <a:satMod val="160000"/>
              </a:srgbClr>
            </a:gs>
            <a:gs pos="100000">
              <a:srgbClr val="52608D">
                <a:tint val="23500"/>
                <a:satMod val="160000"/>
              </a:srgbClr>
            </a:gs>
          </a:gsLst>
          <a:lin ang="2700000" scaled="1"/>
          <a:tileRect/>
        </a:gradFill>
        <a:ln>
          <a:noFill/>
        </a:ln>
        <a:effectLst/>
      </dsp:spPr>
      <dsp:style>
        <a:lnRef idx="0">
          <a:scrgbClr r="0" g="0" b="0"/>
        </a:lnRef>
        <a:fillRef idx="1">
          <a:scrgbClr r="0" g="0" b="0"/>
        </a:fillRef>
        <a:effectRef idx="1">
          <a:scrgbClr r="0" g="0" b="0"/>
        </a:effectRef>
        <a:fontRef idx="minor">
          <a:schemeClr val="lt1"/>
        </a:fontRef>
      </dsp:style>
    </dsp:sp>
    <dsp:sp modelId="{BDE986AC-3B6B-4CE6-892B-C4B6E931931F}">
      <dsp:nvSpPr>
        <dsp:cNvPr id="0" name=""/>
        <dsp:cNvSpPr/>
      </dsp:nvSpPr>
      <dsp:spPr>
        <a:xfrm>
          <a:off x="179318" y="2423544"/>
          <a:ext cx="3230928" cy="1938557"/>
        </a:xfrm>
        <a:prstGeom prst="roundRect">
          <a:avLst>
            <a:gd name="adj" fmla="val 10000"/>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RW" sz="1800" kern="1200"/>
            <a:t>There was no reconciliation of funds available versus gap analysis or data-based assessments and priorities to inform the procurement process. </a:t>
          </a:r>
          <a:endParaRPr lang="en-US" sz="1800" kern="1200"/>
        </a:p>
      </dsp:txBody>
      <dsp:txXfrm>
        <a:off x="236096" y="2480322"/>
        <a:ext cx="3117372" cy="1825001"/>
      </dsp:txXfrm>
    </dsp:sp>
    <dsp:sp modelId="{6B1CC7DF-56EC-4C53-B88D-6B142C7B08D6}">
      <dsp:nvSpPr>
        <dsp:cNvPr id="0" name=""/>
        <dsp:cNvSpPr/>
      </dsp:nvSpPr>
      <dsp:spPr>
        <a:xfrm>
          <a:off x="4476453" y="2423544"/>
          <a:ext cx="3230928" cy="1938557"/>
        </a:xfrm>
        <a:prstGeom prst="roundRect">
          <a:avLst>
            <a:gd name="adj" fmla="val 10000"/>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RW" sz="1800" kern="1200" dirty="0"/>
            <a:t>To address such challenges, the MoH has integrated the forecasting and supply plan activities for contraceptives into the CPDS forum involving all stakeholders in the FP program since 2016.</a:t>
          </a:r>
          <a:endParaRPr lang="en-US" sz="1800" kern="1200" dirty="0"/>
        </a:p>
      </dsp:txBody>
      <dsp:txXfrm>
        <a:off x="4533231" y="2480322"/>
        <a:ext cx="3117372" cy="1825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39FDD-DF7C-414A-ADBF-963691562D5E}">
      <dsp:nvSpPr>
        <dsp:cNvPr id="0" name=""/>
        <dsp:cNvSpPr/>
      </dsp:nvSpPr>
      <dsp:spPr>
        <a:xfrm>
          <a:off x="1031688" y="-16536"/>
          <a:ext cx="1243845" cy="7898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CADA5-03A1-4869-BB49-9D4913144D55}">
      <dsp:nvSpPr>
        <dsp:cNvPr id="0" name=""/>
        <dsp:cNvSpPr/>
      </dsp:nvSpPr>
      <dsp:spPr>
        <a:xfrm>
          <a:off x="1169893" y="114758"/>
          <a:ext cx="1243845" cy="7898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Quantification Committee (QC)</a:t>
          </a:r>
          <a:endParaRPr lang="en-US" sz="1300" kern="1200" dirty="0"/>
        </a:p>
      </dsp:txBody>
      <dsp:txXfrm>
        <a:off x="1193027" y="137892"/>
        <a:ext cx="1197577" cy="743573"/>
      </dsp:txXfrm>
    </dsp:sp>
    <dsp:sp modelId="{6B50C9B7-8F1F-4976-8428-E5E8813513C7}">
      <dsp:nvSpPr>
        <dsp:cNvPr id="0" name=""/>
        <dsp:cNvSpPr/>
      </dsp:nvSpPr>
      <dsp:spPr>
        <a:xfrm>
          <a:off x="2551944" y="-27404"/>
          <a:ext cx="1243845" cy="7898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5C57F-3AAF-44C3-8745-8529C7C87B25}">
      <dsp:nvSpPr>
        <dsp:cNvPr id="0" name=""/>
        <dsp:cNvSpPr/>
      </dsp:nvSpPr>
      <dsp:spPr>
        <a:xfrm>
          <a:off x="2690149" y="103890"/>
          <a:ext cx="1243845" cy="78984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Implementation Committee (IC)</a:t>
          </a:r>
          <a:endParaRPr lang="en-US" sz="1300" kern="1200" dirty="0"/>
        </a:p>
      </dsp:txBody>
      <dsp:txXfrm>
        <a:off x="2713283" y="127024"/>
        <a:ext cx="1197577" cy="74357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F22A4-3893-4D46-9ED3-BBFE5479B8C2}" type="datetimeFigureOut">
              <a:rPr lang="en-US" smtClean="0"/>
              <a:t>11/7/2022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D6C03-2980-43DA-8E65-2F56F3E7A844}" type="slidenum">
              <a:rPr lang="en-US" smtClean="0"/>
              <a:t>‹#›</a:t>
            </a:fld>
            <a:endParaRPr lang="en-US"/>
          </a:p>
        </p:txBody>
      </p:sp>
    </p:spTree>
    <p:extLst>
      <p:ext uri="{BB962C8B-B14F-4D97-AF65-F5344CB8AC3E}">
        <p14:creationId xmlns:p14="http://schemas.microsoft.com/office/powerpoint/2010/main" val="219191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 </a:t>
            </a:r>
            <a:r>
              <a:rPr lang="en-RW" sz="900" kern="1200" dirty="0">
                <a:solidFill>
                  <a:schemeClr val="tx1"/>
                </a:solidFill>
                <a:effectLst/>
                <a:latin typeface="+mn-lt"/>
                <a:ea typeface="+mn-ea"/>
                <a:cs typeface="+mn-cs"/>
              </a:rPr>
              <a:t>Current contraceptive use: Modern contraceptive use is higher among currently married women (58%) than among sexually active unmarried women (48%). The contraceptive prevalence rate for any method is 64% among currently married women. </a:t>
            </a:r>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t>
            </a:r>
            <a:r>
              <a:rPr lang="en-RW" sz="900" kern="1200" dirty="0">
                <a:solidFill>
                  <a:schemeClr val="tx1"/>
                </a:solidFill>
                <a:effectLst/>
                <a:latin typeface="+mn-lt"/>
                <a:ea typeface="+mn-ea"/>
                <a:cs typeface="+mn-cs"/>
              </a:rPr>
              <a:t>Contraceptive discontinuation: About a third of women (30%) who began using a contraceptive method in the 5 years preceding the survey discontinued the method within 12 months. The most common reason for discontinuation was side effects/health concerns (30%).</a:t>
            </a:r>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t>
            </a:r>
            <a:r>
              <a:rPr lang="en-RW" sz="900" kern="1200" dirty="0">
                <a:solidFill>
                  <a:schemeClr val="tx1"/>
                </a:solidFill>
                <a:effectLst/>
                <a:latin typeface="+mn-lt"/>
                <a:ea typeface="+mn-ea"/>
                <a:cs typeface="+mn-cs"/>
              </a:rPr>
              <a:t>Demand for family planning: The total demand for family planning among currently married women is 78%; 75% of total demand is satisfied by modern methods. </a:t>
            </a:r>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t>
            </a:r>
            <a:r>
              <a:rPr lang="en-RW" sz="900" kern="1200" dirty="0">
                <a:solidFill>
                  <a:schemeClr val="tx1"/>
                </a:solidFill>
                <a:effectLst/>
                <a:latin typeface="+mn-lt"/>
                <a:ea typeface="+mn-ea"/>
                <a:cs typeface="+mn-cs"/>
              </a:rPr>
              <a:t>Unmet need for family planning: Unmet need for family planning is higher among sexually active unmarried women (37%) than among currently married women (14%). </a:t>
            </a:r>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t>
            </a:r>
            <a:r>
              <a:rPr lang="en-RW" sz="900" kern="1200" dirty="0">
                <a:solidFill>
                  <a:schemeClr val="tx1"/>
                </a:solidFill>
                <a:effectLst/>
                <a:latin typeface="+mn-lt"/>
                <a:ea typeface="+mn-ea"/>
                <a:cs typeface="+mn-cs"/>
              </a:rPr>
              <a:t>Future use of contraception: 61% of currently married women who are not using contraception intend to use family planning in the future.</a:t>
            </a:r>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Wanted births: The wanted fertility rate is 3.1, while the total fertility rate is 4.1. This suggests that Rwandan women are currently having, on average, one more child than they want.</a:t>
            </a:r>
            <a:endParaRPr lang="en-RW"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DD6C03-2980-43DA-8E65-2F56F3E7A844}" type="slidenum">
              <a:rPr lang="en-US" smtClean="0"/>
              <a:t>2</a:t>
            </a:fld>
            <a:endParaRPr lang="en-US"/>
          </a:p>
        </p:txBody>
      </p:sp>
    </p:spTree>
    <p:extLst>
      <p:ext uri="{BB962C8B-B14F-4D97-AF65-F5344CB8AC3E}">
        <p14:creationId xmlns:p14="http://schemas.microsoft.com/office/powerpoint/2010/main" val="272230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W"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DD6C03-2980-43DA-8E65-2F56F3E7A844}" type="slidenum">
              <a:rPr lang="en-US" smtClean="0"/>
              <a:t>4</a:t>
            </a:fld>
            <a:endParaRPr lang="en-US"/>
          </a:p>
        </p:txBody>
      </p:sp>
    </p:spTree>
    <p:extLst>
      <p:ext uri="{BB962C8B-B14F-4D97-AF65-F5344CB8AC3E}">
        <p14:creationId xmlns:p14="http://schemas.microsoft.com/office/powerpoint/2010/main" val="2750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Rwanda, the MOH, USAID, and UNFPA are the main funders of FP commodities. In this regard, the funding mechanism is determined every year after a quantification exercise where the MoH and stakeholders, through the CPDS resource management committee, approve the supply plan and mobilize funds to procure contraceptives.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CPDS monitors the procurement and distribution system progressively to ensure a continuous availability of FP commodities. Throughout monitoring, the CPDS advises the FP program not only on the logistics and procurement aspects of commodities but also provides recommendations on strategies to increase contraceptives uptake in Rwanda.</a:t>
            </a:r>
            <a:endParaRPr lang="en-RW"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DD6C03-2980-43DA-8E65-2F56F3E7A844}" type="slidenum">
              <a:rPr lang="en-US" smtClean="0"/>
              <a:t>6</a:t>
            </a:fld>
            <a:endParaRPr lang="en-US"/>
          </a:p>
        </p:txBody>
      </p:sp>
    </p:spTree>
    <p:extLst>
      <p:ext uri="{BB962C8B-B14F-4D97-AF65-F5344CB8AC3E}">
        <p14:creationId xmlns:p14="http://schemas.microsoft.com/office/powerpoint/2010/main" val="135410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Resource Mobilisation Committee RMC: </a:t>
            </a:r>
            <a:r>
              <a:rPr lang="en-RW" sz="1200" kern="1200" dirty="0">
                <a:solidFill>
                  <a:schemeClr val="tx1"/>
                </a:solidFill>
                <a:effectLst/>
                <a:latin typeface="+mn-lt"/>
                <a:ea typeface="+mn-ea"/>
                <a:cs typeface="+mn-cs"/>
              </a:rPr>
              <a:t>The overall purpose of the RMC is to maintain the cohesion of the system by defining the strategies for optimizing the available resources within the restrictions of each individual partner and to oversee that the agreed procedures are respected.</a:t>
            </a:r>
            <a:r>
              <a:rPr lang="en-GB" sz="1200" kern="120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The RMC provides the highest level of decision making within the CPDS.</a:t>
            </a:r>
            <a:endParaRPr lang="en-RW"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Quantification Committee QC: </a:t>
            </a:r>
            <a:r>
              <a:rPr lang="en-RW" sz="1200" kern="1200" dirty="0">
                <a:solidFill>
                  <a:schemeClr val="tx1"/>
                </a:solidFill>
                <a:effectLst/>
                <a:latin typeface="+mn-lt"/>
                <a:ea typeface="+mn-ea"/>
                <a:cs typeface="+mn-cs"/>
              </a:rPr>
              <a:t>This is the technical arm of the CPDS focusing on forecasting and supply planning for health commodities. </a:t>
            </a:r>
            <a:r>
              <a:rPr lang="en-GB" sz="1200" kern="1200" dirty="0">
                <a:solidFill>
                  <a:schemeClr val="tx1"/>
                </a:solidFill>
                <a:effectLst/>
                <a:latin typeface="+mn-lt"/>
                <a:ea typeface="+mn-ea"/>
                <a:cs typeface="+mn-cs"/>
              </a:rPr>
              <a:t>They are tasked to prepare</a:t>
            </a:r>
            <a:r>
              <a:rPr lang="en-RW" sz="1200" kern="1200" dirty="0">
                <a:solidFill>
                  <a:schemeClr val="tx1"/>
                </a:solidFill>
                <a:effectLst/>
                <a:latin typeface="+mn-lt"/>
                <a:ea typeface="+mn-ea"/>
                <a:cs typeface="+mn-cs"/>
              </a:rPr>
              <a:t> and carry out annual quantification, quarterly supply plan reviews as well as monthly stock status review meetings to ensure</a:t>
            </a:r>
            <a:r>
              <a:rPr lang="en-GB" sz="1200" kern="1200" dirty="0">
                <a:solidFill>
                  <a:schemeClr val="tx1"/>
                </a:solidFill>
                <a:effectLst/>
                <a:latin typeface="+mn-lt"/>
                <a:ea typeface="+mn-ea"/>
                <a:cs typeface="+mn-cs"/>
              </a:rPr>
              <a:t> commodity security.</a:t>
            </a:r>
            <a:endParaRPr lang="en-RW"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Implementation Committee IC: </a:t>
            </a:r>
            <a:r>
              <a:rPr lang="en-RW" sz="1200" kern="1200" dirty="0">
                <a:solidFill>
                  <a:schemeClr val="tx1"/>
                </a:solidFill>
                <a:effectLst/>
                <a:latin typeface="+mn-lt"/>
                <a:ea typeface="+mn-ea"/>
                <a:cs typeface="+mn-cs"/>
              </a:rPr>
              <a:t>This is the technical arm of the CPDS focusing on ensuring the efficient implementation of Supply plans and provide visibility on the delivery date of planned shipments, changing market trends highlighting potential risks and opportunities in the marketplace.</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technical coordination level of the CPDS is the link between different technical areas (QC and IC) of the CPDS and the decision-making level (RMC). </a:t>
            </a:r>
            <a:r>
              <a:rPr lang="en-GB" sz="1200" b="0" i="0" u="none" strike="noStrike" kern="1200" baseline="0" dirty="0" err="1">
                <a:solidFill>
                  <a:schemeClr val="tx1"/>
                </a:solidFill>
                <a:latin typeface="+mn-lt"/>
                <a:ea typeface="+mn-ea"/>
                <a:cs typeface="+mn-cs"/>
              </a:rPr>
              <a:t>He/She</a:t>
            </a:r>
            <a:r>
              <a:rPr lang="en-GB" sz="1200" b="0" i="0" u="none" strike="noStrike" kern="1200" baseline="0" dirty="0">
                <a:solidFill>
                  <a:schemeClr val="tx1"/>
                </a:solidFill>
                <a:latin typeface="+mn-lt"/>
                <a:ea typeface="+mn-ea"/>
                <a:cs typeface="+mn-cs"/>
              </a:rPr>
              <a:t> is also the CPDS/MOH focal point for all technical issues related to health commodities managed</a:t>
            </a:r>
          </a:p>
          <a:p>
            <a:r>
              <a:rPr lang="en-GB" sz="1200" b="0" i="0" u="none" strike="noStrike" kern="1200" baseline="0" dirty="0">
                <a:solidFill>
                  <a:schemeClr val="tx1"/>
                </a:solidFill>
                <a:latin typeface="+mn-lt"/>
                <a:ea typeface="+mn-ea"/>
                <a:cs typeface="+mn-cs"/>
              </a:rPr>
              <a:t>within the CPDS.</a:t>
            </a:r>
            <a:endParaRPr lang="en-R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RW"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DD6C03-2980-43DA-8E65-2F56F3E7A844}" type="slidenum">
              <a:rPr lang="en-US" smtClean="0"/>
              <a:t>7</a:t>
            </a:fld>
            <a:endParaRPr lang="en-US"/>
          </a:p>
        </p:txBody>
      </p:sp>
    </p:spTree>
    <p:extLst>
      <p:ext uri="{BB962C8B-B14F-4D97-AF65-F5344CB8AC3E}">
        <p14:creationId xmlns:p14="http://schemas.microsoft.com/office/powerpoint/2010/main" val="3266162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ghsupplychain.org/" TargetMode="External"/><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Basic PPT Slide</a:t>
            </a:r>
          </a:p>
        </p:txBody>
      </p:sp>
      <p:sp>
        <p:nvSpPr>
          <p:cNvPr id="3" name="Content Placeholder 2"/>
          <p:cNvSpPr>
            <a:spLocks noGrp="1"/>
          </p:cNvSpPr>
          <p:nvPr>
            <p:ph idx="1" hasCustomPrompt="1"/>
          </p:nvPr>
        </p:nvSpPr>
        <p:spPr/>
        <p:txBody>
          <a:bodyPr/>
          <a:lstStyle>
            <a:lvl1pPr>
              <a:lnSpc>
                <a:spcPct val="100000"/>
              </a:lnSpc>
              <a:spcBef>
                <a:spcPts val="1200"/>
              </a:spcBef>
              <a:buClr>
                <a:srgbClr val="6C6463"/>
              </a:buClr>
              <a:defRPr>
                <a:solidFill>
                  <a:srgbClr val="6C6463"/>
                </a:solidFill>
              </a:defRPr>
            </a:lvl1pPr>
            <a:lvl2pPr marL="685800" indent="-228600">
              <a:lnSpc>
                <a:spcPct val="100000"/>
              </a:lnSpc>
              <a:spcBef>
                <a:spcPts val="300"/>
              </a:spcBef>
              <a:buClr>
                <a:srgbClr val="6C6463"/>
              </a:buClr>
              <a:buFont typeface="Courier New" panose="02070309020205020404" pitchFamily="49" charset="0"/>
              <a:buChar char="o"/>
              <a:defRPr>
                <a:solidFill>
                  <a:srgbClr val="6C6463"/>
                </a:solidFill>
              </a:defRPr>
            </a:lvl2pPr>
            <a:lvl3pPr marL="1143000" indent="-228600">
              <a:lnSpc>
                <a:spcPct val="100000"/>
              </a:lnSpc>
              <a:spcBef>
                <a:spcPts val="300"/>
              </a:spcBef>
              <a:buClr>
                <a:srgbClr val="6C6463"/>
              </a:buClr>
              <a:buFont typeface="Gill Sans MT" panose="020B0502020104020203" pitchFamily="34" charset="0"/>
              <a:buChar char="–"/>
              <a:defRPr>
                <a:solidFill>
                  <a:srgbClr val="6C6463"/>
                </a:solidFill>
              </a:defRPr>
            </a:lvl3pPr>
            <a:lvl4pPr>
              <a:lnSpc>
                <a:spcPct val="100000"/>
              </a:lnSpc>
              <a:spcBef>
                <a:spcPts val="300"/>
              </a:spcBef>
              <a:defRPr>
                <a:solidFill>
                  <a:srgbClr val="6C6463"/>
                </a:solidFill>
              </a:defRPr>
            </a:lvl4pPr>
            <a:lvl5pPr>
              <a:lnSpc>
                <a:spcPct val="100000"/>
              </a:lnSpc>
              <a:spcBef>
                <a:spcPts val="300"/>
              </a:spcBef>
              <a:defRPr>
                <a:solidFill>
                  <a:srgbClr val="6C6463"/>
                </a:solidFill>
              </a:defRPr>
            </a:lvl5pPr>
          </a:lstStyle>
          <a:p>
            <a:pPr lvl="0"/>
            <a:r>
              <a:rPr lang="en-US" dirty="0"/>
              <a:t>Bullet Points</a:t>
            </a:r>
          </a:p>
        </p:txBody>
      </p:sp>
      <p:sp>
        <p:nvSpPr>
          <p:cNvPr id="6" name="Slide Number Placeholder 5"/>
          <p:cNvSpPr>
            <a:spLocks noGrp="1"/>
          </p:cNvSpPr>
          <p:nvPr>
            <p:ph type="sldNum" sz="quarter" idx="12"/>
          </p:nvPr>
        </p:nvSpPr>
        <p:spPr/>
        <p:txBody>
          <a:bodyPr/>
          <a:lstStyle>
            <a:lvl1pPr>
              <a:defRPr b="1">
                <a:solidFill>
                  <a:srgbClr val="BA0C2F"/>
                </a:solidFill>
              </a:defRPr>
            </a:lvl1pPr>
          </a:lstStyle>
          <a:p>
            <a:fld id="{AFB4637D-E648-4D47-95AC-4BFF987C325D}" type="slidenum">
              <a:rPr lang="en-US" smtClean="0"/>
              <a:pPr/>
              <a:t>‹#›</a:t>
            </a:fld>
            <a:endParaRPr lang="en-US" dirty="0"/>
          </a:p>
        </p:txBody>
      </p:sp>
      <p:grpSp>
        <p:nvGrpSpPr>
          <p:cNvPr id="5" name="Group 4">
            <a:extLst>
              <a:ext uri="{FF2B5EF4-FFF2-40B4-BE49-F238E27FC236}">
                <a16:creationId xmlns:a16="http://schemas.microsoft.com/office/drawing/2014/main" id="{245BCE4B-87FD-4920-B3D4-5DB460EE9B8E}"/>
              </a:ext>
            </a:extLst>
          </p:cNvPr>
          <p:cNvGrpSpPr/>
          <p:nvPr userDrawn="1"/>
        </p:nvGrpSpPr>
        <p:grpSpPr>
          <a:xfrm>
            <a:off x="7073478" y="681037"/>
            <a:ext cx="1505981" cy="461251"/>
            <a:chOff x="6652058" y="4309532"/>
            <a:chExt cx="1505981" cy="461251"/>
          </a:xfrm>
        </p:grpSpPr>
        <p:pic>
          <p:nvPicPr>
            <p:cNvPr id="7" name="Picture 6" descr="C:\Users\IT\AppData\Local\Microsoft\Windows\Temporary Internet Files\Content.MSO\D3C392B.tmp">
              <a:extLst>
                <a:ext uri="{FF2B5EF4-FFF2-40B4-BE49-F238E27FC236}">
                  <a16:creationId xmlns:a16="http://schemas.microsoft.com/office/drawing/2014/main" id="{08A6BD62-70F3-455A-AD68-E94BBAFA7E3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06675" y="4309532"/>
              <a:ext cx="451364" cy="461251"/>
            </a:xfrm>
            <a:prstGeom prst="rect">
              <a:avLst/>
            </a:prstGeom>
            <a:noFill/>
            <a:ln>
              <a:noFill/>
            </a:ln>
          </p:spPr>
        </p:pic>
        <p:pic>
          <p:nvPicPr>
            <p:cNvPr id="8" name="Picture 7" descr="Image result for rbc rwanda">
              <a:extLst>
                <a:ext uri="{FF2B5EF4-FFF2-40B4-BE49-F238E27FC236}">
                  <a16:creationId xmlns:a16="http://schemas.microsoft.com/office/drawing/2014/main" id="{E0C9B2CB-0097-4B44-983E-BB4CA6CE3CE1}"/>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52058" y="4354785"/>
              <a:ext cx="928318" cy="370744"/>
            </a:xfrm>
            <a:prstGeom prst="rect">
              <a:avLst/>
            </a:prstGeom>
            <a:noFill/>
            <a:ln>
              <a:noFill/>
            </a:ln>
          </p:spPr>
        </p:pic>
      </p:grpSp>
    </p:spTree>
    <p:custDataLst>
      <p:tags r:id="rId1"/>
    </p:custDataLst>
    <p:extLst>
      <p:ext uri="{BB962C8B-B14F-4D97-AF65-F5344CB8AC3E}">
        <p14:creationId xmlns:p14="http://schemas.microsoft.com/office/powerpoint/2010/main" val="458957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PPT Slide with Two Columns of Bullets</a:t>
            </a:r>
          </a:p>
        </p:txBody>
      </p:sp>
      <p:sp>
        <p:nvSpPr>
          <p:cNvPr id="3" name="Content Placeholder 2"/>
          <p:cNvSpPr>
            <a:spLocks noGrp="1"/>
          </p:cNvSpPr>
          <p:nvPr>
            <p:ph sz="half" idx="1" hasCustomPrompt="1"/>
          </p:nvPr>
        </p:nvSpPr>
        <p:spPr>
          <a:xfrm>
            <a:off x="628650" y="1825625"/>
            <a:ext cx="3749040" cy="4351338"/>
          </a:xfrm>
        </p:spPr>
        <p:txBody>
          <a:bodyPr/>
          <a:lstStyle>
            <a:lvl1pPr>
              <a:defRPr/>
            </a:lvl1pPr>
          </a:lstStyle>
          <a:p>
            <a:pPr lvl="0"/>
            <a:r>
              <a:rPr lang="en-US" dirty="0"/>
              <a:t>Bullet Points</a:t>
            </a:r>
          </a:p>
        </p:txBody>
      </p:sp>
      <p:sp>
        <p:nvSpPr>
          <p:cNvPr id="4" name="Content Placeholder 3"/>
          <p:cNvSpPr>
            <a:spLocks noGrp="1"/>
          </p:cNvSpPr>
          <p:nvPr>
            <p:ph sz="half" idx="2" hasCustomPrompt="1"/>
          </p:nvPr>
        </p:nvSpPr>
        <p:spPr>
          <a:xfrm>
            <a:off x="4766310" y="1825625"/>
            <a:ext cx="3749040" cy="4351338"/>
          </a:xfrm>
        </p:spPr>
        <p:txBody>
          <a:bodyPr/>
          <a:lstStyle>
            <a:lvl1pPr>
              <a:defRPr/>
            </a:lvl1pPr>
          </a:lstStyle>
          <a:p>
            <a:pPr lvl="0"/>
            <a:r>
              <a:rPr lang="en-US" dirty="0"/>
              <a:t>Bullet Points</a:t>
            </a:r>
          </a:p>
        </p:txBody>
      </p:sp>
      <p:sp>
        <p:nvSpPr>
          <p:cNvPr id="7" name="Slide Number Placeholder 6"/>
          <p:cNvSpPr>
            <a:spLocks noGrp="1"/>
          </p:cNvSpPr>
          <p:nvPr>
            <p:ph type="sldNum" sz="quarter" idx="12"/>
          </p:nvPr>
        </p:nvSpPr>
        <p:spPr/>
        <p:txBody>
          <a:bodyPr/>
          <a:lstStyle/>
          <a:p>
            <a:fld id="{AFB4637D-E648-4D47-95AC-4BFF987C325D}" type="slidenum">
              <a:rPr lang="en-US" smtClean="0"/>
              <a:t>‹#›</a:t>
            </a:fld>
            <a:endParaRPr lang="en-US"/>
          </a:p>
        </p:txBody>
      </p:sp>
      <p:cxnSp>
        <p:nvCxnSpPr>
          <p:cNvPr id="8" name="Straight Connector 7">
            <a:extLst>
              <a:ext uri="{FF2B5EF4-FFF2-40B4-BE49-F238E27FC236}">
                <a16:creationId xmlns:a16="http://schemas.microsoft.com/office/drawing/2014/main" id="{16F40D2F-8472-4CB4-86A9-EEC2FCE2C11B}"/>
              </a:ext>
            </a:extLst>
          </p:cNvPr>
          <p:cNvCxnSpPr/>
          <p:nvPr userDrawn="1"/>
        </p:nvCxnSpPr>
        <p:spPr>
          <a:xfrm>
            <a:off x="457200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B46A5C2-95E7-4ED7-87FD-96D711DE3E5B}"/>
              </a:ext>
            </a:extLst>
          </p:cNvPr>
          <p:cNvGrpSpPr/>
          <p:nvPr userDrawn="1"/>
        </p:nvGrpSpPr>
        <p:grpSpPr>
          <a:xfrm>
            <a:off x="7294872" y="566656"/>
            <a:ext cx="1505981" cy="461251"/>
            <a:chOff x="6652058" y="4309532"/>
            <a:chExt cx="1505981" cy="461251"/>
          </a:xfrm>
        </p:grpSpPr>
        <p:pic>
          <p:nvPicPr>
            <p:cNvPr id="10" name="Picture 9" descr="C:\Users\IT\AppData\Local\Microsoft\Windows\Temporary Internet Files\Content.MSO\D3C392B.tmp">
              <a:extLst>
                <a:ext uri="{FF2B5EF4-FFF2-40B4-BE49-F238E27FC236}">
                  <a16:creationId xmlns:a16="http://schemas.microsoft.com/office/drawing/2014/main" id="{E893CDB8-B34D-451D-AF44-D49A50B9D3C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06675" y="4309532"/>
              <a:ext cx="451364" cy="461251"/>
            </a:xfrm>
            <a:prstGeom prst="rect">
              <a:avLst/>
            </a:prstGeom>
            <a:noFill/>
            <a:ln>
              <a:noFill/>
            </a:ln>
          </p:spPr>
        </p:pic>
        <p:pic>
          <p:nvPicPr>
            <p:cNvPr id="11" name="Picture 10" descr="Image result for rbc rwanda">
              <a:extLst>
                <a:ext uri="{FF2B5EF4-FFF2-40B4-BE49-F238E27FC236}">
                  <a16:creationId xmlns:a16="http://schemas.microsoft.com/office/drawing/2014/main" id="{F9742164-276A-47B6-85EE-8A18C9C02197}"/>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52058" y="4354785"/>
              <a:ext cx="928318" cy="370744"/>
            </a:xfrm>
            <a:prstGeom prst="rect">
              <a:avLst/>
            </a:prstGeom>
            <a:noFill/>
            <a:ln>
              <a:noFill/>
            </a:ln>
          </p:spPr>
        </p:pic>
      </p:grpSp>
    </p:spTree>
    <p:custDataLst>
      <p:tags r:id="rId1"/>
    </p:custDataLst>
    <p:extLst>
      <p:ext uri="{BB962C8B-B14F-4D97-AF65-F5344CB8AC3E}">
        <p14:creationId xmlns:p14="http://schemas.microsoft.com/office/powerpoint/2010/main" val="149834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PPT Slide with a Photo and Bulleted List</a:t>
            </a:r>
          </a:p>
        </p:txBody>
      </p:sp>
      <p:sp>
        <p:nvSpPr>
          <p:cNvPr id="4" name="Content Placeholder 3"/>
          <p:cNvSpPr>
            <a:spLocks noGrp="1"/>
          </p:cNvSpPr>
          <p:nvPr>
            <p:ph sz="half" idx="2" hasCustomPrompt="1"/>
          </p:nvPr>
        </p:nvSpPr>
        <p:spPr>
          <a:xfrm>
            <a:off x="4766310" y="1825625"/>
            <a:ext cx="3749040" cy="4351338"/>
          </a:xfrm>
        </p:spPr>
        <p:txBody>
          <a:bodyPr/>
          <a:lstStyle>
            <a:lvl1pPr>
              <a:defRPr/>
            </a:lvl1pPr>
          </a:lstStyle>
          <a:p>
            <a:pPr lvl="0"/>
            <a:r>
              <a:rPr lang="en-US" dirty="0"/>
              <a:t>Bullet Points</a:t>
            </a:r>
          </a:p>
        </p:txBody>
      </p:sp>
      <p:sp>
        <p:nvSpPr>
          <p:cNvPr id="7" name="Slide Number Placeholder 6"/>
          <p:cNvSpPr>
            <a:spLocks noGrp="1"/>
          </p:cNvSpPr>
          <p:nvPr>
            <p:ph type="sldNum" sz="quarter" idx="12"/>
          </p:nvPr>
        </p:nvSpPr>
        <p:spPr/>
        <p:txBody>
          <a:bodyPr/>
          <a:lstStyle/>
          <a:p>
            <a:fld id="{AFB4637D-E648-4D47-95AC-4BFF987C325D}" type="slidenum">
              <a:rPr lang="en-US" smtClean="0"/>
              <a:t>‹#›</a:t>
            </a:fld>
            <a:endParaRPr lang="en-US"/>
          </a:p>
        </p:txBody>
      </p:sp>
      <p:cxnSp>
        <p:nvCxnSpPr>
          <p:cNvPr id="8" name="Straight Connector 7">
            <a:extLst>
              <a:ext uri="{FF2B5EF4-FFF2-40B4-BE49-F238E27FC236}">
                <a16:creationId xmlns:a16="http://schemas.microsoft.com/office/drawing/2014/main" id="{16F40D2F-8472-4CB4-86A9-EEC2FCE2C11B}"/>
              </a:ext>
            </a:extLst>
          </p:cNvPr>
          <p:cNvCxnSpPr/>
          <p:nvPr userDrawn="1"/>
        </p:nvCxnSpPr>
        <p:spPr>
          <a:xfrm>
            <a:off x="457200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60E5BCC9-E1AF-48AB-9C7C-0E51FB051B79}"/>
              </a:ext>
            </a:extLst>
          </p:cNvPr>
          <p:cNvSpPr>
            <a:spLocks noGrp="1"/>
          </p:cNvSpPr>
          <p:nvPr>
            <p:ph type="pic" sz="quarter" idx="13"/>
          </p:nvPr>
        </p:nvSpPr>
        <p:spPr>
          <a:xfrm>
            <a:off x="628650" y="1825624"/>
            <a:ext cx="3749675" cy="3971671"/>
          </a:xfrm>
        </p:spPr>
        <p:txBody>
          <a:bodyPr/>
          <a:lstStyle>
            <a:lvl1pPr marL="0" indent="0">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D9BAE435-B4C5-4492-A5D7-C442FC8B4AF7}"/>
              </a:ext>
            </a:extLst>
          </p:cNvPr>
          <p:cNvSpPr>
            <a:spLocks noGrp="1"/>
          </p:cNvSpPr>
          <p:nvPr>
            <p:ph type="body" sz="quarter" idx="14" hasCustomPrompt="1"/>
          </p:nvPr>
        </p:nvSpPr>
        <p:spPr>
          <a:xfrm>
            <a:off x="628650" y="5888735"/>
            <a:ext cx="3760787" cy="288228"/>
          </a:xfrm>
        </p:spPr>
        <p:txBody>
          <a:bodyPr>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Photo: credit/photographer</a:t>
            </a:r>
          </a:p>
        </p:txBody>
      </p:sp>
    </p:spTree>
    <p:custDataLst>
      <p:tags r:id="rId1"/>
    </p:custDataLst>
    <p:extLst>
      <p:ext uri="{BB962C8B-B14F-4D97-AF65-F5344CB8AC3E}">
        <p14:creationId xmlns:p14="http://schemas.microsoft.com/office/powerpoint/2010/main" val="2133869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lvl1pPr>
              <a:defRPr/>
            </a:lvl1pPr>
          </a:lstStyle>
          <a:p>
            <a:r>
              <a:rPr lang="en-US" dirty="0"/>
              <a:t>PPT Slide to Compare and Contrast</a:t>
            </a:r>
          </a:p>
        </p:txBody>
      </p:sp>
      <p:sp>
        <p:nvSpPr>
          <p:cNvPr id="3" name="Text Placeholder 2"/>
          <p:cNvSpPr>
            <a:spLocks noGrp="1"/>
          </p:cNvSpPr>
          <p:nvPr>
            <p:ph type="body" idx="1" hasCustomPrompt="1"/>
          </p:nvPr>
        </p:nvSpPr>
        <p:spPr>
          <a:xfrm>
            <a:off x="629842" y="1755647"/>
            <a:ext cx="3749040" cy="7494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Pro’s</a:t>
            </a:r>
          </a:p>
        </p:txBody>
      </p:sp>
      <p:sp>
        <p:nvSpPr>
          <p:cNvPr id="4" name="Content Placeholder 3"/>
          <p:cNvSpPr>
            <a:spLocks noGrp="1"/>
          </p:cNvSpPr>
          <p:nvPr>
            <p:ph sz="half" idx="2" hasCustomPrompt="1"/>
          </p:nvPr>
        </p:nvSpPr>
        <p:spPr>
          <a:xfrm>
            <a:off x="629842" y="2505075"/>
            <a:ext cx="3749040" cy="3684588"/>
          </a:xfrm>
        </p:spPr>
        <p:txBody>
          <a:bodyPr/>
          <a:lstStyle>
            <a:lvl1pPr>
              <a:defRPr/>
            </a:lvl1pPr>
          </a:lstStyle>
          <a:p>
            <a:pPr lvl="0"/>
            <a:r>
              <a:rPr lang="en-US" dirty="0"/>
              <a:t>Bullet Points</a:t>
            </a:r>
          </a:p>
        </p:txBody>
      </p:sp>
      <p:sp>
        <p:nvSpPr>
          <p:cNvPr id="5" name="Text Placeholder 4"/>
          <p:cNvSpPr>
            <a:spLocks noGrp="1"/>
          </p:cNvSpPr>
          <p:nvPr>
            <p:ph type="body" sz="quarter" idx="3" hasCustomPrompt="1"/>
          </p:nvPr>
        </p:nvSpPr>
        <p:spPr>
          <a:xfrm>
            <a:off x="4766310" y="1755647"/>
            <a:ext cx="3749040" cy="7494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Con’s</a:t>
            </a:r>
          </a:p>
        </p:txBody>
      </p:sp>
      <p:sp>
        <p:nvSpPr>
          <p:cNvPr id="6" name="Content Placeholder 5"/>
          <p:cNvSpPr>
            <a:spLocks noGrp="1"/>
          </p:cNvSpPr>
          <p:nvPr>
            <p:ph sz="quarter" idx="4" hasCustomPrompt="1"/>
          </p:nvPr>
        </p:nvSpPr>
        <p:spPr>
          <a:xfrm>
            <a:off x="4766310" y="2505075"/>
            <a:ext cx="3749040" cy="3684588"/>
          </a:xfrm>
        </p:spPr>
        <p:txBody>
          <a:bodyPr/>
          <a:lstStyle>
            <a:lvl1pPr>
              <a:defRPr/>
            </a:lvl1pPr>
          </a:lstStyle>
          <a:p>
            <a:pPr lvl="0"/>
            <a:r>
              <a:rPr lang="en-US" dirty="0"/>
              <a:t>Bullet Points</a:t>
            </a:r>
          </a:p>
        </p:txBody>
      </p:sp>
      <p:sp>
        <p:nvSpPr>
          <p:cNvPr id="9" name="Slide Number Placeholder 8"/>
          <p:cNvSpPr>
            <a:spLocks noGrp="1"/>
          </p:cNvSpPr>
          <p:nvPr>
            <p:ph type="sldNum" sz="quarter" idx="12"/>
          </p:nvPr>
        </p:nvSpPr>
        <p:spPr/>
        <p:txBody>
          <a:bodyPr/>
          <a:lstStyle/>
          <a:p>
            <a:fld id="{AFB4637D-E648-4D47-95AC-4BFF987C325D}" type="slidenum">
              <a:rPr lang="en-US" smtClean="0"/>
              <a:t>‹#›</a:t>
            </a:fld>
            <a:endParaRPr lang="en-US"/>
          </a:p>
        </p:txBody>
      </p:sp>
      <p:cxnSp>
        <p:nvCxnSpPr>
          <p:cNvPr id="12" name="Straight Connector 11">
            <a:extLst>
              <a:ext uri="{FF2B5EF4-FFF2-40B4-BE49-F238E27FC236}">
                <a16:creationId xmlns:a16="http://schemas.microsoft.com/office/drawing/2014/main" id="{A5FA42BD-C050-4A47-A483-5EDEFD0A7FEB}"/>
              </a:ext>
            </a:extLst>
          </p:cNvPr>
          <p:cNvCxnSpPr/>
          <p:nvPr userDrawn="1"/>
        </p:nvCxnSpPr>
        <p:spPr>
          <a:xfrm>
            <a:off x="457200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53344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Slide Number Placeholder 4"/>
          <p:cNvSpPr>
            <a:spLocks noGrp="1"/>
          </p:cNvSpPr>
          <p:nvPr>
            <p:ph type="sldNum" sz="quarter" idx="12"/>
          </p:nvPr>
        </p:nvSpPr>
        <p:spPr/>
        <p:txBody>
          <a:bodyPr/>
          <a:lstStyle/>
          <a:p>
            <a:fld id="{AFB4637D-E648-4D47-95AC-4BFF987C325D}" type="slidenum">
              <a:rPr lang="en-US" smtClean="0"/>
              <a:t>‹#›</a:t>
            </a:fld>
            <a:endParaRPr lang="en-US"/>
          </a:p>
        </p:txBody>
      </p:sp>
    </p:spTree>
    <p:custDataLst>
      <p:tags r:id="rId1"/>
    </p:custDataLst>
    <p:extLst>
      <p:ext uri="{BB962C8B-B14F-4D97-AF65-F5344CB8AC3E}">
        <p14:creationId xmlns:p14="http://schemas.microsoft.com/office/powerpoint/2010/main" val="282809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B4637D-E648-4D47-95AC-4BFF987C325D}" type="slidenum">
              <a:rPr lang="en-US" smtClean="0"/>
              <a:t>‹#›</a:t>
            </a:fld>
            <a:endParaRPr lang="en-US"/>
          </a:p>
        </p:txBody>
      </p:sp>
      <p:cxnSp>
        <p:nvCxnSpPr>
          <p:cNvPr id="6" name="Straight Connector 5">
            <a:extLst>
              <a:ext uri="{FF2B5EF4-FFF2-40B4-BE49-F238E27FC236}">
                <a16:creationId xmlns:a16="http://schemas.microsoft.com/office/drawing/2014/main" id="{BD6A86A9-1181-4FB3-B2FE-4A179A9D30B0}"/>
              </a:ext>
            </a:extLst>
          </p:cNvPr>
          <p:cNvCxnSpPr>
            <a:cxnSpLocks/>
          </p:cNvCxnSpPr>
          <p:nvPr userDrawn="1"/>
        </p:nvCxnSpPr>
        <p:spPr>
          <a:xfrm>
            <a:off x="617220" y="6356350"/>
            <a:ext cx="789813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5C7A17-2D89-40D0-B2F2-AD52AFD0D71F}"/>
              </a:ext>
            </a:extLst>
          </p:cNvPr>
          <p:cNvSpPr txBox="1"/>
          <p:nvPr userDrawn="1"/>
        </p:nvSpPr>
        <p:spPr>
          <a:xfrm>
            <a:off x="628650" y="6397238"/>
            <a:ext cx="6803979" cy="276999"/>
          </a:xfrm>
          <a:prstGeom prst="rect">
            <a:avLst/>
          </a:prstGeom>
          <a:noFill/>
        </p:spPr>
        <p:txBody>
          <a:bodyPr wrap="square" rtlCol="0">
            <a:spAutoFit/>
          </a:bodyPr>
          <a:lstStyle/>
          <a:p>
            <a:r>
              <a:rPr lang="en-US" sz="1200" b="0" dirty="0">
                <a:solidFill>
                  <a:srgbClr val="BA0C2F"/>
                </a:solidFill>
                <a:latin typeface="Gill Sans MT" panose="020B0502020104020203" pitchFamily="34" charset="0"/>
              </a:rPr>
              <a:t>USAID GLOBAL HEALTH SUPPLY CHAIN PROGRAM</a:t>
            </a:r>
            <a:r>
              <a:rPr lang="en-US" sz="1200" b="0" dirty="0">
                <a:solidFill>
                  <a:srgbClr val="6C6463"/>
                </a:solidFill>
                <a:latin typeface="Gill Sans MT" panose="020B0502020104020203" pitchFamily="34" charset="0"/>
              </a:rPr>
              <a:t>-Procurement and Supply Management</a:t>
            </a:r>
          </a:p>
        </p:txBody>
      </p:sp>
    </p:spTree>
    <p:custDataLst>
      <p:tags r:id="rId1"/>
    </p:custDataLst>
    <p:extLst>
      <p:ext uri="{BB962C8B-B14F-4D97-AF65-F5344CB8AC3E}">
        <p14:creationId xmlns:p14="http://schemas.microsoft.com/office/powerpoint/2010/main" val="394245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935AA17-AEC4-430C-B3A2-01E5BC48814A}"/>
              </a:ext>
            </a:extLst>
          </p:cNvPr>
          <p:cNvCxnSpPr>
            <a:cxnSpLocks/>
          </p:cNvCxnSpPr>
          <p:nvPr userDrawn="1"/>
        </p:nvCxnSpPr>
        <p:spPr>
          <a:xfrm>
            <a:off x="617220" y="6356350"/>
            <a:ext cx="789813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7D2DA29-1421-495F-9226-70524D62700D}"/>
              </a:ext>
            </a:extLst>
          </p:cNvPr>
          <p:cNvSpPr txBox="1"/>
          <p:nvPr userDrawn="1"/>
        </p:nvSpPr>
        <p:spPr>
          <a:xfrm>
            <a:off x="628650" y="6397238"/>
            <a:ext cx="6803979" cy="276999"/>
          </a:xfrm>
          <a:prstGeom prst="rect">
            <a:avLst/>
          </a:prstGeom>
          <a:noFill/>
        </p:spPr>
        <p:txBody>
          <a:bodyPr wrap="square" rtlCol="0">
            <a:spAutoFit/>
          </a:bodyPr>
          <a:lstStyle/>
          <a:p>
            <a:r>
              <a:rPr lang="en-US" sz="1200" b="0" dirty="0">
                <a:solidFill>
                  <a:srgbClr val="BA0C2F"/>
                </a:solidFill>
                <a:latin typeface="Gill Sans MT" panose="020B0502020104020203" pitchFamily="34" charset="0"/>
              </a:rPr>
              <a:t>USAID GLOBAL HEALTH SUPPLY CHAIN PROGRAM</a:t>
            </a:r>
            <a:r>
              <a:rPr lang="en-US" sz="1200" b="0" dirty="0">
                <a:solidFill>
                  <a:srgbClr val="6C6463"/>
                </a:solidFill>
                <a:latin typeface="Gill Sans MT" panose="020B0502020104020203" pitchFamily="34" charset="0"/>
              </a:rPr>
              <a:t>-Procurement and Supply Management</a:t>
            </a:r>
          </a:p>
        </p:txBody>
      </p:sp>
      <p:sp>
        <p:nvSpPr>
          <p:cNvPr id="8" name="Rectangle 7">
            <a:extLst>
              <a:ext uri="{FF2B5EF4-FFF2-40B4-BE49-F238E27FC236}">
                <a16:creationId xmlns:a16="http://schemas.microsoft.com/office/drawing/2014/main" id="{E2F73F4C-1500-458D-BE89-6E535BEB3B23}"/>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5A0F47-39AB-4744-9A17-EE20D1C68ACC}"/>
              </a:ext>
            </a:extLst>
          </p:cNvPr>
          <p:cNvSpPr txBox="1"/>
          <p:nvPr userDrawn="1"/>
        </p:nvSpPr>
        <p:spPr>
          <a:xfrm>
            <a:off x="628650" y="3935025"/>
            <a:ext cx="7898130" cy="2462213"/>
          </a:xfrm>
          <a:prstGeom prst="rect">
            <a:avLst/>
          </a:prstGeom>
          <a:noFill/>
        </p:spPr>
        <p:txBody>
          <a:bodyPr wrap="square" rtlCol="0">
            <a:spAutoFit/>
          </a:bodyPr>
          <a:lstStyle/>
          <a:p>
            <a:r>
              <a:rPr lang="en-US" sz="1400" dirty="0">
                <a:solidFill>
                  <a:srgbClr val="6C6463"/>
                </a:solidFill>
                <a:latin typeface="Gill Sans MT" panose="020B0502020104020203" pitchFamily="34" charset="0"/>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400" dirty="0">
                <a:solidFill>
                  <a:srgbClr val="6C6463"/>
                </a:solidFill>
                <a:latin typeface="Gill Sans MT" panose="020B0502020104020203" pitchFamily="34" charset="0"/>
                <a:hlinkClick r:id="rId3"/>
              </a:rPr>
              <a:t>ghsupplychain.org</a:t>
            </a:r>
            <a:r>
              <a:rPr lang="en-US" sz="1400" dirty="0">
                <a:solidFill>
                  <a:srgbClr val="6C6463"/>
                </a:solidFill>
                <a:latin typeface="Gill Sans MT" panose="020B0502020104020203" pitchFamily="34" charset="0"/>
              </a:rPr>
              <a:t>.</a:t>
            </a:r>
          </a:p>
          <a:p>
            <a:endParaRPr lang="en-US" sz="1400" dirty="0">
              <a:solidFill>
                <a:srgbClr val="6C6463"/>
              </a:solidFill>
              <a:latin typeface="Gill Sans MT" panose="020B0502020104020203" pitchFamily="34" charset="0"/>
            </a:endParaRPr>
          </a:p>
          <a:p>
            <a:r>
              <a:rPr lang="en-US" sz="1400" dirty="0">
                <a:solidFill>
                  <a:srgbClr val="6C6463"/>
                </a:solidFill>
                <a:latin typeface="Gill Sans MT" panose="020B0502020104020203" pitchFamily="34" charset="0"/>
              </a:rPr>
              <a:t>The views expressed in this presentation do not necessarily reflect the views of USAID or the U.S. government.</a:t>
            </a:r>
          </a:p>
          <a:p>
            <a:r>
              <a:rPr lang="en-US" sz="1400" dirty="0">
                <a:solidFill>
                  <a:srgbClr val="6C6463"/>
                </a:solidFill>
                <a:latin typeface="Gill Sans MT" panose="020B0502020104020203" pitchFamily="34" charset="0"/>
              </a:rPr>
              <a:t> </a:t>
            </a:r>
          </a:p>
        </p:txBody>
      </p:sp>
      <p:grpSp>
        <p:nvGrpSpPr>
          <p:cNvPr id="6" name="Group 5">
            <a:extLst>
              <a:ext uri="{FF2B5EF4-FFF2-40B4-BE49-F238E27FC236}">
                <a16:creationId xmlns:a16="http://schemas.microsoft.com/office/drawing/2014/main" id="{CDBE02A5-FC85-43FB-B63B-72CEEC658C8B}"/>
              </a:ext>
            </a:extLst>
          </p:cNvPr>
          <p:cNvGrpSpPr/>
          <p:nvPr userDrawn="1"/>
        </p:nvGrpSpPr>
        <p:grpSpPr>
          <a:xfrm>
            <a:off x="7073478" y="697461"/>
            <a:ext cx="1505981" cy="461251"/>
            <a:chOff x="6652058" y="4309532"/>
            <a:chExt cx="1505981" cy="461251"/>
          </a:xfrm>
        </p:grpSpPr>
        <p:pic>
          <p:nvPicPr>
            <p:cNvPr id="7" name="Picture 6" descr="C:\Users\IT\AppData\Local\Microsoft\Windows\Temporary Internet Files\Content.MSO\D3C392B.tmp">
              <a:extLst>
                <a:ext uri="{FF2B5EF4-FFF2-40B4-BE49-F238E27FC236}">
                  <a16:creationId xmlns:a16="http://schemas.microsoft.com/office/drawing/2014/main" id="{85B03FFE-A390-460F-B24A-52A9E3C53F96}"/>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06675" y="4309532"/>
              <a:ext cx="451364" cy="461251"/>
            </a:xfrm>
            <a:prstGeom prst="rect">
              <a:avLst/>
            </a:prstGeom>
            <a:noFill/>
            <a:ln>
              <a:noFill/>
            </a:ln>
          </p:spPr>
        </p:pic>
        <p:pic>
          <p:nvPicPr>
            <p:cNvPr id="10" name="Picture 9" descr="Image result for rbc rwanda">
              <a:extLst>
                <a:ext uri="{FF2B5EF4-FFF2-40B4-BE49-F238E27FC236}">
                  <a16:creationId xmlns:a16="http://schemas.microsoft.com/office/drawing/2014/main" id="{2D628E20-3B65-4416-90BC-5F43642905F7}"/>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652058" y="4354785"/>
              <a:ext cx="928318" cy="370744"/>
            </a:xfrm>
            <a:prstGeom prst="rect">
              <a:avLst/>
            </a:prstGeom>
            <a:noFill/>
            <a:ln>
              <a:noFill/>
            </a:ln>
          </p:spPr>
        </p:pic>
      </p:grpSp>
    </p:spTree>
    <p:custDataLst>
      <p:tags r:id="rId1"/>
    </p:custDataLst>
    <p:extLst>
      <p:ext uri="{BB962C8B-B14F-4D97-AF65-F5344CB8AC3E}">
        <p14:creationId xmlns:p14="http://schemas.microsoft.com/office/powerpoint/2010/main" val="193851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hipping Image">
    <p:spTree>
      <p:nvGrpSpPr>
        <p:cNvPr id="1" name=""/>
        <p:cNvGrpSpPr/>
        <p:nvPr/>
      </p:nvGrpSpPr>
      <p:grpSpPr>
        <a:xfrm>
          <a:off x="0" y="0"/>
          <a:ext cx="0" cy="0"/>
          <a:chOff x="0" y="0"/>
          <a:chExt cx="0" cy="0"/>
        </a:xfrm>
      </p:grpSpPr>
      <p:pic>
        <p:nvPicPr>
          <p:cNvPr id="8" name="Picture 7" descr="A group of people sitting in a room&#10;&#10;Description automatically generated with low confidence">
            <a:extLst>
              <a:ext uri="{FF2B5EF4-FFF2-40B4-BE49-F238E27FC236}">
                <a16:creationId xmlns:a16="http://schemas.microsoft.com/office/drawing/2014/main" id="{ED5D6014-9B7E-C61F-A39A-7191FA2D07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179" r="5788" b="4412"/>
          <a:stretch/>
        </p:blipFill>
        <p:spPr>
          <a:xfrm>
            <a:off x="593852" y="992042"/>
            <a:ext cx="7889580" cy="4732483"/>
          </a:xfrm>
          <a:prstGeom prst="roundRect">
            <a:avLst>
              <a:gd name="adj" fmla="val 8594"/>
            </a:avLst>
          </a:prstGeom>
          <a:solidFill>
            <a:srgbClr val="FFFFFF">
              <a:shade val="85000"/>
            </a:srgbClr>
          </a:solidFill>
          <a:ln>
            <a:noFill/>
          </a:ln>
          <a:effectLst>
            <a:softEdge rad="0"/>
          </a:effectLst>
        </p:spPr>
      </p:pic>
      <p:sp>
        <p:nvSpPr>
          <p:cNvPr id="10" name="Rectangle 9">
            <a:extLst>
              <a:ext uri="{FF2B5EF4-FFF2-40B4-BE49-F238E27FC236}">
                <a16:creationId xmlns:a16="http://schemas.microsoft.com/office/drawing/2014/main" id="{99EBD0C9-06A3-4940-BD06-2335E8702E32}"/>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C3964D-A2DB-4719-91DE-E000BDEA4A50}"/>
              </a:ext>
            </a:extLst>
          </p:cNvPr>
          <p:cNvSpPr/>
          <p:nvPr userDrawn="1"/>
        </p:nvSpPr>
        <p:spPr>
          <a:xfrm>
            <a:off x="476332" y="210763"/>
            <a:ext cx="6443344" cy="523220"/>
          </a:xfrm>
          <a:prstGeom prst="rect">
            <a:avLst/>
          </a:prstGeom>
        </p:spPr>
        <p:txBody>
          <a:bodyPr wrap="square">
            <a:spAutoFit/>
          </a:bodyPr>
          <a:lstStyle/>
          <a:p>
            <a:pPr defTabSz="914400"/>
            <a:r>
              <a:rPr lang="en-US" sz="1400" b="0" dirty="0">
                <a:solidFill>
                  <a:srgbClr val="BA0C2F"/>
                </a:solidFill>
                <a:latin typeface="Gill Sans MT"/>
              </a:rPr>
              <a:t>USAID GLOBAL HEALTH SUPPLY CHAIN PROGRAM</a:t>
            </a:r>
          </a:p>
          <a:p>
            <a:pPr defTabSz="914400">
              <a:defRPr/>
            </a:pPr>
            <a:r>
              <a:rPr lang="en-US" sz="1400" dirty="0">
                <a:solidFill>
                  <a:srgbClr val="6C6463"/>
                </a:solidFill>
                <a:latin typeface="Gill Sans MT"/>
              </a:rPr>
              <a:t>Procurement and Supply Management</a:t>
            </a:r>
          </a:p>
        </p:txBody>
      </p:sp>
      <p:pic>
        <p:nvPicPr>
          <p:cNvPr id="27" name="Picture 26">
            <a:extLst>
              <a:ext uri="{FF2B5EF4-FFF2-40B4-BE49-F238E27FC236}">
                <a16:creationId xmlns:a16="http://schemas.microsoft.com/office/drawing/2014/main" id="{2DBFB556-7B57-4C6E-BA6B-44B1EB94FC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3852" y="5941092"/>
            <a:ext cx="2204724" cy="661417"/>
          </a:xfrm>
          <a:prstGeom prst="rect">
            <a:avLst/>
          </a:prstGeom>
        </p:spPr>
      </p:pic>
      <p:grpSp>
        <p:nvGrpSpPr>
          <p:cNvPr id="5" name="Group 4">
            <a:extLst>
              <a:ext uri="{FF2B5EF4-FFF2-40B4-BE49-F238E27FC236}">
                <a16:creationId xmlns:a16="http://schemas.microsoft.com/office/drawing/2014/main" id="{61005BF1-D5FA-4A56-8449-E4586538D854}"/>
              </a:ext>
            </a:extLst>
          </p:cNvPr>
          <p:cNvGrpSpPr/>
          <p:nvPr userDrawn="1"/>
        </p:nvGrpSpPr>
        <p:grpSpPr>
          <a:xfrm>
            <a:off x="3772342" y="1133475"/>
            <a:ext cx="4628341" cy="1868114"/>
            <a:chOff x="3744080" y="757792"/>
            <a:chExt cx="5052060" cy="2851372"/>
          </a:xfrm>
        </p:grpSpPr>
        <p:sp>
          <p:nvSpPr>
            <p:cNvPr id="13" name="Rectangle 12">
              <a:extLst>
                <a:ext uri="{FF2B5EF4-FFF2-40B4-BE49-F238E27FC236}">
                  <a16:creationId xmlns:a16="http://schemas.microsoft.com/office/drawing/2014/main" id="{CE668E9F-9816-49AC-B422-A700E7785F18}"/>
                </a:ext>
              </a:extLst>
            </p:cNvPr>
            <p:cNvSpPr/>
            <p:nvPr userDrawn="1"/>
          </p:nvSpPr>
          <p:spPr>
            <a:xfrm>
              <a:off x="3744080" y="757792"/>
              <a:ext cx="5052060" cy="2851372"/>
            </a:xfrm>
            <a:prstGeom prst="rect">
              <a:avLst/>
            </a:prstGeom>
            <a:solidFill>
              <a:schemeClr val="accent4">
                <a:lumMod val="20000"/>
                <a:lumOff val="8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rtl="0" eaLnBrk="1" latinLnBrk="0" hangingPunct="1">
                <a:lnSpc>
                  <a:spcPct val="90000"/>
                </a:lnSpc>
                <a:spcBef>
                  <a:spcPct val="0"/>
                </a:spcBef>
                <a:buNone/>
              </a:pPr>
              <a:endParaRPr lang="en-US" sz="3200" kern="1200" dirty="0">
                <a:solidFill>
                  <a:srgbClr val="BA0C2F"/>
                </a:solidFill>
                <a:latin typeface="Gill Sans MT" panose="020B0502020104020203" pitchFamily="34" charset="0"/>
                <a:ea typeface="+mj-ea"/>
                <a:cs typeface="+mj-cs"/>
              </a:endParaRPr>
            </a:p>
          </p:txBody>
        </p:sp>
        <p:cxnSp>
          <p:nvCxnSpPr>
            <p:cNvPr id="14" name="Straight Connector 13">
              <a:extLst>
                <a:ext uri="{FF2B5EF4-FFF2-40B4-BE49-F238E27FC236}">
                  <a16:creationId xmlns:a16="http://schemas.microsoft.com/office/drawing/2014/main" id="{948FEB67-934F-4967-91DF-26ED96973880}"/>
                </a:ext>
              </a:extLst>
            </p:cNvPr>
            <p:cNvCxnSpPr>
              <a:cxnSpLocks/>
            </p:cNvCxnSpPr>
            <p:nvPr userDrawn="1"/>
          </p:nvCxnSpPr>
          <p:spPr>
            <a:xfrm>
              <a:off x="3864864" y="2878911"/>
              <a:ext cx="4810492"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52A738A-2D92-4DAA-819A-FFEBA191EA09}"/>
              </a:ext>
            </a:extLst>
          </p:cNvPr>
          <p:cNvGrpSpPr/>
          <p:nvPr userDrawn="1"/>
        </p:nvGrpSpPr>
        <p:grpSpPr>
          <a:xfrm>
            <a:off x="7260066" y="271986"/>
            <a:ext cx="1505981" cy="461251"/>
            <a:chOff x="6652058" y="4309532"/>
            <a:chExt cx="1505981" cy="461251"/>
          </a:xfrm>
        </p:grpSpPr>
        <p:pic>
          <p:nvPicPr>
            <p:cNvPr id="20" name="Picture 19" descr="C:\Users\IT\AppData\Local\Microsoft\Windows\Temporary Internet Files\Content.MSO\D3C392B.tmp">
              <a:extLst>
                <a:ext uri="{FF2B5EF4-FFF2-40B4-BE49-F238E27FC236}">
                  <a16:creationId xmlns:a16="http://schemas.microsoft.com/office/drawing/2014/main" id="{D07EE42A-96D0-4C68-941F-7A09066F9212}"/>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706675" y="4309532"/>
              <a:ext cx="451364" cy="461251"/>
            </a:xfrm>
            <a:prstGeom prst="rect">
              <a:avLst/>
            </a:prstGeom>
            <a:noFill/>
            <a:ln>
              <a:noFill/>
            </a:ln>
          </p:spPr>
        </p:pic>
        <p:pic>
          <p:nvPicPr>
            <p:cNvPr id="21" name="Picture 20" descr="Image result for rbc rwanda">
              <a:extLst>
                <a:ext uri="{FF2B5EF4-FFF2-40B4-BE49-F238E27FC236}">
                  <a16:creationId xmlns:a16="http://schemas.microsoft.com/office/drawing/2014/main" id="{B716A67C-0DCB-49E5-8849-EC3879855AB4}"/>
                </a:ext>
              </a:extLst>
            </p:cNvPr>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652058" y="4354785"/>
              <a:ext cx="928318" cy="370744"/>
            </a:xfrm>
            <a:prstGeom prst="rect">
              <a:avLst/>
            </a:prstGeom>
            <a:noFill/>
            <a:ln>
              <a:noFill/>
            </a:ln>
          </p:spPr>
        </p:pic>
      </p:grpSp>
    </p:spTree>
    <p:custDataLst>
      <p:tags r:id="rId1"/>
    </p:custDataLst>
    <p:extLst>
      <p:ext uri="{BB962C8B-B14F-4D97-AF65-F5344CB8AC3E}">
        <p14:creationId xmlns:p14="http://schemas.microsoft.com/office/powerpoint/2010/main" val="402611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eneficiary 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703F9E-1C5B-4EFE-A6C1-E20C0C1F86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216" y="801055"/>
            <a:ext cx="8266176" cy="4897709"/>
          </a:xfrm>
          <a:prstGeom prst="rect">
            <a:avLst/>
          </a:prstGeom>
        </p:spPr>
      </p:pic>
      <p:sp>
        <p:nvSpPr>
          <p:cNvPr id="16" name="Rectangle 15">
            <a:extLst>
              <a:ext uri="{FF2B5EF4-FFF2-40B4-BE49-F238E27FC236}">
                <a16:creationId xmlns:a16="http://schemas.microsoft.com/office/drawing/2014/main" id="{F448B12E-B589-40E8-AC8A-DFEA882F5E66}"/>
              </a:ext>
            </a:extLst>
          </p:cNvPr>
          <p:cNvSpPr/>
          <p:nvPr userDrawn="1"/>
        </p:nvSpPr>
        <p:spPr>
          <a:xfrm>
            <a:off x="3602736" y="981456"/>
            <a:ext cx="5052060"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712461" y="1115695"/>
            <a:ext cx="4810493" cy="1500327"/>
          </a:xfrm>
        </p:spPr>
        <p:txBody>
          <a:bodyPr anchor="b">
            <a:normAutofit/>
          </a:bodyPr>
          <a:lstStyle>
            <a:lvl1pPr algn="l">
              <a:defRPr sz="3200"/>
            </a:lvl1pPr>
          </a:lstStyle>
          <a:p>
            <a:r>
              <a:rPr lang="en-US" dirty="0"/>
              <a:t>Click to insert title</a:t>
            </a:r>
          </a:p>
        </p:txBody>
      </p:sp>
      <p:sp>
        <p:nvSpPr>
          <p:cNvPr id="3" name="Subtitle 2"/>
          <p:cNvSpPr>
            <a:spLocks noGrp="1"/>
          </p:cNvSpPr>
          <p:nvPr>
            <p:ph type="subTitle" idx="1" hasCustomPrompt="1"/>
          </p:nvPr>
        </p:nvSpPr>
        <p:spPr>
          <a:xfrm>
            <a:off x="3712461" y="2843558"/>
            <a:ext cx="4810493" cy="4160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insert date and/or author</a:t>
            </a:r>
          </a:p>
        </p:txBody>
      </p:sp>
      <p:sp>
        <p:nvSpPr>
          <p:cNvPr id="10" name="Rectangle 9">
            <a:extLst>
              <a:ext uri="{FF2B5EF4-FFF2-40B4-BE49-F238E27FC236}">
                <a16:creationId xmlns:a16="http://schemas.microsoft.com/office/drawing/2014/main" id="{99EBD0C9-06A3-4940-BD06-2335E8702E32}"/>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C3964D-A2DB-4719-91DE-E000BDEA4A50}"/>
              </a:ext>
            </a:extLst>
          </p:cNvPr>
          <p:cNvSpPr/>
          <p:nvPr userDrawn="1"/>
        </p:nvSpPr>
        <p:spPr>
          <a:xfrm>
            <a:off x="476332" y="210763"/>
            <a:ext cx="6443344" cy="523220"/>
          </a:xfrm>
          <a:prstGeom prst="rect">
            <a:avLst/>
          </a:prstGeom>
        </p:spPr>
        <p:txBody>
          <a:bodyPr wrap="square">
            <a:spAutoFit/>
          </a:bodyPr>
          <a:lstStyle/>
          <a:p>
            <a:pPr defTabSz="914400"/>
            <a:r>
              <a:rPr lang="en-US" sz="1400" b="0" dirty="0">
                <a:solidFill>
                  <a:srgbClr val="BA0C2F"/>
                </a:solidFill>
                <a:latin typeface="Gill Sans MT"/>
              </a:rPr>
              <a:t>USAID GLOBAL HEALTH SUPPLY CHAIN PROGRAM</a:t>
            </a:r>
          </a:p>
          <a:p>
            <a:pPr defTabSz="914400">
              <a:defRPr/>
            </a:pPr>
            <a:r>
              <a:rPr lang="en-US" sz="1400" dirty="0">
                <a:solidFill>
                  <a:srgbClr val="6C6463"/>
                </a:solidFill>
                <a:latin typeface="Gill Sans MT"/>
              </a:rPr>
              <a:t>Procurement and Supply Management</a:t>
            </a:r>
          </a:p>
        </p:txBody>
      </p:sp>
      <p:cxnSp>
        <p:nvCxnSpPr>
          <p:cNvPr id="19" name="Straight Connector 18">
            <a:extLst>
              <a:ext uri="{FF2B5EF4-FFF2-40B4-BE49-F238E27FC236}">
                <a16:creationId xmlns:a16="http://schemas.microsoft.com/office/drawing/2014/main" id="{7CEA5C25-D68E-425A-B38A-82D17C052653}"/>
              </a:ext>
            </a:extLst>
          </p:cNvPr>
          <p:cNvCxnSpPr>
            <a:cxnSpLocks/>
          </p:cNvCxnSpPr>
          <p:nvPr userDrawn="1"/>
        </p:nvCxnSpPr>
        <p:spPr>
          <a:xfrm>
            <a:off x="3712464" y="2726511"/>
            <a:ext cx="4810492"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F492CBB-B18E-4B1A-A42B-25D82F3E3C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96867" y="5902991"/>
            <a:ext cx="2029972" cy="737618"/>
          </a:xfrm>
          <a:prstGeom prst="rect">
            <a:avLst/>
          </a:prstGeom>
        </p:spPr>
      </p:pic>
      <p:pic>
        <p:nvPicPr>
          <p:cNvPr id="13" name="Picture 12">
            <a:extLst>
              <a:ext uri="{FF2B5EF4-FFF2-40B4-BE49-F238E27FC236}">
                <a16:creationId xmlns:a16="http://schemas.microsoft.com/office/drawing/2014/main" id="{2411066C-0BD6-4E92-9675-B87C778E3D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659370" y="5876544"/>
            <a:ext cx="2392628" cy="886159"/>
          </a:xfrm>
          <a:prstGeom prst="rect">
            <a:avLst/>
          </a:prstGeom>
        </p:spPr>
      </p:pic>
      <p:pic>
        <p:nvPicPr>
          <p:cNvPr id="14" name="Picture 13">
            <a:extLst>
              <a:ext uri="{FF2B5EF4-FFF2-40B4-BE49-F238E27FC236}">
                <a16:creationId xmlns:a16="http://schemas.microsoft.com/office/drawing/2014/main" id="{1EC5CD90-F1A5-4959-AB4F-2ABE0273425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3852" y="5941092"/>
            <a:ext cx="2204724" cy="661417"/>
          </a:xfrm>
          <a:prstGeom prst="rect">
            <a:avLst/>
          </a:prstGeom>
        </p:spPr>
      </p:pic>
    </p:spTree>
    <p:custDataLst>
      <p:tags r:id="rId1"/>
    </p:custDataLst>
    <p:extLst>
      <p:ext uri="{BB962C8B-B14F-4D97-AF65-F5344CB8AC3E}">
        <p14:creationId xmlns:p14="http://schemas.microsoft.com/office/powerpoint/2010/main" val="310298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harmacist 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703F9E-1C5B-4EFE-A6C1-E20C0C1F86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065" y="801055"/>
            <a:ext cx="8264478" cy="4897709"/>
          </a:xfrm>
          <a:prstGeom prst="rect">
            <a:avLst/>
          </a:prstGeom>
        </p:spPr>
      </p:pic>
      <p:sp>
        <p:nvSpPr>
          <p:cNvPr id="16" name="Rectangle 15">
            <a:extLst>
              <a:ext uri="{FF2B5EF4-FFF2-40B4-BE49-F238E27FC236}">
                <a16:creationId xmlns:a16="http://schemas.microsoft.com/office/drawing/2014/main" id="{F448B12E-B589-40E8-AC8A-DFEA882F5E66}"/>
              </a:ext>
            </a:extLst>
          </p:cNvPr>
          <p:cNvSpPr/>
          <p:nvPr userDrawn="1"/>
        </p:nvSpPr>
        <p:spPr>
          <a:xfrm>
            <a:off x="731520" y="3121152"/>
            <a:ext cx="5052060"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41245" y="3255391"/>
            <a:ext cx="4810493" cy="1500327"/>
          </a:xfrm>
        </p:spPr>
        <p:txBody>
          <a:bodyPr anchor="b">
            <a:normAutofit/>
          </a:bodyPr>
          <a:lstStyle>
            <a:lvl1pPr algn="l">
              <a:defRPr sz="3200"/>
            </a:lvl1pPr>
          </a:lstStyle>
          <a:p>
            <a:r>
              <a:rPr lang="en-US" dirty="0"/>
              <a:t>Click to insert title</a:t>
            </a:r>
          </a:p>
        </p:txBody>
      </p:sp>
      <p:sp>
        <p:nvSpPr>
          <p:cNvPr id="3" name="Subtitle 2"/>
          <p:cNvSpPr>
            <a:spLocks noGrp="1"/>
          </p:cNvSpPr>
          <p:nvPr>
            <p:ph type="subTitle" idx="1" hasCustomPrompt="1"/>
          </p:nvPr>
        </p:nvSpPr>
        <p:spPr>
          <a:xfrm>
            <a:off x="841245" y="4983254"/>
            <a:ext cx="4810493" cy="4160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insert date and/or author</a:t>
            </a:r>
          </a:p>
        </p:txBody>
      </p:sp>
      <p:sp>
        <p:nvSpPr>
          <p:cNvPr id="10" name="Rectangle 9">
            <a:extLst>
              <a:ext uri="{FF2B5EF4-FFF2-40B4-BE49-F238E27FC236}">
                <a16:creationId xmlns:a16="http://schemas.microsoft.com/office/drawing/2014/main" id="{99EBD0C9-06A3-4940-BD06-2335E8702E32}"/>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C3964D-A2DB-4719-91DE-E000BDEA4A50}"/>
              </a:ext>
            </a:extLst>
          </p:cNvPr>
          <p:cNvSpPr/>
          <p:nvPr userDrawn="1"/>
        </p:nvSpPr>
        <p:spPr>
          <a:xfrm>
            <a:off x="476332" y="210763"/>
            <a:ext cx="6443344" cy="523220"/>
          </a:xfrm>
          <a:prstGeom prst="rect">
            <a:avLst/>
          </a:prstGeom>
        </p:spPr>
        <p:txBody>
          <a:bodyPr wrap="square">
            <a:spAutoFit/>
          </a:bodyPr>
          <a:lstStyle/>
          <a:p>
            <a:pPr defTabSz="914400"/>
            <a:r>
              <a:rPr lang="en-US" sz="1400" b="0" dirty="0">
                <a:solidFill>
                  <a:srgbClr val="BA0C2F"/>
                </a:solidFill>
                <a:latin typeface="Gill Sans MT"/>
              </a:rPr>
              <a:t>USAID GLOBAL HEALTH SUPPLY CHAIN PROGRAM</a:t>
            </a:r>
          </a:p>
          <a:p>
            <a:pPr defTabSz="914400">
              <a:defRPr/>
            </a:pPr>
            <a:r>
              <a:rPr lang="en-US" sz="1400" dirty="0">
                <a:solidFill>
                  <a:srgbClr val="6C6463"/>
                </a:solidFill>
                <a:latin typeface="Gill Sans MT"/>
              </a:rPr>
              <a:t>Procurement and Supply Management</a:t>
            </a:r>
          </a:p>
        </p:txBody>
      </p:sp>
      <p:cxnSp>
        <p:nvCxnSpPr>
          <p:cNvPr id="19" name="Straight Connector 18">
            <a:extLst>
              <a:ext uri="{FF2B5EF4-FFF2-40B4-BE49-F238E27FC236}">
                <a16:creationId xmlns:a16="http://schemas.microsoft.com/office/drawing/2014/main" id="{7CEA5C25-D68E-425A-B38A-82D17C052653}"/>
              </a:ext>
            </a:extLst>
          </p:cNvPr>
          <p:cNvCxnSpPr>
            <a:cxnSpLocks/>
          </p:cNvCxnSpPr>
          <p:nvPr userDrawn="1"/>
        </p:nvCxnSpPr>
        <p:spPr>
          <a:xfrm>
            <a:off x="841248" y="4866207"/>
            <a:ext cx="4810492"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0D892DD-1712-42CF-95E0-B1500110F7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3987" y="5902991"/>
            <a:ext cx="2029972" cy="737618"/>
          </a:xfrm>
          <a:prstGeom prst="rect">
            <a:avLst/>
          </a:prstGeom>
        </p:spPr>
      </p:pic>
      <p:pic>
        <p:nvPicPr>
          <p:cNvPr id="13" name="Picture 12">
            <a:extLst>
              <a:ext uri="{FF2B5EF4-FFF2-40B4-BE49-F238E27FC236}">
                <a16:creationId xmlns:a16="http://schemas.microsoft.com/office/drawing/2014/main" id="{C0F59F72-0A14-4505-8E53-AC95D3EAD79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583680" y="5902991"/>
            <a:ext cx="2526097" cy="935592"/>
          </a:xfrm>
          <a:prstGeom prst="rect">
            <a:avLst/>
          </a:prstGeom>
        </p:spPr>
      </p:pic>
      <p:pic>
        <p:nvPicPr>
          <p:cNvPr id="14" name="Picture 13">
            <a:extLst>
              <a:ext uri="{FF2B5EF4-FFF2-40B4-BE49-F238E27FC236}">
                <a16:creationId xmlns:a16="http://schemas.microsoft.com/office/drawing/2014/main" id="{82491672-BB36-469A-B73F-C0AEBA8671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3852" y="5941092"/>
            <a:ext cx="2204724" cy="661417"/>
          </a:xfrm>
          <a:prstGeom prst="rect">
            <a:avLst/>
          </a:prstGeom>
        </p:spPr>
      </p:pic>
    </p:spTree>
    <p:custDataLst>
      <p:tags r:id="rId1"/>
    </p:custDataLst>
    <p:extLst>
      <p:ext uri="{BB962C8B-B14F-4D97-AF65-F5344CB8AC3E}">
        <p14:creationId xmlns:p14="http://schemas.microsoft.com/office/powerpoint/2010/main" val="4198829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ight Colo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48648" y="2756454"/>
            <a:ext cx="8084456" cy="1304571"/>
          </a:xfrm>
        </p:spPr>
        <p:txBody>
          <a:bodyPr anchor="b">
            <a:normAutofit/>
          </a:bodyPr>
          <a:lstStyle>
            <a:lvl1pPr algn="l">
              <a:defRPr sz="4000"/>
            </a:lvl1pPr>
          </a:lstStyle>
          <a:p>
            <a:r>
              <a:rPr lang="en-US" dirty="0"/>
              <a:t>Click to insert title</a:t>
            </a:r>
          </a:p>
        </p:txBody>
      </p:sp>
      <p:sp>
        <p:nvSpPr>
          <p:cNvPr id="3" name="Subtitle 2"/>
          <p:cNvSpPr>
            <a:spLocks noGrp="1"/>
          </p:cNvSpPr>
          <p:nvPr>
            <p:ph type="subTitle" idx="1" hasCustomPrompt="1"/>
          </p:nvPr>
        </p:nvSpPr>
        <p:spPr>
          <a:xfrm>
            <a:off x="748648" y="4317057"/>
            <a:ext cx="8084456" cy="41604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insert date and/or author</a:t>
            </a:r>
          </a:p>
        </p:txBody>
      </p:sp>
      <p:sp>
        <p:nvSpPr>
          <p:cNvPr id="17" name="Rectangle 16">
            <a:extLst>
              <a:ext uri="{FF2B5EF4-FFF2-40B4-BE49-F238E27FC236}">
                <a16:creationId xmlns:a16="http://schemas.microsoft.com/office/drawing/2014/main" id="{446A14D2-2DDC-41F7-9969-14C8D0D388D6}"/>
              </a:ext>
            </a:extLst>
          </p:cNvPr>
          <p:cNvSpPr/>
          <p:nvPr userDrawn="1"/>
        </p:nvSpPr>
        <p:spPr>
          <a:xfrm>
            <a:off x="412687" y="2756453"/>
            <a:ext cx="223921" cy="1985411"/>
          </a:xfrm>
          <a:prstGeom prst="rect">
            <a:avLst/>
          </a:prstGeom>
          <a:solidFill>
            <a:srgbClr val="BA0C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ill Sans MT"/>
              <a:ea typeface="+mn-ea"/>
              <a:cs typeface="+mn-cs"/>
            </a:endParaRPr>
          </a:p>
        </p:txBody>
      </p:sp>
      <p:sp>
        <p:nvSpPr>
          <p:cNvPr id="20" name="Rectangle 19">
            <a:extLst>
              <a:ext uri="{FF2B5EF4-FFF2-40B4-BE49-F238E27FC236}">
                <a16:creationId xmlns:a16="http://schemas.microsoft.com/office/drawing/2014/main" id="{94F42D9D-DFEC-4FFE-AC7A-048F8050EF14}"/>
              </a:ext>
            </a:extLst>
          </p:cNvPr>
          <p:cNvSpPr/>
          <p:nvPr userDrawn="1"/>
        </p:nvSpPr>
        <p:spPr>
          <a:xfrm>
            <a:off x="2584704" y="350751"/>
            <a:ext cx="6248400" cy="584775"/>
          </a:xfrm>
          <a:prstGeom prst="rect">
            <a:avLst/>
          </a:prstGeom>
        </p:spPr>
        <p:txBody>
          <a:bodyPr wrap="square">
            <a:spAutoFit/>
          </a:bodyPr>
          <a:lstStyle/>
          <a:p>
            <a:pPr algn="r" defTabSz="914400"/>
            <a:r>
              <a:rPr lang="en-US" sz="1600" b="0" dirty="0">
                <a:solidFill>
                  <a:srgbClr val="BA0C2F"/>
                </a:solidFill>
                <a:latin typeface="Gill Sans MT"/>
              </a:rPr>
              <a:t>USAID GLOBAL HEALTH SUPPLY CHAIN PROGRAM</a:t>
            </a:r>
          </a:p>
          <a:p>
            <a:pPr algn="r" defTabSz="914400">
              <a:defRPr/>
            </a:pPr>
            <a:r>
              <a:rPr lang="en-US" sz="1600" dirty="0">
                <a:solidFill>
                  <a:srgbClr val="6C6463"/>
                </a:solidFill>
                <a:latin typeface="Gill Sans MT"/>
              </a:rPr>
              <a:t>Procurement and Supply Management</a:t>
            </a:r>
          </a:p>
        </p:txBody>
      </p:sp>
      <p:pic>
        <p:nvPicPr>
          <p:cNvPr id="7" name="Picture 6">
            <a:extLst>
              <a:ext uri="{FF2B5EF4-FFF2-40B4-BE49-F238E27FC236}">
                <a16:creationId xmlns:a16="http://schemas.microsoft.com/office/drawing/2014/main" id="{C712FB16-4702-4092-AF18-69F2A2D816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7722" y="5902991"/>
            <a:ext cx="2029972" cy="737618"/>
          </a:xfrm>
          <a:prstGeom prst="rect">
            <a:avLst/>
          </a:prstGeom>
        </p:spPr>
      </p:pic>
      <p:pic>
        <p:nvPicPr>
          <p:cNvPr id="8" name="Picture 7">
            <a:extLst>
              <a:ext uri="{FF2B5EF4-FFF2-40B4-BE49-F238E27FC236}">
                <a16:creationId xmlns:a16="http://schemas.microsoft.com/office/drawing/2014/main" id="{A73F518E-6738-49E6-B2C6-DB96F23267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71920" y="5902991"/>
            <a:ext cx="2495941" cy="924423"/>
          </a:xfrm>
          <a:prstGeom prst="rect">
            <a:avLst/>
          </a:prstGeom>
        </p:spPr>
      </p:pic>
      <p:pic>
        <p:nvPicPr>
          <p:cNvPr id="10" name="Picture 9">
            <a:extLst>
              <a:ext uri="{FF2B5EF4-FFF2-40B4-BE49-F238E27FC236}">
                <a16:creationId xmlns:a16="http://schemas.microsoft.com/office/drawing/2014/main" id="{3F02AB22-7C8F-4B17-A1D4-1B0113944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1323" y="5941092"/>
            <a:ext cx="2204724" cy="661417"/>
          </a:xfrm>
          <a:prstGeom prst="rect">
            <a:avLst/>
          </a:prstGeom>
        </p:spPr>
      </p:pic>
    </p:spTree>
    <p:custDataLst>
      <p:tags r:id="rId1"/>
    </p:custDataLst>
    <p:extLst>
      <p:ext uri="{BB962C8B-B14F-4D97-AF65-F5344CB8AC3E}">
        <p14:creationId xmlns:p14="http://schemas.microsoft.com/office/powerpoint/2010/main" val="108557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Solid Colo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A87961-ACE2-48C4-8C84-0B340CBB0507}"/>
              </a:ext>
            </a:extLst>
          </p:cNvPr>
          <p:cNvSpPr/>
          <p:nvPr userDrawn="1"/>
        </p:nvSpPr>
        <p:spPr>
          <a:xfrm>
            <a:off x="205620" y="243068"/>
            <a:ext cx="8702160" cy="5243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25498" y="2756454"/>
            <a:ext cx="7978663" cy="1304571"/>
          </a:xfrm>
        </p:spPr>
        <p:txBody>
          <a:bodyPr anchor="b">
            <a:normAutofit/>
          </a:bodyPr>
          <a:lstStyle>
            <a:lvl1pPr algn="l">
              <a:defRPr sz="4000">
                <a:solidFill>
                  <a:schemeClr val="bg1"/>
                </a:solidFill>
              </a:defRPr>
            </a:lvl1pPr>
          </a:lstStyle>
          <a:p>
            <a:r>
              <a:rPr lang="en-US" dirty="0"/>
              <a:t>Click to insert title</a:t>
            </a:r>
          </a:p>
        </p:txBody>
      </p:sp>
      <p:sp>
        <p:nvSpPr>
          <p:cNvPr id="3" name="Subtitle 2"/>
          <p:cNvSpPr>
            <a:spLocks noGrp="1"/>
          </p:cNvSpPr>
          <p:nvPr>
            <p:ph type="subTitle" idx="1" hasCustomPrompt="1"/>
          </p:nvPr>
        </p:nvSpPr>
        <p:spPr>
          <a:xfrm>
            <a:off x="725498" y="4317057"/>
            <a:ext cx="7978663" cy="4160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insert date and/or author</a:t>
            </a:r>
          </a:p>
        </p:txBody>
      </p:sp>
      <p:sp>
        <p:nvSpPr>
          <p:cNvPr id="17" name="Rectangle 16">
            <a:extLst>
              <a:ext uri="{FF2B5EF4-FFF2-40B4-BE49-F238E27FC236}">
                <a16:creationId xmlns:a16="http://schemas.microsoft.com/office/drawing/2014/main" id="{446A14D2-2DDC-41F7-9969-14C8D0D388D6}"/>
              </a:ext>
            </a:extLst>
          </p:cNvPr>
          <p:cNvSpPr/>
          <p:nvPr userDrawn="1"/>
        </p:nvSpPr>
        <p:spPr>
          <a:xfrm>
            <a:off x="389537" y="2756453"/>
            <a:ext cx="223921" cy="1985411"/>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ill Sans MT"/>
              <a:ea typeface="+mn-ea"/>
              <a:cs typeface="+mn-cs"/>
            </a:endParaRPr>
          </a:p>
        </p:txBody>
      </p:sp>
      <p:sp>
        <p:nvSpPr>
          <p:cNvPr id="20" name="Rectangle 19">
            <a:extLst>
              <a:ext uri="{FF2B5EF4-FFF2-40B4-BE49-F238E27FC236}">
                <a16:creationId xmlns:a16="http://schemas.microsoft.com/office/drawing/2014/main" id="{94F42D9D-DFEC-4FFE-AC7A-048F8050EF14}"/>
              </a:ext>
            </a:extLst>
          </p:cNvPr>
          <p:cNvSpPr/>
          <p:nvPr userDrawn="1"/>
        </p:nvSpPr>
        <p:spPr>
          <a:xfrm>
            <a:off x="2584704" y="350752"/>
            <a:ext cx="6248400" cy="584775"/>
          </a:xfrm>
          <a:prstGeom prst="rect">
            <a:avLst/>
          </a:prstGeom>
        </p:spPr>
        <p:txBody>
          <a:bodyPr wrap="square">
            <a:spAutoFit/>
          </a:bodyPr>
          <a:lstStyle/>
          <a:p>
            <a:pPr algn="r" defTabSz="914400"/>
            <a:r>
              <a:rPr lang="en-US" sz="1600" b="0" dirty="0">
                <a:solidFill>
                  <a:schemeClr val="bg1"/>
                </a:solidFill>
                <a:latin typeface="Gill Sans MT"/>
              </a:rPr>
              <a:t>USAID GLOBAL HEALTH SUPPLY CHAIN PROGRAM</a:t>
            </a:r>
          </a:p>
          <a:p>
            <a:pPr algn="r" defTabSz="914400">
              <a:defRPr/>
            </a:pPr>
            <a:r>
              <a:rPr lang="en-US" sz="1600" dirty="0">
                <a:solidFill>
                  <a:schemeClr val="bg1"/>
                </a:solidFill>
                <a:latin typeface="Gill Sans MT"/>
              </a:rPr>
              <a:t>Procurement and Supply Management</a:t>
            </a:r>
          </a:p>
        </p:txBody>
      </p:sp>
      <p:pic>
        <p:nvPicPr>
          <p:cNvPr id="12" name="Picture 11">
            <a:extLst>
              <a:ext uri="{FF2B5EF4-FFF2-40B4-BE49-F238E27FC236}">
                <a16:creationId xmlns:a16="http://schemas.microsoft.com/office/drawing/2014/main" id="{D9BAD05C-C212-4F5B-9B43-2202A6125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602" y="5902991"/>
            <a:ext cx="2029972" cy="737618"/>
          </a:xfrm>
          <a:prstGeom prst="rect">
            <a:avLst/>
          </a:prstGeom>
        </p:spPr>
      </p:pic>
      <p:pic>
        <p:nvPicPr>
          <p:cNvPr id="13" name="Picture 12">
            <a:extLst>
              <a:ext uri="{FF2B5EF4-FFF2-40B4-BE49-F238E27FC236}">
                <a16:creationId xmlns:a16="http://schemas.microsoft.com/office/drawing/2014/main" id="{1DE781CF-052C-4FEF-8100-8A3CBED255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77615" y="5881952"/>
            <a:ext cx="2566385" cy="950513"/>
          </a:xfrm>
          <a:prstGeom prst="rect">
            <a:avLst/>
          </a:prstGeom>
        </p:spPr>
      </p:pic>
      <p:pic>
        <p:nvPicPr>
          <p:cNvPr id="14" name="Picture 13">
            <a:extLst>
              <a:ext uri="{FF2B5EF4-FFF2-40B4-BE49-F238E27FC236}">
                <a16:creationId xmlns:a16="http://schemas.microsoft.com/office/drawing/2014/main" id="{9693DF32-80D0-4CA5-AA99-4083F7180C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1323" y="5941092"/>
            <a:ext cx="2204724" cy="661417"/>
          </a:xfrm>
          <a:prstGeom prst="rect">
            <a:avLst/>
          </a:prstGeom>
        </p:spPr>
      </p:pic>
    </p:spTree>
    <p:custDataLst>
      <p:tags r:id="rId1"/>
    </p:custDataLst>
    <p:extLst>
      <p:ext uri="{BB962C8B-B14F-4D97-AF65-F5344CB8AC3E}">
        <p14:creationId xmlns:p14="http://schemas.microsoft.com/office/powerpoint/2010/main" val="3139989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6C64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FB4637D-E648-4D47-95AC-4BFF987C325D}" type="slidenum">
              <a:rPr lang="en-US" smtClean="0"/>
              <a:t>‹#›</a:t>
            </a:fld>
            <a:endParaRPr lang="en-US"/>
          </a:p>
        </p:txBody>
      </p:sp>
      <p:cxnSp>
        <p:nvCxnSpPr>
          <p:cNvPr id="7" name="Straight Connector 6">
            <a:extLst>
              <a:ext uri="{FF2B5EF4-FFF2-40B4-BE49-F238E27FC236}">
                <a16:creationId xmlns:a16="http://schemas.microsoft.com/office/drawing/2014/main" id="{449FC17B-BB55-494B-AF1A-3FC4604A9DD9}"/>
              </a:ext>
            </a:extLst>
          </p:cNvPr>
          <p:cNvCxnSpPr>
            <a:cxnSpLocks/>
          </p:cNvCxnSpPr>
          <p:nvPr userDrawn="1"/>
        </p:nvCxnSpPr>
        <p:spPr>
          <a:xfrm>
            <a:off x="617220" y="6356350"/>
            <a:ext cx="789813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7FDD924-C75F-430C-A673-252BAD63BE61}"/>
              </a:ext>
            </a:extLst>
          </p:cNvPr>
          <p:cNvSpPr txBox="1"/>
          <p:nvPr userDrawn="1"/>
        </p:nvSpPr>
        <p:spPr>
          <a:xfrm>
            <a:off x="628650" y="6397238"/>
            <a:ext cx="6803979" cy="276999"/>
          </a:xfrm>
          <a:prstGeom prst="rect">
            <a:avLst/>
          </a:prstGeom>
          <a:noFill/>
        </p:spPr>
        <p:txBody>
          <a:bodyPr wrap="square" rtlCol="0">
            <a:spAutoFit/>
          </a:bodyPr>
          <a:lstStyle/>
          <a:p>
            <a:r>
              <a:rPr lang="en-US" sz="1200" b="0" dirty="0">
                <a:solidFill>
                  <a:srgbClr val="BA0C2F"/>
                </a:solidFill>
                <a:latin typeface="Gill Sans MT" panose="020B0502020104020203" pitchFamily="34" charset="0"/>
              </a:rPr>
              <a:t>USAID GLOBAL HEALTH SUPPLY CHAIN PROGRAM</a:t>
            </a:r>
            <a:r>
              <a:rPr lang="en-US" sz="1200" b="0" dirty="0">
                <a:solidFill>
                  <a:srgbClr val="6C6463"/>
                </a:solidFill>
                <a:latin typeface="Gill Sans MT" panose="020B0502020104020203" pitchFamily="34" charset="0"/>
              </a:rPr>
              <a:t>-Procurement and Supply Management</a:t>
            </a:r>
          </a:p>
        </p:txBody>
      </p:sp>
    </p:spTree>
    <p:custDataLst>
      <p:tags r:id="rId1"/>
    </p:custDataLst>
    <p:extLst>
      <p:ext uri="{BB962C8B-B14F-4D97-AF65-F5344CB8AC3E}">
        <p14:creationId xmlns:p14="http://schemas.microsoft.com/office/powerpoint/2010/main" val="300831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PPT Slide with a Table</a:t>
            </a:r>
          </a:p>
        </p:txBody>
      </p:sp>
      <p:sp>
        <p:nvSpPr>
          <p:cNvPr id="6" name="Slide Number Placeholder 5"/>
          <p:cNvSpPr>
            <a:spLocks noGrp="1"/>
          </p:cNvSpPr>
          <p:nvPr>
            <p:ph type="sldNum" sz="quarter" idx="12"/>
          </p:nvPr>
        </p:nvSpPr>
        <p:spPr/>
        <p:txBody>
          <a:bodyPr/>
          <a:lstStyle>
            <a:lvl1pPr>
              <a:defRPr b="1">
                <a:solidFill>
                  <a:srgbClr val="BA0C2F"/>
                </a:solidFill>
              </a:defRPr>
            </a:lvl1pPr>
          </a:lstStyle>
          <a:p>
            <a:fld id="{AFB4637D-E648-4D47-95AC-4BFF987C325D}" type="slidenum">
              <a:rPr lang="en-US" smtClean="0"/>
              <a:pPr/>
              <a:t>‹#›</a:t>
            </a:fld>
            <a:endParaRPr lang="en-US" dirty="0"/>
          </a:p>
        </p:txBody>
      </p:sp>
      <p:sp>
        <p:nvSpPr>
          <p:cNvPr id="4" name="Table Placeholder 3">
            <a:extLst>
              <a:ext uri="{FF2B5EF4-FFF2-40B4-BE49-F238E27FC236}">
                <a16:creationId xmlns:a16="http://schemas.microsoft.com/office/drawing/2014/main" id="{73F02759-E9B4-452B-8015-98F766EAC2CE}"/>
              </a:ext>
            </a:extLst>
          </p:cNvPr>
          <p:cNvSpPr>
            <a:spLocks noGrp="1"/>
          </p:cNvSpPr>
          <p:nvPr>
            <p:ph type="tbl" sz="quarter" idx="14"/>
          </p:nvPr>
        </p:nvSpPr>
        <p:spPr>
          <a:xfrm>
            <a:off x="628650" y="1817688"/>
            <a:ext cx="7886700" cy="4362450"/>
          </a:xfrm>
        </p:spPr>
        <p:txBody>
          <a:bodyPr/>
          <a:lstStyle>
            <a:lvl1pPr marL="0" indent="0">
              <a:buNone/>
              <a:defRPr/>
            </a:lvl1pPr>
          </a:lstStyle>
          <a:p>
            <a:r>
              <a:rPr lang="en-US"/>
              <a:t>Click icon to add table</a:t>
            </a:r>
            <a:endParaRPr lang="en-US" dirty="0"/>
          </a:p>
        </p:txBody>
      </p:sp>
      <p:grpSp>
        <p:nvGrpSpPr>
          <p:cNvPr id="5" name="Group 4">
            <a:extLst>
              <a:ext uri="{FF2B5EF4-FFF2-40B4-BE49-F238E27FC236}">
                <a16:creationId xmlns:a16="http://schemas.microsoft.com/office/drawing/2014/main" id="{CD9D7AD5-63AE-4B97-A691-8D11581136AB}"/>
              </a:ext>
            </a:extLst>
          </p:cNvPr>
          <p:cNvGrpSpPr/>
          <p:nvPr userDrawn="1"/>
        </p:nvGrpSpPr>
        <p:grpSpPr>
          <a:xfrm>
            <a:off x="7073478" y="697461"/>
            <a:ext cx="1505981" cy="461251"/>
            <a:chOff x="6652058" y="4309532"/>
            <a:chExt cx="1505981" cy="461251"/>
          </a:xfrm>
        </p:grpSpPr>
        <p:pic>
          <p:nvPicPr>
            <p:cNvPr id="7" name="Picture 6" descr="C:\Users\IT\AppData\Local\Microsoft\Windows\Temporary Internet Files\Content.MSO\D3C392B.tmp">
              <a:extLst>
                <a:ext uri="{FF2B5EF4-FFF2-40B4-BE49-F238E27FC236}">
                  <a16:creationId xmlns:a16="http://schemas.microsoft.com/office/drawing/2014/main" id="{4A603F85-FDD1-4F8D-AB25-F9DB353F91A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06675" y="4309532"/>
              <a:ext cx="451364" cy="461251"/>
            </a:xfrm>
            <a:prstGeom prst="rect">
              <a:avLst/>
            </a:prstGeom>
            <a:noFill/>
            <a:ln>
              <a:noFill/>
            </a:ln>
          </p:spPr>
        </p:pic>
        <p:pic>
          <p:nvPicPr>
            <p:cNvPr id="8" name="Picture 7" descr="Image result for rbc rwanda">
              <a:extLst>
                <a:ext uri="{FF2B5EF4-FFF2-40B4-BE49-F238E27FC236}">
                  <a16:creationId xmlns:a16="http://schemas.microsoft.com/office/drawing/2014/main" id="{6E00368C-1292-4927-9553-AEBCB147800E}"/>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52058" y="4354785"/>
              <a:ext cx="928318" cy="370744"/>
            </a:xfrm>
            <a:prstGeom prst="rect">
              <a:avLst/>
            </a:prstGeom>
            <a:noFill/>
            <a:ln>
              <a:noFill/>
            </a:ln>
          </p:spPr>
        </p:pic>
      </p:grpSp>
    </p:spTree>
    <p:custDataLst>
      <p:tags r:id="rId1"/>
    </p:custDataLst>
    <p:extLst>
      <p:ext uri="{BB962C8B-B14F-4D97-AF65-F5344CB8AC3E}">
        <p14:creationId xmlns:p14="http://schemas.microsoft.com/office/powerpoint/2010/main" val="50919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PPT Slide with a Chart</a:t>
            </a:r>
          </a:p>
        </p:txBody>
      </p:sp>
      <p:sp>
        <p:nvSpPr>
          <p:cNvPr id="6" name="Slide Number Placeholder 5"/>
          <p:cNvSpPr>
            <a:spLocks noGrp="1"/>
          </p:cNvSpPr>
          <p:nvPr>
            <p:ph type="sldNum" sz="quarter" idx="12"/>
          </p:nvPr>
        </p:nvSpPr>
        <p:spPr/>
        <p:txBody>
          <a:bodyPr/>
          <a:lstStyle>
            <a:lvl1pPr>
              <a:defRPr b="1">
                <a:solidFill>
                  <a:srgbClr val="BA0C2F"/>
                </a:solidFill>
              </a:defRPr>
            </a:lvl1pPr>
          </a:lstStyle>
          <a:p>
            <a:fld id="{AFB4637D-E648-4D47-95AC-4BFF987C325D}" type="slidenum">
              <a:rPr lang="en-US" smtClean="0"/>
              <a:pPr/>
              <a:t>‹#›</a:t>
            </a:fld>
            <a:endParaRPr lang="en-US" dirty="0"/>
          </a:p>
        </p:txBody>
      </p:sp>
      <p:sp>
        <p:nvSpPr>
          <p:cNvPr id="5" name="Chart Placeholder 4">
            <a:extLst>
              <a:ext uri="{FF2B5EF4-FFF2-40B4-BE49-F238E27FC236}">
                <a16:creationId xmlns:a16="http://schemas.microsoft.com/office/drawing/2014/main" id="{9EF5820D-B49E-4DDB-9466-EDC583558FF6}"/>
              </a:ext>
            </a:extLst>
          </p:cNvPr>
          <p:cNvSpPr>
            <a:spLocks noGrp="1"/>
          </p:cNvSpPr>
          <p:nvPr>
            <p:ph type="chart" sz="quarter" idx="13"/>
          </p:nvPr>
        </p:nvSpPr>
        <p:spPr>
          <a:xfrm>
            <a:off x="628650" y="1817688"/>
            <a:ext cx="7886700" cy="4362450"/>
          </a:xfrm>
        </p:spPr>
        <p:txBody>
          <a:bodyPr/>
          <a:lstStyle>
            <a:lvl1pPr marL="0" indent="0">
              <a:buFontTx/>
              <a:buNone/>
              <a:defRPr/>
            </a:lvl1pPr>
          </a:lstStyle>
          <a:p>
            <a:r>
              <a:rPr lang="en-US"/>
              <a:t>Click icon to add chart</a:t>
            </a:r>
            <a:endParaRPr lang="en-US" dirty="0"/>
          </a:p>
        </p:txBody>
      </p:sp>
      <p:grpSp>
        <p:nvGrpSpPr>
          <p:cNvPr id="7" name="Group 6">
            <a:extLst>
              <a:ext uri="{FF2B5EF4-FFF2-40B4-BE49-F238E27FC236}">
                <a16:creationId xmlns:a16="http://schemas.microsoft.com/office/drawing/2014/main" id="{83A974C1-036A-4077-85E3-1AE63A4CFDB9}"/>
              </a:ext>
            </a:extLst>
          </p:cNvPr>
          <p:cNvGrpSpPr/>
          <p:nvPr userDrawn="1"/>
        </p:nvGrpSpPr>
        <p:grpSpPr>
          <a:xfrm>
            <a:off x="7073478" y="681037"/>
            <a:ext cx="1505981" cy="461251"/>
            <a:chOff x="6652058" y="4309532"/>
            <a:chExt cx="1505981" cy="461251"/>
          </a:xfrm>
        </p:grpSpPr>
        <p:pic>
          <p:nvPicPr>
            <p:cNvPr id="8" name="Picture 7" descr="C:\Users\IT\AppData\Local\Microsoft\Windows\Temporary Internet Files\Content.MSO\D3C392B.tmp">
              <a:extLst>
                <a:ext uri="{FF2B5EF4-FFF2-40B4-BE49-F238E27FC236}">
                  <a16:creationId xmlns:a16="http://schemas.microsoft.com/office/drawing/2014/main" id="{3634E3F6-60C3-47CA-B71B-6012CBCAA89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06675" y="4309532"/>
              <a:ext cx="451364" cy="461251"/>
            </a:xfrm>
            <a:prstGeom prst="rect">
              <a:avLst/>
            </a:prstGeom>
            <a:noFill/>
            <a:ln>
              <a:noFill/>
            </a:ln>
          </p:spPr>
        </p:pic>
        <p:pic>
          <p:nvPicPr>
            <p:cNvPr id="9" name="Picture 8" descr="Image result for rbc rwanda">
              <a:extLst>
                <a:ext uri="{FF2B5EF4-FFF2-40B4-BE49-F238E27FC236}">
                  <a16:creationId xmlns:a16="http://schemas.microsoft.com/office/drawing/2014/main" id="{1D1553B2-6C92-405A-8FFA-1AF0D685200C}"/>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52058" y="4354785"/>
              <a:ext cx="928318" cy="370744"/>
            </a:xfrm>
            <a:prstGeom prst="rect">
              <a:avLst/>
            </a:prstGeom>
            <a:noFill/>
            <a:ln>
              <a:noFill/>
            </a:ln>
          </p:spPr>
        </p:pic>
      </p:grpSp>
    </p:spTree>
    <p:custDataLst>
      <p:tags r:id="rId1"/>
    </p:custDataLst>
    <p:extLst>
      <p:ext uri="{BB962C8B-B14F-4D97-AF65-F5344CB8AC3E}">
        <p14:creationId xmlns:p14="http://schemas.microsoft.com/office/powerpoint/2010/main" val="2444755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580376" y="6356351"/>
            <a:ext cx="934974" cy="365125"/>
          </a:xfrm>
          <a:prstGeom prst="rect">
            <a:avLst/>
          </a:prstGeom>
        </p:spPr>
        <p:txBody>
          <a:bodyPr vert="horz" lIns="91440" tIns="45720" rIns="91440" bIns="45720" rtlCol="0" anchor="ctr"/>
          <a:lstStyle>
            <a:lvl1pPr algn="r">
              <a:defRPr sz="1200" b="1">
                <a:solidFill>
                  <a:srgbClr val="BA0C2F"/>
                </a:solidFill>
                <a:latin typeface="Gill Sans MT" panose="020B0502020104020203" pitchFamily="34" charset="0"/>
              </a:defRPr>
            </a:lvl1pPr>
          </a:lstStyle>
          <a:p>
            <a:fld id="{AFB4637D-E648-4D47-95AC-4BFF987C325D}" type="slidenum">
              <a:rPr lang="en-US" smtClean="0"/>
              <a:pPr/>
              <a:t>‹#›</a:t>
            </a:fld>
            <a:endParaRPr lang="en-US" dirty="0"/>
          </a:p>
        </p:txBody>
      </p:sp>
      <p:sp>
        <p:nvSpPr>
          <p:cNvPr id="7" name="Rectangle 6">
            <a:extLst>
              <a:ext uri="{FF2B5EF4-FFF2-40B4-BE49-F238E27FC236}">
                <a16:creationId xmlns:a16="http://schemas.microsoft.com/office/drawing/2014/main" id="{59AB84BA-1B8C-4076-9D76-7C9F8CE91E8F}"/>
              </a:ext>
            </a:extLst>
          </p:cNvPr>
          <p:cNvSpPr/>
          <p:nvPr userDrawn="1"/>
        </p:nvSpPr>
        <p:spPr>
          <a:xfrm>
            <a:off x="325120" y="365126"/>
            <a:ext cx="162560" cy="1325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A0C2F"/>
              </a:solidFill>
            </a:endParaRPr>
          </a:p>
        </p:txBody>
      </p:sp>
      <p:cxnSp>
        <p:nvCxnSpPr>
          <p:cNvPr id="9" name="Straight Connector 8">
            <a:extLst>
              <a:ext uri="{FF2B5EF4-FFF2-40B4-BE49-F238E27FC236}">
                <a16:creationId xmlns:a16="http://schemas.microsoft.com/office/drawing/2014/main" id="{1C8BB2CA-6EC2-4C49-91C9-B55FF1A1AC65}"/>
              </a:ext>
            </a:extLst>
          </p:cNvPr>
          <p:cNvCxnSpPr>
            <a:cxnSpLocks/>
          </p:cNvCxnSpPr>
          <p:nvPr userDrawn="1"/>
        </p:nvCxnSpPr>
        <p:spPr>
          <a:xfrm>
            <a:off x="617220" y="6356350"/>
            <a:ext cx="789813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576F07-FB61-4B66-906D-29336A30A84C}"/>
              </a:ext>
            </a:extLst>
          </p:cNvPr>
          <p:cNvSpPr txBox="1"/>
          <p:nvPr userDrawn="1"/>
        </p:nvSpPr>
        <p:spPr>
          <a:xfrm>
            <a:off x="628650" y="6397238"/>
            <a:ext cx="6803979" cy="276999"/>
          </a:xfrm>
          <a:prstGeom prst="rect">
            <a:avLst/>
          </a:prstGeom>
          <a:noFill/>
        </p:spPr>
        <p:txBody>
          <a:bodyPr wrap="square" rtlCol="0">
            <a:spAutoFit/>
          </a:bodyPr>
          <a:lstStyle/>
          <a:p>
            <a:r>
              <a:rPr lang="en-US" sz="1200" b="0" dirty="0">
                <a:solidFill>
                  <a:srgbClr val="BA0C2F"/>
                </a:solidFill>
                <a:latin typeface="Gill Sans MT" panose="020B0502020104020203" pitchFamily="34" charset="0"/>
              </a:rPr>
              <a:t>USAID GLOBAL HEALTH SUPPLY CHAIN PROGRAM</a:t>
            </a:r>
            <a:r>
              <a:rPr lang="en-US" sz="1200" b="0" dirty="0">
                <a:solidFill>
                  <a:srgbClr val="6C6463"/>
                </a:solidFill>
                <a:latin typeface="Gill Sans MT" panose="020B0502020104020203" pitchFamily="34" charset="0"/>
              </a:rPr>
              <a:t>-Procurement and Supply Management</a:t>
            </a:r>
          </a:p>
        </p:txBody>
      </p:sp>
    </p:spTree>
    <p:custDataLst>
      <p:tags r:id="rId17"/>
    </p:custDataLst>
    <p:extLst>
      <p:ext uri="{BB962C8B-B14F-4D97-AF65-F5344CB8AC3E}">
        <p14:creationId xmlns:p14="http://schemas.microsoft.com/office/powerpoint/2010/main" val="1359424353"/>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72" r:id="rId3"/>
    <p:sldLayoutId id="2147483673" r:id="rId4"/>
    <p:sldLayoutId id="2147483674" r:id="rId5"/>
    <p:sldLayoutId id="2147483675" r:id="rId6"/>
    <p:sldLayoutId id="2147483663" r:id="rId7"/>
    <p:sldLayoutId id="2147483677" r:id="rId8"/>
    <p:sldLayoutId id="2147483676" r:id="rId9"/>
    <p:sldLayoutId id="2147483664" r:id="rId10"/>
    <p:sldLayoutId id="2147483678" r:id="rId11"/>
    <p:sldLayoutId id="2147483665" r:id="rId12"/>
    <p:sldLayoutId id="2147483666" r:id="rId13"/>
    <p:sldLayoutId id="2147483667" r:id="rId14"/>
    <p:sldLayoutId id="2147483679" r:id="rId15"/>
  </p:sldLayoutIdLst>
  <p:hf hdr="0" ftr="0" dt="0"/>
  <p:txStyles>
    <p:titleStyle>
      <a:lvl1pPr algn="l" defTabSz="914400" rtl="0" eaLnBrk="1" latinLnBrk="0" hangingPunct="1">
        <a:lnSpc>
          <a:spcPct val="90000"/>
        </a:lnSpc>
        <a:spcBef>
          <a:spcPct val="0"/>
        </a:spcBef>
        <a:buNone/>
        <a:defRPr sz="3200" kern="1200">
          <a:solidFill>
            <a:srgbClr val="BA0C2F"/>
          </a:solidFill>
          <a:latin typeface="Gill Sans MT" panose="020B0502020104020203" pitchFamily="34" charset="0"/>
          <a:ea typeface="+mj-ea"/>
          <a:cs typeface="+mj-cs"/>
        </a:defRPr>
      </a:lvl1pPr>
    </p:titleStyle>
    <p:bodyStyle>
      <a:lvl1pPr marL="228600" indent="-228600" algn="l" defTabSz="914400" rtl="0" eaLnBrk="1" latinLnBrk="0" hangingPunct="1">
        <a:lnSpc>
          <a:spcPct val="100000"/>
        </a:lnSpc>
        <a:spcBef>
          <a:spcPts val="1200"/>
        </a:spcBef>
        <a:buClr>
          <a:srgbClr val="6C6463"/>
        </a:buClr>
        <a:buFont typeface="Arial" panose="020B0604020202020204" pitchFamily="34" charset="0"/>
        <a:buChar char="•"/>
        <a:defRPr sz="2800" kern="1200">
          <a:solidFill>
            <a:srgbClr val="6C6463"/>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300"/>
        </a:spcBef>
        <a:buClr>
          <a:srgbClr val="6C6463"/>
        </a:buClr>
        <a:buFont typeface="Courier New" panose="02070309020205020404" pitchFamily="49" charset="0"/>
        <a:buChar char="o"/>
        <a:defRPr sz="2400" kern="1200">
          <a:solidFill>
            <a:schemeClr val="accent6"/>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chemeClr val="accent6"/>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chemeClr val="accent6"/>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Gill Sans MT" panose="020B0502020104020203" pitchFamily="34" charset="0"/>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Gill Sans MT" panose="020B0502020104020203" pitchFamily="34" charset="0"/>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Gill Sans MT" panose="020B0502020104020203" pitchFamily="34" charset="0"/>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Gill Sans MT" panose="020B0502020104020203" pitchFamily="34" charset="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hyperlink" Target="mailto:pishimwe@ghsc-psm.org" TargetMode="External"/><Relationship Id="rId2" Type="http://schemas.openxmlformats.org/officeDocument/2006/relationships/slideLayout" Target="../slideLayouts/slideLayout15.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hyperlink" Target="https://dhsprogram.com/pubs/pdf/FR370/FR370.pdf" TargetMode="External"/><Relationship Id="rId3" Type="http://schemas.openxmlformats.org/officeDocument/2006/relationships/notesSlide" Target="../notesSlides/notesSlide1.xml"/><Relationship Id="rId7" Type="http://schemas.openxmlformats.org/officeDocument/2006/relationships/image" Target="../media/image12.JP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59A4CA-696B-42D7-A948-750E76DB241E}"/>
              </a:ext>
            </a:extLst>
          </p:cNvPr>
          <p:cNvSpPr>
            <a:spLocks noGrp="1"/>
          </p:cNvSpPr>
          <p:nvPr>
            <p:ph type="ctrTitle" idx="4294967295"/>
          </p:nvPr>
        </p:nvSpPr>
        <p:spPr>
          <a:xfrm>
            <a:off x="3882719" y="1302666"/>
            <a:ext cx="4500204" cy="1211869"/>
          </a:xfrm>
        </p:spPr>
        <p:txBody>
          <a:bodyPr>
            <a:normAutofit/>
          </a:bodyPr>
          <a:lstStyle/>
          <a:p>
            <a:r>
              <a:rPr lang="en-GB" sz="2000" b="1" dirty="0">
                <a:solidFill>
                  <a:srgbClr val="C00000"/>
                </a:solidFill>
              </a:rPr>
              <a:t>Contraceptive Security Monitoring through the Coordinated</a:t>
            </a:r>
            <a:br>
              <a:rPr lang="en-GB" sz="2000" b="1" dirty="0">
                <a:solidFill>
                  <a:srgbClr val="C00000"/>
                </a:solidFill>
              </a:rPr>
            </a:br>
            <a:r>
              <a:rPr lang="en-GB" sz="2000" b="1" dirty="0">
                <a:solidFill>
                  <a:srgbClr val="C00000"/>
                </a:solidFill>
              </a:rPr>
              <a:t>Procurement and Distribution System in Rwanda</a:t>
            </a:r>
            <a:endParaRPr lang="en-US" sz="2000" dirty="0">
              <a:solidFill>
                <a:srgbClr val="C00000"/>
              </a:solidFill>
            </a:endParaRPr>
          </a:p>
        </p:txBody>
      </p:sp>
      <p:sp>
        <p:nvSpPr>
          <p:cNvPr id="5" name="Subtitle 4">
            <a:extLst>
              <a:ext uri="{FF2B5EF4-FFF2-40B4-BE49-F238E27FC236}">
                <a16:creationId xmlns:a16="http://schemas.microsoft.com/office/drawing/2014/main" id="{A3EA03F2-C602-40A3-8A38-4B29255D8BF5}"/>
              </a:ext>
            </a:extLst>
          </p:cNvPr>
          <p:cNvSpPr>
            <a:spLocks noGrp="1"/>
          </p:cNvSpPr>
          <p:nvPr>
            <p:ph type="subTitle" idx="4294967295"/>
          </p:nvPr>
        </p:nvSpPr>
        <p:spPr>
          <a:xfrm>
            <a:off x="3882719" y="2576179"/>
            <a:ext cx="4810493" cy="416048"/>
          </a:xfrm>
        </p:spPr>
        <p:txBody>
          <a:bodyPr>
            <a:normAutofit fontScale="47500" lnSpcReduction="20000"/>
          </a:bodyPr>
          <a:lstStyle/>
          <a:p>
            <a:pPr marL="0" indent="0">
              <a:buNone/>
            </a:pPr>
            <a:r>
              <a:rPr lang="en-US" b="1" dirty="0"/>
              <a:t>Peter ISHIMWE, B. Pharm                                             Commodity Security Advisor, GHSC-PSM</a:t>
            </a:r>
          </a:p>
          <a:p>
            <a:endParaRPr lang="en-US" dirty="0"/>
          </a:p>
        </p:txBody>
      </p:sp>
      <p:sp>
        <p:nvSpPr>
          <p:cNvPr id="6" name="Rectangle 5">
            <a:extLst>
              <a:ext uri="{FF2B5EF4-FFF2-40B4-BE49-F238E27FC236}">
                <a16:creationId xmlns:a16="http://schemas.microsoft.com/office/drawing/2014/main" id="{FF65949B-87A3-4815-8D0F-E9173678CA70}"/>
              </a:ext>
            </a:extLst>
          </p:cNvPr>
          <p:cNvSpPr/>
          <p:nvPr/>
        </p:nvSpPr>
        <p:spPr>
          <a:xfrm rot="16200000">
            <a:off x="8178698" y="5083556"/>
            <a:ext cx="1057250" cy="215444"/>
          </a:xfrm>
          <a:prstGeom prst="rect">
            <a:avLst/>
          </a:prstGeom>
        </p:spPr>
        <p:txBody>
          <a:bodyPr wrap="square">
            <a:spAutoFit/>
          </a:bodyPr>
          <a:lstStyle/>
          <a:p>
            <a:r>
              <a:rPr lang="en-US" sz="800" b="0" i="0" dirty="0">
                <a:solidFill>
                  <a:schemeClr val="bg1"/>
                </a:solidFill>
                <a:effectLst/>
                <a:latin typeface="Gill Sans MT" panose="020B0502020104020203" pitchFamily="34" charset="0"/>
              </a:rPr>
              <a:t>Photo: Lan Andrian</a:t>
            </a:r>
            <a:endParaRPr lang="en-US" sz="800" dirty="0">
              <a:solidFill>
                <a:schemeClr val="bg1"/>
              </a:solidFill>
              <a:latin typeface="Gill Sans MT" panose="020B0502020104020203" pitchFamily="34" charset="0"/>
            </a:endParaRPr>
          </a:p>
        </p:txBody>
      </p:sp>
    </p:spTree>
    <p:custDataLst>
      <p:tags r:id="rId1"/>
    </p:custDataLst>
    <p:extLst>
      <p:ext uri="{BB962C8B-B14F-4D97-AF65-F5344CB8AC3E}">
        <p14:creationId xmlns:p14="http://schemas.microsoft.com/office/powerpoint/2010/main" val="457519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6DA81BF0-6645-42FA-BB31-97A76BA09C69}"/>
              </a:ext>
            </a:extLst>
          </p:cNvPr>
          <p:cNvSpPr txBox="1">
            <a:spLocks/>
          </p:cNvSpPr>
          <p:nvPr/>
        </p:nvSpPr>
        <p:spPr>
          <a:xfrm>
            <a:off x="701183" y="2209800"/>
            <a:ext cx="7321683" cy="1219200"/>
          </a:xfrm>
          <a:prstGeom prst="rect">
            <a:avLst/>
          </a:prstGeom>
          <a:effectLst/>
        </p:spPr>
        <p:txBody>
          <a:bodyPr/>
          <a:lst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t>Peter ISHIMWE, B. Pharm                                    Email: </a:t>
            </a:r>
            <a:r>
              <a:rPr lang="en-US" sz="2500" dirty="0">
                <a:hlinkClick r:id="rId3"/>
              </a:rPr>
              <a:t>pishimwe@ghsc-psm.org</a:t>
            </a:r>
            <a:r>
              <a:rPr lang="en-US" sz="2500" dirty="0"/>
              <a:t>                                              Commodity Security Advisor, GHSC-PSM in Rwanda</a:t>
            </a:r>
          </a:p>
        </p:txBody>
      </p:sp>
      <p:sp>
        <p:nvSpPr>
          <p:cNvPr id="3" name="TextBox 2">
            <a:extLst>
              <a:ext uri="{FF2B5EF4-FFF2-40B4-BE49-F238E27FC236}">
                <a16:creationId xmlns:a16="http://schemas.microsoft.com/office/drawing/2014/main" id="{5F9A89E6-8DDD-4A50-939D-ACF3FB691B49}"/>
              </a:ext>
            </a:extLst>
          </p:cNvPr>
          <p:cNvSpPr txBox="1"/>
          <p:nvPr/>
        </p:nvSpPr>
        <p:spPr>
          <a:xfrm>
            <a:off x="701183" y="1227022"/>
            <a:ext cx="4564048" cy="523220"/>
          </a:xfrm>
          <a:prstGeom prst="rect">
            <a:avLst/>
          </a:prstGeom>
          <a:noFill/>
        </p:spPr>
        <p:txBody>
          <a:bodyPr wrap="square" rtlCol="0">
            <a:spAutoFit/>
          </a:bodyPr>
          <a:lstStyle/>
          <a:p>
            <a:r>
              <a:rPr lang="en-GB" sz="2800" dirty="0">
                <a:solidFill>
                  <a:srgbClr val="C00000"/>
                </a:solidFill>
              </a:rPr>
              <a:t>THANK YOU !</a:t>
            </a:r>
            <a:endParaRPr lang="en-RW" sz="2800" dirty="0">
              <a:solidFill>
                <a:srgbClr val="C00000"/>
              </a:solidFill>
            </a:endParaRPr>
          </a:p>
        </p:txBody>
      </p:sp>
    </p:spTree>
    <p:custDataLst>
      <p:tags r:id="rId1"/>
    </p:custDataLst>
    <p:extLst>
      <p:ext uri="{BB962C8B-B14F-4D97-AF65-F5344CB8AC3E}">
        <p14:creationId xmlns:p14="http://schemas.microsoft.com/office/powerpoint/2010/main" val="393506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471231-13E2-4803-9E0F-D72CD16F18B0}"/>
              </a:ext>
            </a:extLst>
          </p:cNvPr>
          <p:cNvSpPr>
            <a:spLocks noGrp="1"/>
          </p:cNvSpPr>
          <p:nvPr>
            <p:ph type="title"/>
          </p:nvPr>
        </p:nvSpPr>
        <p:spPr>
          <a:xfrm>
            <a:off x="628650" y="357175"/>
            <a:ext cx="7886700" cy="1325563"/>
          </a:xfrm>
        </p:spPr>
        <p:txBody>
          <a:bodyPr/>
          <a:lstStyle/>
          <a:p>
            <a:r>
              <a:rPr lang="en-US" dirty="0"/>
              <a:t>Family Planning in Rwanda</a:t>
            </a:r>
          </a:p>
        </p:txBody>
      </p:sp>
      <p:pic>
        <p:nvPicPr>
          <p:cNvPr id="4" name="Content Placeholder 3">
            <a:extLst>
              <a:ext uri="{FF2B5EF4-FFF2-40B4-BE49-F238E27FC236}">
                <a16:creationId xmlns:a16="http://schemas.microsoft.com/office/drawing/2014/main" id="{19ADD674-02C1-461B-899E-C793A62BDC7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2168352"/>
            <a:ext cx="3749675" cy="3665883"/>
          </a:xfrm>
        </p:spPr>
      </p:pic>
      <p:pic>
        <p:nvPicPr>
          <p:cNvPr id="6" name="Content Placeholder 5" descr="Map&#10;&#10;Description automatically generated">
            <a:extLst>
              <a:ext uri="{FF2B5EF4-FFF2-40B4-BE49-F238E27FC236}">
                <a16:creationId xmlns:a16="http://schemas.microsoft.com/office/drawing/2014/main" id="{1B768292-0692-4F1D-8C3F-6806EFC17DC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8650" y="2168353"/>
            <a:ext cx="1298391" cy="1205162"/>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9F7A7FD8-3483-4696-A672-E1E75344BBE5}"/>
              </a:ext>
            </a:extLst>
          </p:cNvPr>
          <p:cNvSpPr>
            <a:spLocks noGrp="1"/>
          </p:cNvSpPr>
          <p:nvPr>
            <p:ph type="sldNum" sz="quarter" idx="12"/>
          </p:nvPr>
        </p:nvSpPr>
        <p:spPr/>
        <p:txBody>
          <a:bodyPr/>
          <a:lstStyle/>
          <a:p>
            <a:fld id="{AFB4637D-E648-4D47-95AC-4BFF987C325D}" type="slidenum">
              <a:rPr lang="en-US" smtClean="0"/>
              <a:t>2</a:t>
            </a:fld>
            <a:endParaRPr lang="en-US"/>
          </a:p>
        </p:txBody>
      </p:sp>
      <p:sp>
        <p:nvSpPr>
          <p:cNvPr id="8" name="TextBox 7">
            <a:extLst>
              <a:ext uri="{FF2B5EF4-FFF2-40B4-BE49-F238E27FC236}">
                <a16:creationId xmlns:a16="http://schemas.microsoft.com/office/drawing/2014/main" id="{72E5F14D-81E4-436F-9ABD-3F0C2A5164C4}"/>
              </a:ext>
            </a:extLst>
          </p:cNvPr>
          <p:cNvSpPr txBox="1"/>
          <p:nvPr/>
        </p:nvSpPr>
        <p:spPr>
          <a:xfrm>
            <a:off x="2075055" y="2168350"/>
            <a:ext cx="2303270" cy="66941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GB" sz="750" dirty="0"/>
              <a:t>Language: Kinyarwanda, English, French, Swahili</a:t>
            </a:r>
          </a:p>
          <a:p>
            <a:pPr marL="285750" indent="-285750">
              <a:buFont typeface="Arial" panose="020B0604020202020204" pitchFamily="34" charset="0"/>
              <a:buChar char="•"/>
            </a:pPr>
            <a:r>
              <a:rPr lang="en-GB" sz="750" dirty="0"/>
              <a:t>Population: 12.9 million</a:t>
            </a:r>
          </a:p>
          <a:p>
            <a:pPr marL="285750" indent="-285750">
              <a:buFont typeface="Arial" panose="020B0604020202020204" pitchFamily="34" charset="0"/>
              <a:buChar char="•"/>
            </a:pPr>
            <a:r>
              <a:rPr lang="en-GB" sz="750" dirty="0"/>
              <a:t>Women 15 - 49: </a:t>
            </a:r>
            <a:r>
              <a:rPr lang="en-GB" sz="750" dirty="0">
                <a:solidFill>
                  <a:schemeClr val="tx1"/>
                </a:solidFill>
              </a:rPr>
              <a:t>63.1%</a:t>
            </a:r>
          </a:p>
          <a:p>
            <a:pPr marL="285750" indent="-285750">
              <a:buFont typeface="Arial" panose="020B0604020202020204" pitchFamily="34" charset="0"/>
              <a:buChar char="•"/>
            </a:pPr>
            <a:r>
              <a:rPr lang="en-GB" sz="750" dirty="0"/>
              <a:t>Life expectancy: 68 for women, 65 for men</a:t>
            </a:r>
          </a:p>
          <a:p>
            <a:pPr marL="285750" indent="-285750">
              <a:buFont typeface="Arial" panose="020B0604020202020204" pitchFamily="34" charset="0"/>
              <a:buChar char="•"/>
            </a:pPr>
            <a:r>
              <a:rPr lang="en-GB" sz="750" dirty="0"/>
              <a:t>Women in Parliament: 61%</a:t>
            </a:r>
            <a:endParaRPr lang="en-RW" sz="750" dirty="0"/>
          </a:p>
        </p:txBody>
      </p:sp>
      <p:pic>
        <p:nvPicPr>
          <p:cNvPr id="13" name="Picture 12" descr="Line chart&#10;&#10;Description automatically generated">
            <a:extLst>
              <a:ext uri="{FF2B5EF4-FFF2-40B4-BE49-F238E27FC236}">
                <a16:creationId xmlns:a16="http://schemas.microsoft.com/office/drawing/2014/main" id="{BF514742-06E9-45E5-9DA3-427887F57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289" y="2168351"/>
            <a:ext cx="2430656" cy="1780257"/>
          </a:xfrm>
          <a:prstGeom prst="rect">
            <a:avLst/>
          </a:prstGeom>
        </p:spPr>
      </p:pic>
      <p:pic>
        <p:nvPicPr>
          <p:cNvPr id="15" name="Picture 14" descr="Chart, pie chart&#10;&#10;Description automatically generated">
            <a:extLst>
              <a:ext uri="{FF2B5EF4-FFF2-40B4-BE49-F238E27FC236}">
                <a16:creationId xmlns:a16="http://schemas.microsoft.com/office/drawing/2014/main" id="{30E82CDE-AE70-4A09-B50D-C166BB2E5F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8945" y="2228536"/>
            <a:ext cx="1899415" cy="1690123"/>
          </a:xfrm>
          <a:prstGeom prst="rect">
            <a:avLst/>
          </a:prstGeom>
        </p:spPr>
      </p:pic>
      <p:sp>
        <p:nvSpPr>
          <p:cNvPr id="16" name="TextBox 15">
            <a:extLst>
              <a:ext uri="{FF2B5EF4-FFF2-40B4-BE49-F238E27FC236}">
                <a16:creationId xmlns:a16="http://schemas.microsoft.com/office/drawing/2014/main" id="{98CE5E73-BF9D-40E6-ACF2-D6C357A4D180}"/>
              </a:ext>
            </a:extLst>
          </p:cNvPr>
          <p:cNvSpPr txBox="1"/>
          <p:nvPr/>
        </p:nvSpPr>
        <p:spPr>
          <a:xfrm>
            <a:off x="4765677" y="4301278"/>
            <a:ext cx="4098010" cy="1477328"/>
          </a:xfrm>
          <a:prstGeom prst="rect">
            <a:avLst/>
          </a:prstGeom>
          <a:noFill/>
        </p:spPr>
        <p:txBody>
          <a:bodyPr wrap="square" rtlCol="0">
            <a:spAutoFit/>
          </a:bodyPr>
          <a:lstStyle/>
          <a:p>
            <a:r>
              <a:rPr lang="en-GB" dirty="0">
                <a:solidFill>
                  <a:srgbClr val="6C6463"/>
                </a:solidFill>
                <a:latin typeface="Gill Sans MT" panose="020B0502020104020203" pitchFamily="34" charset="0"/>
              </a:rPr>
              <a:t>Wanted births: The wanted fertility rate is 3.1, while the total fertility rate is 4.1. This suggests that Rwandan women are currently having, on average, one more child than they want.</a:t>
            </a:r>
            <a:endParaRPr lang="en-RW" dirty="0">
              <a:solidFill>
                <a:srgbClr val="6C6463"/>
              </a:solidFill>
              <a:latin typeface="Gill Sans MT" panose="020B0502020104020203" pitchFamily="34" charset="0"/>
            </a:endParaRPr>
          </a:p>
        </p:txBody>
      </p:sp>
      <p:sp>
        <p:nvSpPr>
          <p:cNvPr id="17" name="Rectangle 16">
            <a:extLst>
              <a:ext uri="{FF2B5EF4-FFF2-40B4-BE49-F238E27FC236}">
                <a16:creationId xmlns:a16="http://schemas.microsoft.com/office/drawing/2014/main" id="{03BC8E20-E38C-42AF-B9BC-0ABD24992F4D}"/>
              </a:ext>
            </a:extLst>
          </p:cNvPr>
          <p:cNvSpPr/>
          <p:nvPr/>
        </p:nvSpPr>
        <p:spPr>
          <a:xfrm>
            <a:off x="6469628" y="2576053"/>
            <a:ext cx="407429" cy="13175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W" dirty="0"/>
          </a:p>
        </p:txBody>
      </p:sp>
      <p:sp>
        <p:nvSpPr>
          <p:cNvPr id="18" name="TextBox 17">
            <a:extLst>
              <a:ext uri="{FF2B5EF4-FFF2-40B4-BE49-F238E27FC236}">
                <a16:creationId xmlns:a16="http://schemas.microsoft.com/office/drawing/2014/main" id="{F6B2D6B2-2B50-4D4C-88A7-80F6118031E8}"/>
              </a:ext>
            </a:extLst>
          </p:cNvPr>
          <p:cNvSpPr txBox="1"/>
          <p:nvPr/>
        </p:nvSpPr>
        <p:spPr>
          <a:xfrm>
            <a:off x="4834393" y="6027089"/>
            <a:ext cx="3101009" cy="215444"/>
          </a:xfrm>
          <a:prstGeom prst="rect">
            <a:avLst/>
          </a:prstGeom>
          <a:noFill/>
        </p:spPr>
        <p:txBody>
          <a:bodyPr wrap="square" rtlCol="0">
            <a:spAutoFit/>
          </a:bodyPr>
          <a:lstStyle/>
          <a:p>
            <a:r>
              <a:rPr lang="en-GB" sz="800" dirty="0">
                <a:hlinkClick r:id="rId8"/>
              </a:rPr>
              <a:t>https://dhsprogram.com/pubs/pdf/FR370/FR370.pdf</a:t>
            </a:r>
            <a:r>
              <a:rPr lang="en-GB" sz="800" dirty="0"/>
              <a:t> </a:t>
            </a:r>
            <a:endParaRPr lang="en-RW" sz="800" dirty="0"/>
          </a:p>
        </p:txBody>
      </p:sp>
    </p:spTree>
    <p:custDataLst>
      <p:tags r:id="rId1"/>
    </p:custDataLst>
    <p:extLst>
      <p:ext uri="{BB962C8B-B14F-4D97-AF65-F5344CB8AC3E}">
        <p14:creationId xmlns:p14="http://schemas.microsoft.com/office/powerpoint/2010/main" val="24911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9E74-D715-40CC-93B1-06CE7469728A}"/>
              </a:ext>
            </a:extLst>
          </p:cNvPr>
          <p:cNvSpPr>
            <a:spLocks noGrp="1"/>
          </p:cNvSpPr>
          <p:nvPr>
            <p:ph type="title"/>
          </p:nvPr>
        </p:nvSpPr>
        <p:spPr/>
        <p:txBody>
          <a:bodyPr/>
          <a:lstStyle/>
          <a:p>
            <a:r>
              <a:rPr lang="en-US" dirty="0"/>
              <a:t>Rwanda Value Chain</a:t>
            </a:r>
            <a:endParaRPr lang="en-RW" dirty="0"/>
          </a:p>
        </p:txBody>
      </p:sp>
      <p:sp>
        <p:nvSpPr>
          <p:cNvPr id="5" name="Slide Number Placeholder 4">
            <a:extLst>
              <a:ext uri="{FF2B5EF4-FFF2-40B4-BE49-F238E27FC236}">
                <a16:creationId xmlns:a16="http://schemas.microsoft.com/office/drawing/2014/main" id="{36449326-55FA-45A9-9147-14102C08959D}"/>
              </a:ext>
            </a:extLst>
          </p:cNvPr>
          <p:cNvSpPr>
            <a:spLocks noGrp="1"/>
          </p:cNvSpPr>
          <p:nvPr>
            <p:ph type="sldNum" sz="quarter" idx="12"/>
          </p:nvPr>
        </p:nvSpPr>
        <p:spPr/>
        <p:txBody>
          <a:bodyPr/>
          <a:lstStyle/>
          <a:p>
            <a:fld id="{AFB4637D-E648-4D47-95AC-4BFF987C325D}" type="slidenum">
              <a:rPr lang="en-US" smtClean="0"/>
              <a:t>3</a:t>
            </a:fld>
            <a:endParaRPr lang="en-US"/>
          </a:p>
        </p:txBody>
      </p:sp>
      <p:sp>
        <p:nvSpPr>
          <p:cNvPr id="8" name="TextBox 7">
            <a:extLst>
              <a:ext uri="{FF2B5EF4-FFF2-40B4-BE49-F238E27FC236}">
                <a16:creationId xmlns:a16="http://schemas.microsoft.com/office/drawing/2014/main" id="{24E3EE39-4120-41D4-9C38-9EA262F43E53}"/>
              </a:ext>
            </a:extLst>
          </p:cNvPr>
          <p:cNvSpPr txBox="1"/>
          <p:nvPr/>
        </p:nvSpPr>
        <p:spPr>
          <a:xfrm>
            <a:off x="894521" y="4765620"/>
            <a:ext cx="7354956" cy="1631216"/>
          </a:xfrm>
          <a:prstGeom prst="rect">
            <a:avLst/>
          </a:prstGeom>
          <a:noFill/>
        </p:spPr>
        <p:txBody>
          <a:bodyPr wrap="square" rtlCol="0">
            <a:spAutoFit/>
          </a:bodyPr>
          <a:lstStyle/>
          <a:p>
            <a:pPr algn="just"/>
            <a:r>
              <a:rPr lang="en-US" sz="2000" dirty="0">
                <a:solidFill>
                  <a:srgbClr val="6C6463"/>
                </a:solidFill>
                <a:latin typeface="Gill Sans MT" panose="020B0502020104020203" pitchFamily="34" charset="0"/>
              </a:rPr>
              <a:t>In Rwanda, family planning services are provided through eight national referral hospitals (including teaching hospitals), four provincial referral hospitals, 39 district hospitals, 542 health centers, 670 health posts, and 58,567 community health workers (CHWs) operating in 14,873 villages. </a:t>
            </a:r>
          </a:p>
        </p:txBody>
      </p:sp>
      <p:pic>
        <p:nvPicPr>
          <p:cNvPr id="4" name="Picture 3">
            <a:extLst>
              <a:ext uri="{FF2B5EF4-FFF2-40B4-BE49-F238E27FC236}">
                <a16:creationId xmlns:a16="http://schemas.microsoft.com/office/drawing/2014/main" id="{27E91FDC-CB52-97C1-3647-3D2579E89278}"/>
              </a:ext>
            </a:extLst>
          </p:cNvPr>
          <p:cNvPicPr>
            <a:picLocks noChangeAspect="1"/>
          </p:cNvPicPr>
          <p:nvPr/>
        </p:nvPicPr>
        <p:blipFill rotWithShape="1">
          <a:blip r:embed="rId2"/>
          <a:srcRect l="1124" t="5562" r="12267" b="12857"/>
          <a:stretch/>
        </p:blipFill>
        <p:spPr>
          <a:xfrm>
            <a:off x="1318439" y="1506508"/>
            <a:ext cx="5890437" cy="3218627"/>
          </a:xfrm>
          <a:prstGeom prst="rect">
            <a:avLst/>
          </a:prstGeom>
        </p:spPr>
      </p:pic>
    </p:spTree>
    <p:extLst>
      <p:ext uri="{BB962C8B-B14F-4D97-AF65-F5344CB8AC3E}">
        <p14:creationId xmlns:p14="http://schemas.microsoft.com/office/powerpoint/2010/main" val="112432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2B17E5-210F-44D6-AC97-1D662FDC50C5}"/>
              </a:ext>
            </a:extLst>
          </p:cNvPr>
          <p:cNvSpPr>
            <a:spLocks noGrp="1"/>
          </p:cNvSpPr>
          <p:nvPr>
            <p:ph type="title"/>
          </p:nvPr>
        </p:nvSpPr>
        <p:spPr>
          <a:xfrm>
            <a:off x="628650" y="365126"/>
            <a:ext cx="7886700" cy="1325563"/>
          </a:xfrm>
        </p:spPr>
        <p:txBody>
          <a:bodyPr anchor="ctr">
            <a:normAutofit/>
          </a:bodyPr>
          <a:lstStyle/>
          <a:p>
            <a:r>
              <a:rPr lang="en-US" dirty="0"/>
              <a:t>WHAT IS CPDS?</a:t>
            </a:r>
          </a:p>
        </p:txBody>
      </p:sp>
      <p:sp>
        <p:nvSpPr>
          <p:cNvPr id="7" name="Content Placeholder 6">
            <a:extLst>
              <a:ext uri="{FF2B5EF4-FFF2-40B4-BE49-F238E27FC236}">
                <a16:creationId xmlns:a16="http://schemas.microsoft.com/office/drawing/2014/main" id="{2CE9D07F-6BF2-4816-B903-994944BAD97A}"/>
              </a:ext>
            </a:extLst>
          </p:cNvPr>
          <p:cNvSpPr>
            <a:spLocks noGrp="1"/>
          </p:cNvSpPr>
          <p:nvPr>
            <p:ph sz="half" idx="2"/>
          </p:nvPr>
        </p:nvSpPr>
        <p:spPr>
          <a:xfrm>
            <a:off x="4766310" y="2318559"/>
            <a:ext cx="3749040" cy="3409922"/>
          </a:xfrm>
        </p:spPr>
        <p:txBody>
          <a:bodyPr>
            <a:normAutofit/>
          </a:bodyPr>
          <a:lstStyle/>
          <a:p>
            <a:pPr marL="0" indent="0">
              <a:lnSpc>
                <a:spcPct val="90000"/>
              </a:lnSpc>
              <a:buNone/>
            </a:pPr>
            <a:r>
              <a:rPr lang="en-RW" sz="2000" dirty="0"/>
              <a:t>Coordinated Procurement and Distribution System </a:t>
            </a:r>
            <a:r>
              <a:rPr lang="en-US" sz="2000" dirty="0"/>
              <a:t>(CPDS) </a:t>
            </a:r>
            <a:r>
              <a:rPr lang="en-RW" sz="2000" dirty="0"/>
              <a:t>is a government mechanism </a:t>
            </a:r>
            <a:r>
              <a:rPr lang="en-US" sz="2000" dirty="0"/>
              <a:t>that</a:t>
            </a:r>
            <a:r>
              <a:rPr lang="en-RW" sz="2000" dirty="0"/>
              <a:t> coordinate</a:t>
            </a:r>
            <a:r>
              <a:rPr lang="en-US" sz="2000" dirty="0"/>
              <a:t>s</a:t>
            </a:r>
            <a:r>
              <a:rPr lang="en-RW" sz="2000" dirty="0"/>
              <a:t> and efficiently manage</a:t>
            </a:r>
            <a:r>
              <a:rPr lang="en-US" sz="2000" dirty="0"/>
              <a:t>s</a:t>
            </a:r>
            <a:r>
              <a:rPr lang="en-RW" sz="2000" dirty="0"/>
              <a:t> available resources </a:t>
            </a:r>
            <a:r>
              <a:rPr lang="en-US" sz="2000" dirty="0"/>
              <a:t>to </a:t>
            </a:r>
            <a:r>
              <a:rPr lang="en-RW" sz="2000" dirty="0"/>
              <a:t>streamline integration</a:t>
            </a:r>
            <a:r>
              <a:rPr lang="en-US" sz="2000" dirty="0"/>
              <a:t>;</a:t>
            </a:r>
            <a:r>
              <a:rPr lang="en-RW" sz="2000" dirty="0"/>
              <a:t> harmoniz</a:t>
            </a:r>
            <a:r>
              <a:rPr lang="en-US" sz="2000" dirty="0"/>
              <a:t>e</a:t>
            </a:r>
            <a:r>
              <a:rPr lang="en-RW" sz="2000" dirty="0"/>
              <a:t> program supply chain practice</a:t>
            </a:r>
            <a:r>
              <a:rPr lang="en-US" sz="2000" dirty="0"/>
              <a:t>s;</a:t>
            </a:r>
            <a:r>
              <a:rPr lang="en-RW" sz="2000" dirty="0"/>
              <a:t> and improve quantification, procurement, and supply plan monitoring </a:t>
            </a:r>
            <a:r>
              <a:rPr lang="en-US" sz="2000" dirty="0"/>
              <a:t>for</a:t>
            </a:r>
            <a:r>
              <a:rPr lang="en-RW" sz="2000" dirty="0"/>
              <a:t> public health commodities.</a:t>
            </a:r>
          </a:p>
        </p:txBody>
      </p:sp>
      <p:sp>
        <p:nvSpPr>
          <p:cNvPr id="3" name="Slide Number Placeholder 2">
            <a:extLst>
              <a:ext uri="{FF2B5EF4-FFF2-40B4-BE49-F238E27FC236}">
                <a16:creationId xmlns:a16="http://schemas.microsoft.com/office/drawing/2014/main" id="{1BBA487C-5953-4513-9DAF-1D3AEF5E13FD}"/>
              </a:ext>
            </a:extLst>
          </p:cNvPr>
          <p:cNvSpPr>
            <a:spLocks noGrp="1"/>
          </p:cNvSpPr>
          <p:nvPr>
            <p:ph type="sldNum" sz="quarter" idx="12"/>
          </p:nvPr>
        </p:nvSpPr>
        <p:spPr>
          <a:xfrm>
            <a:off x="7580376" y="6356351"/>
            <a:ext cx="934974" cy="365125"/>
          </a:xfrm>
        </p:spPr>
        <p:txBody>
          <a:bodyPr anchor="ctr">
            <a:normAutofit/>
          </a:bodyPr>
          <a:lstStyle/>
          <a:p>
            <a:pPr>
              <a:spcAft>
                <a:spcPts val="600"/>
              </a:spcAft>
            </a:pPr>
            <a:fld id="{AFB4637D-E648-4D47-95AC-4BFF987C325D}" type="slidenum">
              <a:rPr lang="en-US" smtClean="0"/>
              <a:pPr>
                <a:spcAft>
                  <a:spcPts val="600"/>
                </a:spcAft>
              </a:pPr>
              <a:t>4</a:t>
            </a:fld>
            <a:endParaRPr lang="en-US"/>
          </a:p>
        </p:txBody>
      </p:sp>
      <p:pic>
        <p:nvPicPr>
          <p:cNvPr id="9" name="Picture 8">
            <a:extLst>
              <a:ext uri="{FF2B5EF4-FFF2-40B4-BE49-F238E27FC236}">
                <a16:creationId xmlns:a16="http://schemas.microsoft.com/office/drawing/2014/main" id="{8C3EF829-852B-454B-B740-209DDA7E7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8150"/>
            <a:ext cx="4572000" cy="3048000"/>
          </a:xfrm>
          <a:prstGeom prst="rect">
            <a:avLst/>
          </a:prstGeom>
        </p:spPr>
      </p:pic>
    </p:spTree>
    <p:extLst>
      <p:ext uri="{BB962C8B-B14F-4D97-AF65-F5344CB8AC3E}">
        <p14:creationId xmlns:p14="http://schemas.microsoft.com/office/powerpoint/2010/main" val="338434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FBB89-7976-8554-7479-1E366D81CF29}"/>
              </a:ext>
            </a:extLst>
          </p:cNvPr>
          <p:cNvPicPr>
            <a:picLocks noChangeAspect="1"/>
          </p:cNvPicPr>
          <p:nvPr/>
        </p:nvPicPr>
        <p:blipFill rotWithShape="1">
          <a:blip r:embed="rId2"/>
          <a:srcRect l="-1885" t="24768"/>
          <a:stretch/>
        </p:blipFill>
        <p:spPr>
          <a:xfrm>
            <a:off x="4186116" y="1378706"/>
            <a:ext cx="4779464" cy="2646885"/>
          </a:xfrm>
          <a:prstGeom prst="roundRect">
            <a:avLst>
              <a:gd name="adj" fmla="val 8594"/>
            </a:avLst>
          </a:prstGeom>
          <a:solidFill>
            <a:srgbClr val="FFFFFF">
              <a:shade val="85000"/>
            </a:srgbClr>
          </a:solidFill>
          <a:ln>
            <a:noFill/>
          </a:ln>
          <a:effectLst/>
        </p:spPr>
      </p:pic>
      <p:sp>
        <p:nvSpPr>
          <p:cNvPr id="5" name="Title 4">
            <a:extLst>
              <a:ext uri="{FF2B5EF4-FFF2-40B4-BE49-F238E27FC236}">
                <a16:creationId xmlns:a16="http://schemas.microsoft.com/office/drawing/2014/main" id="{D32B17E5-210F-44D6-AC97-1D662FDC50C5}"/>
              </a:ext>
            </a:extLst>
          </p:cNvPr>
          <p:cNvSpPr>
            <a:spLocks noGrp="1"/>
          </p:cNvSpPr>
          <p:nvPr>
            <p:ph type="title"/>
          </p:nvPr>
        </p:nvSpPr>
        <p:spPr>
          <a:xfrm>
            <a:off x="628650" y="315912"/>
            <a:ext cx="7886700" cy="1325563"/>
          </a:xfrm>
        </p:spPr>
        <p:txBody>
          <a:bodyPr anchor="ctr">
            <a:normAutofit/>
          </a:bodyPr>
          <a:lstStyle/>
          <a:p>
            <a:r>
              <a:rPr lang="en-US" dirty="0"/>
              <a:t>WHY CPDS? </a:t>
            </a:r>
            <a:endParaRPr lang="en-RW" dirty="0"/>
          </a:p>
        </p:txBody>
      </p:sp>
      <p:sp>
        <p:nvSpPr>
          <p:cNvPr id="3" name="Slide Number Placeholder 2">
            <a:extLst>
              <a:ext uri="{FF2B5EF4-FFF2-40B4-BE49-F238E27FC236}">
                <a16:creationId xmlns:a16="http://schemas.microsoft.com/office/drawing/2014/main" id="{1BBA487C-5953-4513-9DAF-1D3AEF5E13FD}"/>
              </a:ext>
            </a:extLst>
          </p:cNvPr>
          <p:cNvSpPr>
            <a:spLocks noGrp="1"/>
          </p:cNvSpPr>
          <p:nvPr>
            <p:ph type="sldNum" sz="quarter" idx="12"/>
          </p:nvPr>
        </p:nvSpPr>
        <p:spPr>
          <a:xfrm>
            <a:off x="7580376" y="6356351"/>
            <a:ext cx="934974" cy="365125"/>
          </a:xfrm>
        </p:spPr>
        <p:txBody>
          <a:bodyPr anchor="ctr">
            <a:normAutofit/>
          </a:bodyPr>
          <a:lstStyle/>
          <a:p>
            <a:pPr>
              <a:spcAft>
                <a:spcPts val="600"/>
              </a:spcAft>
            </a:pPr>
            <a:fld id="{AFB4637D-E648-4D47-95AC-4BFF987C325D}" type="slidenum">
              <a:rPr lang="en-US" smtClean="0"/>
              <a:pPr>
                <a:spcAft>
                  <a:spcPts val="600"/>
                </a:spcAft>
              </a:pPr>
              <a:t>5</a:t>
            </a:fld>
            <a:endParaRPr lang="en-US"/>
          </a:p>
        </p:txBody>
      </p:sp>
      <p:graphicFrame>
        <p:nvGraphicFramePr>
          <p:cNvPr id="17" name="Content Placeholder 3">
            <a:extLst>
              <a:ext uri="{FF2B5EF4-FFF2-40B4-BE49-F238E27FC236}">
                <a16:creationId xmlns:a16="http://schemas.microsoft.com/office/drawing/2014/main" id="{3B7F2F16-27C8-F09C-2FE0-E8D0CD6A291C}"/>
              </a:ext>
            </a:extLst>
          </p:cNvPr>
          <p:cNvGraphicFramePr>
            <a:graphicFrameLocks noGrp="1"/>
          </p:cNvGraphicFramePr>
          <p:nvPr>
            <p:ph type="tbl" sz="quarter" idx="14"/>
            <p:extLst>
              <p:ext uri="{D42A27DB-BD31-4B8C-83A1-F6EECF244321}">
                <p14:modId xmlns:p14="http://schemas.microsoft.com/office/powerpoint/2010/main" val="2454613838"/>
              </p:ext>
            </p:extLst>
          </p:nvPr>
        </p:nvGraphicFramePr>
        <p:xfrm>
          <a:off x="628650" y="1817688"/>
          <a:ext cx="7886700" cy="4362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969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E9152151-32F1-AA93-267F-CE697FC65A77}"/>
              </a:ext>
            </a:extLst>
          </p:cNvPr>
          <p:cNvSpPr>
            <a:spLocks noGrp="1"/>
          </p:cNvSpPr>
          <p:nvPr>
            <p:ph type="title"/>
          </p:nvPr>
        </p:nvSpPr>
        <p:spPr/>
        <p:txBody>
          <a:bodyPr>
            <a:normAutofit/>
          </a:bodyPr>
          <a:lstStyle/>
          <a:p>
            <a:r>
              <a:rPr lang="en-US" sz="2500" dirty="0"/>
              <a:t>FP KEY PLAYERS IN RWANDA</a:t>
            </a:r>
          </a:p>
        </p:txBody>
      </p:sp>
      <p:sp>
        <p:nvSpPr>
          <p:cNvPr id="37" name="Content Placeholder 3">
            <a:extLst>
              <a:ext uri="{FF2B5EF4-FFF2-40B4-BE49-F238E27FC236}">
                <a16:creationId xmlns:a16="http://schemas.microsoft.com/office/drawing/2014/main" id="{6BB76477-CBAE-E293-827E-9AFC3F376D01}"/>
              </a:ext>
            </a:extLst>
          </p:cNvPr>
          <p:cNvSpPr>
            <a:spLocks noGrp="1"/>
          </p:cNvSpPr>
          <p:nvPr>
            <p:ph idx="1"/>
          </p:nvPr>
        </p:nvSpPr>
        <p:spPr>
          <a:xfrm>
            <a:off x="193228" y="2082105"/>
            <a:ext cx="2962567" cy="4028765"/>
          </a:xfrm>
        </p:spPr>
        <p:txBody>
          <a:bodyPr>
            <a:normAutofit/>
          </a:bodyPr>
          <a:lstStyle/>
          <a:p>
            <a:pPr lvl="1">
              <a:buFont typeface="Arial" panose="020B0604020202020204" pitchFamily="34" charset="0"/>
              <a:buChar char="•"/>
            </a:pPr>
            <a:r>
              <a:rPr lang="en-US" sz="2800" dirty="0"/>
              <a:t>USAID</a:t>
            </a:r>
          </a:p>
          <a:p>
            <a:pPr lvl="1">
              <a:buFont typeface="Arial" panose="020B0604020202020204" pitchFamily="34" charset="0"/>
              <a:buChar char="•"/>
            </a:pPr>
            <a:r>
              <a:rPr lang="en-US" sz="2800" dirty="0"/>
              <a:t>UNFPA</a:t>
            </a:r>
          </a:p>
          <a:p>
            <a:pPr lvl="1">
              <a:buFont typeface="Arial" panose="020B0604020202020204" pitchFamily="34" charset="0"/>
              <a:buChar char="•"/>
            </a:pPr>
            <a:r>
              <a:rPr lang="en-US" sz="2800" dirty="0"/>
              <a:t>Rwanda Medical Supply (RMS)</a:t>
            </a:r>
          </a:p>
          <a:p>
            <a:pPr lvl="1">
              <a:buFont typeface="Arial" panose="020B0604020202020204" pitchFamily="34" charset="0"/>
              <a:buChar char="•"/>
            </a:pPr>
            <a:r>
              <a:rPr lang="en-US" sz="2800" dirty="0"/>
              <a:t>Rwanda Biomedical Center (RBC)</a:t>
            </a:r>
          </a:p>
        </p:txBody>
      </p:sp>
      <p:sp>
        <p:nvSpPr>
          <p:cNvPr id="3" name="Slide Number Placeholder 2">
            <a:extLst>
              <a:ext uri="{FF2B5EF4-FFF2-40B4-BE49-F238E27FC236}">
                <a16:creationId xmlns:a16="http://schemas.microsoft.com/office/drawing/2014/main" id="{1BBA487C-5953-4513-9DAF-1D3AEF5E13FD}"/>
              </a:ext>
            </a:extLst>
          </p:cNvPr>
          <p:cNvSpPr>
            <a:spLocks noGrp="1"/>
          </p:cNvSpPr>
          <p:nvPr>
            <p:ph type="sldNum" sz="quarter" idx="12"/>
          </p:nvPr>
        </p:nvSpPr>
        <p:spPr/>
        <p:txBody>
          <a:bodyPr anchor="ctr">
            <a:normAutofit/>
          </a:bodyPr>
          <a:lstStyle/>
          <a:p>
            <a:pPr>
              <a:spcAft>
                <a:spcPts val="600"/>
              </a:spcAft>
            </a:pPr>
            <a:fld id="{AFB4637D-E648-4D47-95AC-4BFF987C325D}" type="slidenum">
              <a:rPr lang="en-US" smtClean="0"/>
              <a:pPr>
                <a:spcAft>
                  <a:spcPts val="600"/>
                </a:spcAft>
              </a:pPr>
              <a:t>6</a:t>
            </a:fld>
            <a:endParaRPr lang="en-US"/>
          </a:p>
        </p:txBody>
      </p:sp>
      <p:pic>
        <p:nvPicPr>
          <p:cNvPr id="33" name="Picture 32">
            <a:extLst>
              <a:ext uri="{FF2B5EF4-FFF2-40B4-BE49-F238E27FC236}">
                <a16:creationId xmlns:a16="http://schemas.microsoft.com/office/drawing/2014/main" id="{3277EF08-CD02-4DC6-9D7C-9E7E1A99C303}"/>
              </a:ext>
            </a:extLst>
          </p:cNvPr>
          <p:cNvPicPr/>
          <p:nvPr/>
        </p:nvPicPr>
        <p:blipFill rotWithShape="1">
          <a:blip r:embed="rId3"/>
          <a:srcRect r="24108" b="44102"/>
          <a:stretch/>
        </p:blipFill>
        <p:spPr bwMode="auto">
          <a:xfrm>
            <a:off x="3245818" y="2042855"/>
            <a:ext cx="5704954" cy="3629471"/>
          </a:xfrm>
          <a:prstGeom prst="rect">
            <a:avLst/>
          </a:prstGeom>
          <a:ln>
            <a:noFill/>
          </a:ln>
          <a:effectLst>
            <a:softEdge rad="112500"/>
          </a:effectLst>
          <a:extLst>
            <a:ext uri="{53640926-AAD7-44D8-BBD7-CCE9431645EC}">
              <a14:shadowObscured xmlns:a14="http://schemas.microsoft.com/office/drawing/2010/main"/>
            </a:ext>
          </a:extLst>
        </p:spPr>
      </p:pic>
      <p:sp>
        <p:nvSpPr>
          <p:cNvPr id="29" name="Oval 28">
            <a:extLst>
              <a:ext uri="{FF2B5EF4-FFF2-40B4-BE49-F238E27FC236}">
                <a16:creationId xmlns:a16="http://schemas.microsoft.com/office/drawing/2014/main" id="{CA61CE5E-6548-4E14-8590-904222EE8964}"/>
              </a:ext>
            </a:extLst>
          </p:cNvPr>
          <p:cNvSpPr/>
          <p:nvPr/>
        </p:nvSpPr>
        <p:spPr>
          <a:xfrm>
            <a:off x="5351402" y="2578591"/>
            <a:ext cx="390698" cy="3408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W"/>
          </a:p>
        </p:txBody>
      </p:sp>
      <p:sp>
        <p:nvSpPr>
          <p:cNvPr id="36" name="Oval 35">
            <a:extLst>
              <a:ext uri="{FF2B5EF4-FFF2-40B4-BE49-F238E27FC236}">
                <a16:creationId xmlns:a16="http://schemas.microsoft.com/office/drawing/2014/main" id="{013770DA-015D-4BB7-ACF7-A94280734F31}"/>
              </a:ext>
            </a:extLst>
          </p:cNvPr>
          <p:cNvSpPr/>
          <p:nvPr/>
        </p:nvSpPr>
        <p:spPr>
          <a:xfrm>
            <a:off x="4204009" y="3529071"/>
            <a:ext cx="470829" cy="4566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W" dirty="0"/>
          </a:p>
        </p:txBody>
      </p:sp>
      <p:sp>
        <p:nvSpPr>
          <p:cNvPr id="38" name="Oval 37">
            <a:extLst>
              <a:ext uri="{FF2B5EF4-FFF2-40B4-BE49-F238E27FC236}">
                <a16:creationId xmlns:a16="http://schemas.microsoft.com/office/drawing/2014/main" id="{F2EF7B16-F60C-466F-8792-4E2631D190F4}"/>
              </a:ext>
            </a:extLst>
          </p:cNvPr>
          <p:cNvSpPr/>
          <p:nvPr/>
        </p:nvSpPr>
        <p:spPr>
          <a:xfrm>
            <a:off x="5253759" y="3508928"/>
            <a:ext cx="390698" cy="3408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W" dirty="0"/>
          </a:p>
        </p:txBody>
      </p:sp>
      <p:sp>
        <p:nvSpPr>
          <p:cNvPr id="4" name="Oval 3">
            <a:extLst>
              <a:ext uri="{FF2B5EF4-FFF2-40B4-BE49-F238E27FC236}">
                <a16:creationId xmlns:a16="http://schemas.microsoft.com/office/drawing/2014/main" id="{9CBF00A2-78D9-D293-FD33-1A6B548A01DB}"/>
              </a:ext>
            </a:extLst>
          </p:cNvPr>
          <p:cNvSpPr/>
          <p:nvPr/>
        </p:nvSpPr>
        <p:spPr>
          <a:xfrm>
            <a:off x="6263861" y="2815741"/>
            <a:ext cx="390698" cy="34082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W" dirty="0"/>
          </a:p>
        </p:txBody>
      </p:sp>
    </p:spTree>
    <p:extLst>
      <p:ext uri="{BB962C8B-B14F-4D97-AF65-F5344CB8AC3E}">
        <p14:creationId xmlns:p14="http://schemas.microsoft.com/office/powerpoint/2010/main" val="35553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7">
                                            <p:txEl>
                                              <p:pRg st="0" end="0"/>
                                            </p:txEl>
                                          </p:spTgt>
                                        </p:tgtEl>
                                        <p:attrNameLst>
                                          <p:attrName>style.visibility</p:attrName>
                                        </p:attrNameLst>
                                      </p:cBhvr>
                                      <p:to>
                                        <p:strVal val="visible"/>
                                      </p:to>
                                    </p:set>
                                    <p:anim calcmode="lin" valueType="num">
                                      <p:cBhvr additive="base">
                                        <p:cTn id="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 calcmode="lin" valueType="num">
                                      <p:cBhvr additive="base">
                                        <p:cTn id="14"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7">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7">
                                            <p:txEl>
                                              <p:pRg st="2" end="2"/>
                                            </p:txEl>
                                          </p:spTgt>
                                        </p:tgtEl>
                                        <p:attrNameLst>
                                          <p:attrName>style.visibility</p:attrName>
                                        </p:attrNameLst>
                                      </p:cBhvr>
                                      <p:to>
                                        <p:strVal val="visible"/>
                                      </p:to>
                                    </p:set>
                                    <p:anim calcmode="lin" valueType="num">
                                      <p:cBhvr additive="base">
                                        <p:cTn id="18"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7">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 calcmode="lin" valueType="num">
                                      <p:cBhvr additive="base">
                                        <p:cTn id="22" dur="500" fill="hold"/>
                                        <p:tgtEl>
                                          <p:spTgt spid="3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2B17E5-210F-44D6-AC97-1D662FDC50C5}"/>
              </a:ext>
            </a:extLst>
          </p:cNvPr>
          <p:cNvSpPr>
            <a:spLocks noGrp="1"/>
          </p:cNvSpPr>
          <p:nvPr>
            <p:ph type="title"/>
          </p:nvPr>
        </p:nvSpPr>
        <p:spPr>
          <a:xfrm>
            <a:off x="628650" y="365126"/>
            <a:ext cx="7886700" cy="1325563"/>
          </a:xfrm>
        </p:spPr>
        <p:txBody>
          <a:bodyPr anchor="ctr">
            <a:normAutofit/>
          </a:bodyPr>
          <a:lstStyle/>
          <a:p>
            <a:r>
              <a:rPr lang="en-US" dirty="0"/>
              <a:t>CPDS Structure</a:t>
            </a:r>
          </a:p>
        </p:txBody>
      </p:sp>
      <p:sp>
        <p:nvSpPr>
          <p:cNvPr id="3" name="Slide Number Placeholder 2">
            <a:extLst>
              <a:ext uri="{FF2B5EF4-FFF2-40B4-BE49-F238E27FC236}">
                <a16:creationId xmlns:a16="http://schemas.microsoft.com/office/drawing/2014/main" id="{1BBA487C-5953-4513-9DAF-1D3AEF5E13FD}"/>
              </a:ext>
            </a:extLst>
          </p:cNvPr>
          <p:cNvSpPr>
            <a:spLocks noGrp="1"/>
          </p:cNvSpPr>
          <p:nvPr>
            <p:ph type="sldNum" sz="quarter" idx="12"/>
          </p:nvPr>
        </p:nvSpPr>
        <p:spPr>
          <a:xfrm>
            <a:off x="7580376" y="6356351"/>
            <a:ext cx="934974" cy="365125"/>
          </a:xfrm>
        </p:spPr>
        <p:txBody>
          <a:bodyPr anchor="ctr">
            <a:normAutofit/>
          </a:bodyPr>
          <a:lstStyle/>
          <a:p>
            <a:pPr>
              <a:spcAft>
                <a:spcPts val="600"/>
              </a:spcAft>
            </a:pPr>
            <a:fld id="{AFB4637D-E648-4D47-95AC-4BFF987C325D}" type="slidenum">
              <a:rPr lang="en-US" smtClean="0"/>
              <a:pPr>
                <a:spcAft>
                  <a:spcPts val="600"/>
                </a:spcAft>
              </a:pPr>
              <a:t>7</a:t>
            </a:fld>
            <a:endParaRPr lang="en-US"/>
          </a:p>
        </p:txBody>
      </p:sp>
      <p:graphicFrame>
        <p:nvGraphicFramePr>
          <p:cNvPr id="19" name="Content Placeholder 3">
            <a:extLst>
              <a:ext uri="{FF2B5EF4-FFF2-40B4-BE49-F238E27FC236}">
                <a16:creationId xmlns:a16="http://schemas.microsoft.com/office/drawing/2014/main" id="{C0CEEB3C-F503-5EB3-B11A-9B552852E6CA}"/>
              </a:ext>
            </a:extLst>
          </p:cNvPr>
          <p:cNvGraphicFramePr>
            <a:graphicFrameLocks noGrp="1"/>
          </p:cNvGraphicFramePr>
          <p:nvPr>
            <p:ph type="tbl" sz="quarter" idx="14"/>
            <p:extLst>
              <p:ext uri="{D42A27DB-BD31-4B8C-83A1-F6EECF244321}">
                <p14:modId xmlns:p14="http://schemas.microsoft.com/office/powerpoint/2010/main" val="1182511694"/>
              </p:ext>
            </p:extLst>
          </p:nvPr>
        </p:nvGraphicFramePr>
        <p:xfrm>
          <a:off x="-546532" y="4246895"/>
          <a:ext cx="4965684" cy="922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D22E358A-DE26-4B98-B312-9781C4A0E063}"/>
              </a:ext>
            </a:extLst>
          </p:cNvPr>
          <p:cNvGrpSpPr/>
          <p:nvPr/>
        </p:nvGrpSpPr>
        <p:grpSpPr>
          <a:xfrm>
            <a:off x="670305" y="2053893"/>
            <a:ext cx="2270753" cy="794399"/>
            <a:chOff x="2800689" y="2634601"/>
            <a:chExt cx="2270753" cy="794399"/>
          </a:xfrm>
        </p:grpSpPr>
        <p:sp>
          <p:nvSpPr>
            <p:cNvPr id="12" name="Rectangle: Rounded Corners 11">
              <a:extLst>
                <a:ext uri="{FF2B5EF4-FFF2-40B4-BE49-F238E27FC236}">
                  <a16:creationId xmlns:a16="http://schemas.microsoft.com/office/drawing/2014/main" id="{76CF1FE4-1040-4E4B-B059-AFE549FC09E4}"/>
                </a:ext>
              </a:extLst>
            </p:cNvPr>
            <p:cNvSpPr/>
            <p:nvPr/>
          </p:nvSpPr>
          <p:spPr>
            <a:xfrm>
              <a:off x="2800689" y="2634601"/>
              <a:ext cx="2127630" cy="66327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6">
              <a:extLst>
                <a:ext uri="{FF2B5EF4-FFF2-40B4-BE49-F238E27FC236}">
                  <a16:creationId xmlns:a16="http://schemas.microsoft.com/office/drawing/2014/main" id="{928F0435-820E-4386-8915-3539AC511D1A}"/>
                </a:ext>
              </a:extLst>
            </p:cNvPr>
            <p:cNvSpPr/>
            <p:nvPr/>
          </p:nvSpPr>
          <p:spPr>
            <a:xfrm>
              <a:off x="2943812" y="2765725"/>
              <a:ext cx="2127630" cy="663275"/>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GB" sz="1300" dirty="0">
                  <a:solidFill>
                    <a:prstClr val="black">
                      <a:hueOff val="0"/>
                      <a:satOff val="0"/>
                      <a:lumOff val="0"/>
                      <a:alphaOff val="0"/>
                    </a:prstClr>
                  </a:solidFill>
                  <a:latin typeface="Gill Sans MT"/>
                </a:rPr>
                <a:t>Resource Mobilisation Committee (RMC)</a:t>
              </a:r>
              <a:endParaRPr lang="en-RW" sz="1300" dirty="0">
                <a:solidFill>
                  <a:prstClr val="black">
                    <a:hueOff val="0"/>
                    <a:satOff val="0"/>
                    <a:lumOff val="0"/>
                    <a:alphaOff val="0"/>
                  </a:prstClr>
                </a:solidFill>
                <a:latin typeface="Gill Sans MT"/>
              </a:endParaRPr>
            </a:p>
          </p:txBody>
        </p:sp>
      </p:grpSp>
      <p:grpSp>
        <p:nvGrpSpPr>
          <p:cNvPr id="4" name="Group 3">
            <a:extLst>
              <a:ext uri="{FF2B5EF4-FFF2-40B4-BE49-F238E27FC236}">
                <a16:creationId xmlns:a16="http://schemas.microsoft.com/office/drawing/2014/main" id="{2180CBD7-7653-4A97-86B9-CF8A29E1E731}"/>
              </a:ext>
            </a:extLst>
          </p:cNvPr>
          <p:cNvGrpSpPr/>
          <p:nvPr/>
        </p:nvGrpSpPr>
        <p:grpSpPr>
          <a:xfrm>
            <a:off x="1097620" y="3051213"/>
            <a:ext cx="1329985" cy="931522"/>
            <a:chOff x="3863937" y="2892398"/>
            <a:chExt cx="1329985" cy="931522"/>
          </a:xfrm>
        </p:grpSpPr>
        <p:sp>
          <p:nvSpPr>
            <p:cNvPr id="22" name="Rectangle: Rounded Corners 21">
              <a:extLst>
                <a:ext uri="{FF2B5EF4-FFF2-40B4-BE49-F238E27FC236}">
                  <a16:creationId xmlns:a16="http://schemas.microsoft.com/office/drawing/2014/main" id="{B1DCB4EA-7C17-440F-B742-994D6ABC03B6}"/>
                </a:ext>
              </a:extLst>
            </p:cNvPr>
            <p:cNvSpPr/>
            <p:nvPr/>
          </p:nvSpPr>
          <p:spPr>
            <a:xfrm>
              <a:off x="3863937" y="2892398"/>
              <a:ext cx="1243845" cy="789841"/>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D51EA2D5-2BD6-4298-AB17-994D68F73A10}"/>
                </a:ext>
              </a:extLst>
            </p:cNvPr>
            <p:cNvGrpSpPr/>
            <p:nvPr/>
          </p:nvGrpSpPr>
          <p:grpSpPr>
            <a:xfrm>
              <a:off x="3950077" y="3034079"/>
              <a:ext cx="1243845" cy="789841"/>
              <a:chOff x="2690149" y="103890"/>
              <a:chExt cx="1243845" cy="789841"/>
            </a:xfrm>
          </p:grpSpPr>
          <p:sp>
            <p:nvSpPr>
              <p:cNvPr id="15" name="Rectangle: Rounded Corners 14">
                <a:extLst>
                  <a:ext uri="{FF2B5EF4-FFF2-40B4-BE49-F238E27FC236}">
                    <a16:creationId xmlns:a16="http://schemas.microsoft.com/office/drawing/2014/main" id="{DD6CEDA9-B808-40E9-8F17-2675595D4C8A}"/>
                  </a:ext>
                </a:extLst>
              </p:cNvPr>
              <p:cNvSpPr/>
              <p:nvPr/>
            </p:nvSpPr>
            <p:spPr>
              <a:xfrm>
                <a:off x="2690149" y="103890"/>
                <a:ext cx="1243845" cy="789841"/>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ectangle: Rounded Corners 4">
                <a:extLst>
                  <a:ext uri="{FF2B5EF4-FFF2-40B4-BE49-F238E27FC236}">
                    <a16:creationId xmlns:a16="http://schemas.microsoft.com/office/drawing/2014/main" id="{D4786451-51E0-4791-B01C-D0D54FA48EEA}"/>
                  </a:ext>
                </a:extLst>
              </p:cNvPr>
              <p:cNvSpPr txBox="1"/>
              <p:nvPr/>
            </p:nvSpPr>
            <p:spPr>
              <a:xfrm>
                <a:off x="2713283" y="127024"/>
                <a:ext cx="1197577" cy="7435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dirty="0"/>
                  <a:t>Technical</a:t>
                </a:r>
                <a:r>
                  <a:rPr lang="en-GB" sz="1300" kern="1200" dirty="0"/>
                  <a:t> Coordination</a:t>
                </a:r>
                <a:endParaRPr lang="en-US" sz="1300" kern="1200" dirty="0"/>
              </a:p>
            </p:txBody>
          </p:sp>
        </p:grpSp>
      </p:grpSp>
      <p:graphicFrame>
        <p:nvGraphicFramePr>
          <p:cNvPr id="6" name="Table 7">
            <a:extLst>
              <a:ext uri="{FF2B5EF4-FFF2-40B4-BE49-F238E27FC236}">
                <a16:creationId xmlns:a16="http://schemas.microsoft.com/office/drawing/2014/main" id="{2C01F031-74E5-47ED-8997-385EA01A68E7}"/>
              </a:ext>
            </a:extLst>
          </p:cNvPr>
          <p:cNvGraphicFramePr>
            <a:graphicFrameLocks noGrp="1"/>
          </p:cNvGraphicFramePr>
          <p:nvPr>
            <p:extLst>
              <p:ext uri="{D42A27DB-BD31-4B8C-83A1-F6EECF244321}">
                <p14:modId xmlns:p14="http://schemas.microsoft.com/office/powerpoint/2010/main" val="4046186423"/>
              </p:ext>
            </p:extLst>
          </p:nvPr>
        </p:nvGraphicFramePr>
        <p:xfrm>
          <a:off x="3581169" y="1205225"/>
          <a:ext cx="5194841" cy="5124693"/>
        </p:xfrm>
        <a:graphic>
          <a:graphicData uri="http://schemas.openxmlformats.org/drawingml/2006/table">
            <a:tbl>
              <a:tblPr firstRow="1" bandRow="1">
                <a:tableStyleId>{21E4AEA4-8DFA-4A89-87EB-49C32662AFE0}</a:tableStyleId>
              </a:tblPr>
              <a:tblGrid>
                <a:gridCol w="1039406">
                  <a:extLst>
                    <a:ext uri="{9D8B030D-6E8A-4147-A177-3AD203B41FA5}">
                      <a16:colId xmlns:a16="http://schemas.microsoft.com/office/drawing/2014/main" val="2721888256"/>
                    </a:ext>
                  </a:extLst>
                </a:gridCol>
                <a:gridCol w="2038453">
                  <a:extLst>
                    <a:ext uri="{9D8B030D-6E8A-4147-A177-3AD203B41FA5}">
                      <a16:colId xmlns:a16="http://schemas.microsoft.com/office/drawing/2014/main" val="429904382"/>
                    </a:ext>
                  </a:extLst>
                </a:gridCol>
                <a:gridCol w="2116982">
                  <a:extLst>
                    <a:ext uri="{9D8B030D-6E8A-4147-A177-3AD203B41FA5}">
                      <a16:colId xmlns:a16="http://schemas.microsoft.com/office/drawing/2014/main" val="2884581983"/>
                    </a:ext>
                  </a:extLst>
                </a:gridCol>
              </a:tblGrid>
              <a:tr h="311343">
                <a:tc>
                  <a:txBody>
                    <a:bodyPr/>
                    <a:lstStyle/>
                    <a:p>
                      <a:r>
                        <a:rPr lang="en-GB" sz="1200" dirty="0"/>
                        <a:t>Members</a:t>
                      </a:r>
                      <a:endParaRPr lang="en-RW" sz="1200" dirty="0"/>
                    </a:p>
                  </a:txBody>
                  <a:tcPr/>
                </a:tc>
                <a:tc gridSpan="2">
                  <a:txBody>
                    <a:bodyPr/>
                    <a:lstStyle/>
                    <a:p>
                      <a:r>
                        <a:rPr lang="en-GB" sz="1200" dirty="0"/>
                        <a:t>Tasks</a:t>
                      </a:r>
                      <a:endParaRPr lang="en-RW" sz="1200" dirty="0"/>
                    </a:p>
                  </a:txBody>
                  <a:tcPr/>
                </a:tc>
                <a:tc hMerge="1">
                  <a:txBody>
                    <a:bodyPr/>
                    <a:lstStyle/>
                    <a:p>
                      <a:endParaRPr lang="en-RW"/>
                    </a:p>
                  </a:txBody>
                  <a:tcPr/>
                </a:tc>
                <a:extLst>
                  <a:ext uri="{0D108BD9-81ED-4DB2-BD59-A6C34878D82A}">
                    <a16:rowId xmlns:a16="http://schemas.microsoft.com/office/drawing/2014/main" val="4144387065"/>
                  </a:ext>
                </a:extLst>
              </a:tr>
              <a:tr h="1495870">
                <a:tc>
                  <a:txBody>
                    <a:bodyPr/>
                    <a:lstStyle/>
                    <a:p>
                      <a:pPr marL="0" algn="l" defTabSz="914400" rtl="0" eaLnBrk="1" latinLnBrk="0" hangingPunct="1"/>
                      <a:r>
                        <a:rPr lang="en-GB" sz="900" kern="1200" dirty="0">
                          <a:solidFill>
                            <a:schemeClr val="dk1"/>
                          </a:solidFill>
                          <a:effectLst/>
                          <a:latin typeface="+mn-lt"/>
                          <a:ea typeface="+mn-ea"/>
                          <a:cs typeface="+mn-cs"/>
                        </a:rPr>
                        <a:t>1. PS/MOH: Chair</a:t>
                      </a:r>
                    </a:p>
                    <a:p>
                      <a:r>
                        <a:rPr lang="en-GB" sz="900" kern="1200" dirty="0">
                          <a:solidFill>
                            <a:schemeClr val="dk1"/>
                          </a:solidFill>
                          <a:effectLst/>
                          <a:latin typeface="+mn-lt"/>
                          <a:ea typeface="+mn-ea"/>
                          <a:cs typeface="+mn-cs"/>
                        </a:rPr>
                        <a:t>2. RBC</a:t>
                      </a:r>
                    </a:p>
                    <a:p>
                      <a:r>
                        <a:rPr lang="en-GB" sz="900" kern="1200" dirty="0">
                          <a:solidFill>
                            <a:schemeClr val="dk1"/>
                          </a:solidFill>
                          <a:effectLst/>
                          <a:latin typeface="+mn-lt"/>
                          <a:ea typeface="+mn-ea"/>
                          <a:cs typeface="+mn-cs"/>
                        </a:rPr>
                        <a:t>3. MOH/CPHS (Secretariat)</a:t>
                      </a:r>
                    </a:p>
                    <a:p>
                      <a:r>
                        <a:rPr lang="en-GB" sz="900" kern="1200" dirty="0">
                          <a:solidFill>
                            <a:schemeClr val="dk1"/>
                          </a:solidFill>
                          <a:effectLst/>
                          <a:latin typeface="+mn-lt"/>
                          <a:ea typeface="+mn-ea"/>
                          <a:cs typeface="+mn-cs"/>
                        </a:rPr>
                        <a:t>4. RMS</a:t>
                      </a:r>
                    </a:p>
                    <a:p>
                      <a:r>
                        <a:rPr lang="en-GB" sz="900" kern="1200" dirty="0">
                          <a:solidFill>
                            <a:schemeClr val="dk1"/>
                          </a:solidFill>
                          <a:effectLst/>
                          <a:latin typeface="+mn-lt"/>
                          <a:ea typeface="+mn-ea"/>
                          <a:cs typeface="+mn-cs"/>
                        </a:rPr>
                        <a:t>6. USAID</a:t>
                      </a:r>
                    </a:p>
                    <a:p>
                      <a:r>
                        <a:rPr lang="en-GB" sz="900" kern="1200" dirty="0">
                          <a:solidFill>
                            <a:schemeClr val="dk1"/>
                          </a:solidFill>
                          <a:effectLst/>
                          <a:latin typeface="+mn-lt"/>
                          <a:ea typeface="+mn-ea"/>
                          <a:cs typeface="+mn-cs"/>
                        </a:rPr>
                        <a:t>9. UNFPA</a:t>
                      </a:r>
                    </a:p>
                    <a:p>
                      <a:r>
                        <a:rPr lang="en-GB" sz="900" kern="1200" dirty="0">
                          <a:solidFill>
                            <a:schemeClr val="dk1"/>
                          </a:solidFill>
                          <a:effectLst/>
                          <a:latin typeface="+mn-lt"/>
                          <a:ea typeface="+mn-ea"/>
                          <a:cs typeface="+mn-cs"/>
                        </a:rPr>
                        <a:t>10. CHAI</a:t>
                      </a:r>
                    </a:p>
                    <a:p>
                      <a:r>
                        <a:rPr lang="en-GB" sz="900" kern="1200" dirty="0">
                          <a:solidFill>
                            <a:schemeClr val="dk1"/>
                          </a:solidFill>
                          <a:effectLst/>
                          <a:latin typeface="+mn-lt"/>
                          <a:ea typeface="+mn-ea"/>
                          <a:cs typeface="+mn-cs"/>
                        </a:rPr>
                        <a:t>11. USAID/ GHSC-PSM</a:t>
                      </a:r>
                    </a:p>
                    <a:p>
                      <a:r>
                        <a:rPr lang="en-GB" sz="900" kern="1200" dirty="0">
                          <a:solidFill>
                            <a:schemeClr val="dk1"/>
                          </a:solidFill>
                          <a:effectLst/>
                          <a:latin typeface="+mn-lt"/>
                          <a:ea typeface="+mn-ea"/>
                          <a:cs typeface="+mn-cs"/>
                        </a:rPr>
                        <a:t>12. SFH</a:t>
                      </a:r>
                    </a:p>
                  </a:txBody>
                  <a:tcPr/>
                </a:tc>
                <a:tc gridSpan="2">
                  <a:txBody>
                    <a:bodyPr/>
                    <a:lstStyle/>
                    <a:p>
                      <a:pPr lvl="0"/>
                      <a:r>
                        <a:rPr lang="en-GB" sz="1300" b="1" kern="1200" dirty="0">
                          <a:effectLst/>
                        </a:rPr>
                        <a:t>RMC: </a:t>
                      </a:r>
                      <a:r>
                        <a:rPr lang="en-US" sz="1300" kern="1200" dirty="0">
                          <a:effectLst/>
                        </a:rPr>
                        <a:t>M</a:t>
                      </a:r>
                      <a:r>
                        <a:rPr lang="en-RW" sz="1300" kern="1200" dirty="0">
                          <a:effectLst/>
                        </a:rPr>
                        <a:t>aintain</a:t>
                      </a:r>
                      <a:r>
                        <a:rPr lang="en-US" sz="1300" kern="1200" dirty="0">
                          <a:effectLst/>
                        </a:rPr>
                        <a:t>s</a:t>
                      </a:r>
                      <a:r>
                        <a:rPr lang="en-RW" sz="1300" kern="1200" dirty="0">
                          <a:effectLst/>
                        </a:rPr>
                        <a:t> the cohesion of the system </a:t>
                      </a:r>
                      <a:r>
                        <a:rPr lang="en-US" sz="1300" kern="1200" dirty="0">
                          <a:effectLst/>
                        </a:rPr>
                        <a:t>with</a:t>
                      </a:r>
                      <a:r>
                        <a:rPr lang="en-RW" sz="1300" kern="1200" dirty="0">
                          <a:effectLst/>
                        </a:rPr>
                        <a:t> strategies for optimizing the available resources within the restrictions of each individual partner and oversee</a:t>
                      </a:r>
                      <a:r>
                        <a:rPr lang="en-US" sz="1300" kern="1200" dirty="0">
                          <a:effectLst/>
                        </a:rPr>
                        <a:t>s</a:t>
                      </a:r>
                      <a:r>
                        <a:rPr lang="en-RW" sz="1300" kern="1200" dirty="0">
                          <a:effectLst/>
                        </a:rPr>
                        <a:t> that the agreed procedures are respected.</a:t>
                      </a:r>
                      <a:endParaRPr lang="en-GB" sz="1300" kern="1200" dirty="0">
                        <a:effectLst/>
                      </a:endParaRPr>
                    </a:p>
                    <a:p>
                      <a:pPr lvl="0"/>
                      <a:endParaRPr lang="en-RW" sz="900" kern="1200" dirty="0">
                        <a:solidFill>
                          <a:schemeClr val="tx1"/>
                        </a:solidFill>
                        <a:effectLst/>
                        <a:latin typeface="+mn-lt"/>
                        <a:ea typeface="+mn-ea"/>
                        <a:cs typeface="+mn-cs"/>
                      </a:endParaRPr>
                    </a:p>
                  </a:txBody>
                  <a:tcPr/>
                </a:tc>
                <a:tc hMerge="1">
                  <a:txBody>
                    <a:bodyPr/>
                    <a:lstStyle/>
                    <a:p>
                      <a:endParaRPr lang="en-RW"/>
                    </a:p>
                  </a:txBody>
                  <a:tcPr/>
                </a:tc>
                <a:extLst>
                  <a:ext uri="{0D108BD9-81ED-4DB2-BD59-A6C34878D82A}">
                    <a16:rowId xmlns:a16="http://schemas.microsoft.com/office/drawing/2014/main" val="4289643112"/>
                  </a:ext>
                </a:extLst>
              </a:tr>
              <a:tr h="1140510">
                <a:tc>
                  <a:txBody>
                    <a:bodyPr/>
                    <a:lstStyle/>
                    <a:p>
                      <a:pPr marL="0" algn="l" defTabSz="914400" rtl="0" eaLnBrk="1" latinLnBrk="0" hangingPunct="1"/>
                      <a:r>
                        <a:rPr lang="en-GB" sz="900" kern="1200" dirty="0">
                          <a:solidFill>
                            <a:schemeClr val="dk1"/>
                          </a:solidFill>
                          <a:effectLst/>
                          <a:latin typeface="+mn-lt"/>
                          <a:ea typeface="+mn-ea"/>
                          <a:cs typeface="+mn-cs"/>
                        </a:rPr>
                        <a:t>Technical Coordination Officer </a:t>
                      </a:r>
                      <a:endParaRPr lang="en-RW" sz="900" kern="1200" dirty="0">
                        <a:solidFill>
                          <a:schemeClr val="dk1"/>
                        </a:solidFill>
                        <a:effectLst/>
                        <a:latin typeface="+mn-lt"/>
                        <a:ea typeface="+mn-ea"/>
                        <a:cs typeface="+mn-cs"/>
                      </a:endParaRPr>
                    </a:p>
                  </a:txBody>
                  <a:tcPr/>
                </a:tc>
                <a:tc gridSpan="2">
                  <a:txBody>
                    <a:bodyPr/>
                    <a:lstStyle/>
                    <a:p>
                      <a:r>
                        <a:rPr lang="en-GB" sz="1300" kern="1200" dirty="0">
                          <a:solidFill>
                            <a:schemeClr val="dk1"/>
                          </a:solidFill>
                          <a:effectLst/>
                          <a:latin typeface="+mn-lt"/>
                          <a:ea typeface="+mn-ea"/>
                          <a:cs typeface="+mn-cs"/>
                        </a:rPr>
                        <a:t>The </a:t>
                      </a:r>
                      <a:r>
                        <a:rPr lang="en-GB" sz="1300" b="1" kern="1200" dirty="0">
                          <a:solidFill>
                            <a:schemeClr val="dk1"/>
                          </a:solidFill>
                          <a:effectLst/>
                          <a:latin typeface="+mn-lt"/>
                          <a:ea typeface="+mn-ea"/>
                          <a:cs typeface="+mn-cs"/>
                        </a:rPr>
                        <a:t>Technical Coordination Officer </a:t>
                      </a:r>
                      <a:r>
                        <a:rPr lang="en-GB" sz="1300" kern="1200" dirty="0">
                          <a:solidFill>
                            <a:schemeClr val="dk1"/>
                          </a:solidFill>
                          <a:effectLst/>
                          <a:latin typeface="+mn-lt"/>
                          <a:ea typeface="+mn-ea"/>
                          <a:cs typeface="+mn-cs"/>
                        </a:rPr>
                        <a:t>works with partners and stakeholders to strengthen health commodity management for sustained and improved health outcomes by proposing strategies, activities, recommendations, and innovative and responsive solutions.</a:t>
                      </a:r>
                    </a:p>
                  </a:txBody>
                  <a:tcPr/>
                </a:tc>
                <a:tc hMerge="1">
                  <a:txBody>
                    <a:bodyPr/>
                    <a:lstStyle/>
                    <a:p>
                      <a:endParaRPr lang="en-RW"/>
                    </a:p>
                  </a:txBody>
                  <a:tcPr/>
                </a:tc>
                <a:extLst>
                  <a:ext uri="{0D108BD9-81ED-4DB2-BD59-A6C34878D82A}">
                    <a16:rowId xmlns:a16="http://schemas.microsoft.com/office/drawing/2014/main" val="1489761982"/>
                  </a:ext>
                </a:extLst>
              </a:tr>
              <a:tr h="1991289">
                <a:tc>
                  <a:txBody>
                    <a:bodyPr/>
                    <a:lstStyle/>
                    <a:p>
                      <a:pPr marL="0" algn="l" defTabSz="914400" rtl="0" eaLnBrk="1" latinLnBrk="0" hangingPunct="1"/>
                      <a:r>
                        <a:rPr lang="en-GB" sz="900" kern="1200" dirty="0">
                          <a:solidFill>
                            <a:schemeClr val="dk1"/>
                          </a:solidFill>
                          <a:effectLst/>
                          <a:latin typeface="+mn-lt"/>
                          <a:ea typeface="+mn-ea"/>
                          <a:cs typeface="+mn-cs"/>
                        </a:rPr>
                        <a:t>1. RBC</a:t>
                      </a:r>
                    </a:p>
                    <a:p>
                      <a:r>
                        <a:rPr lang="en-GB" sz="900" kern="1200" dirty="0">
                          <a:solidFill>
                            <a:schemeClr val="dk1"/>
                          </a:solidFill>
                          <a:effectLst/>
                          <a:latin typeface="+mn-lt"/>
                          <a:ea typeface="+mn-ea"/>
                          <a:cs typeface="+mn-cs"/>
                        </a:rPr>
                        <a:t>2. RMS</a:t>
                      </a:r>
                    </a:p>
                    <a:p>
                      <a:r>
                        <a:rPr lang="en-GB" sz="900" kern="1200" dirty="0">
                          <a:solidFill>
                            <a:schemeClr val="dk1"/>
                          </a:solidFill>
                          <a:effectLst/>
                          <a:latin typeface="+mn-lt"/>
                          <a:ea typeface="+mn-ea"/>
                          <a:cs typeface="+mn-cs"/>
                        </a:rPr>
                        <a:t>3. USAID</a:t>
                      </a:r>
                    </a:p>
                    <a:p>
                      <a:r>
                        <a:rPr lang="en-GB" sz="900" kern="1200" dirty="0">
                          <a:solidFill>
                            <a:schemeClr val="dk1"/>
                          </a:solidFill>
                          <a:effectLst/>
                          <a:latin typeface="+mn-lt"/>
                          <a:ea typeface="+mn-ea"/>
                          <a:cs typeface="+mn-cs"/>
                        </a:rPr>
                        <a:t>9. UNFPA</a:t>
                      </a:r>
                    </a:p>
                    <a:p>
                      <a:r>
                        <a:rPr lang="en-GB" sz="900" kern="1200" dirty="0">
                          <a:solidFill>
                            <a:schemeClr val="dk1"/>
                          </a:solidFill>
                          <a:effectLst/>
                          <a:latin typeface="+mn-lt"/>
                          <a:ea typeface="+mn-ea"/>
                          <a:cs typeface="+mn-cs"/>
                        </a:rPr>
                        <a:t>10. CHAI</a:t>
                      </a:r>
                    </a:p>
                    <a:p>
                      <a:r>
                        <a:rPr lang="en-GB" sz="900" kern="1200" dirty="0">
                          <a:solidFill>
                            <a:schemeClr val="dk1"/>
                          </a:solidFill>
                          <a:effectLst/>
                          <a:latin typeface="+mn-lt"/>
                          <a:ea typeface="+mn-ea"/>
                          <a:cs typeface="+mn-cs"/>
                        </a:rPr>
                        <a:t>11. USAID/PSM</a:t>
                      </a:r>
                    </a:p>
                    <a:p>
                      <a:r>
                        <a:rPr lang="en-GB" sz="900" kern="1200" dirty="0">
                          <a:solidFill>
                            <a:schemeClr val="dk1"/>
                          </a:solidFill>
                          <a:effectLst/>
                          <a:latin typeface="+mn-lt"/>
                          <a:ea typeface="+mn-ea"/>
                          <a:cs typeface="+mn-cs"/>
                        </a:rPr>
                        <a:t>12. SFH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kern="1200" dirty="0">
                          <a:effectLst/>
                        </a:rPr>
                        <a:t>QC</a:t>
                      </a:r>
                      <a:r>
                        <a:rPr lang="en-GB" sz="1300" kern="1200" dirty="0">
                          <a:effectLst/>
                        </a:rPr>
                        <a:t>: </a:t>
                      </a:r>
                      <a:r>
                        <a:rPr lang="en-US" sz="1300" kern="1200" dirty="0">
                          <a:effectLst/>
                        </a:rPr>
                        <a:t>F</a:t>
                      </a:r>
                      <a:r>
                        <a:rPr lang="en-RW" sz="1300" kern="1200" dirty="0">
                          <a:effectLst/>
                        </a:rPr>
                        <a:t>ocus</a:t>
                      </a:r>
                      <a:r>
                        <a:rPr lang="en-US" sz="1300" kern="1200" dirty="0">
                          <a:effectLst/>
                        </a:rPr>
                        <a:t>ed</a:t>
                      </a:r>
                      <a:r>
                        <a:rPr lang="en-RW" sz="1300" kern="1200" dirty="0">
                          <a:effectLst/>
                        </a:rPr>
                        <a:t> on forecasting and supply planning for health commodities. </a:t>
                      </a:r>
                      <a:r>
                        <a:rPr lang="en-GB" sz="1300" kern="1200" dirty="0">
                          <a:effectLst/>
                        </a:rPr>
                        <a:t>They prepare</a:t>
                      </a:r>
                      <a:r>
                        <a:rPr lang="en-RW" sz="1300" kern="1200" dirty="0">
                          <a:effectLst/>
                        </a:rPr>
                        <a:t> and carry out annual quantification, quarterly supply plan reviews</a:t>
                      </a:r>
                      <a:r>
                        <a:rPr lang="en-US" sz="1300" kern="1200" dirty="0">
                          <a:effectLst/>
                        </a:rPr>
                        <a:t> and</a:t>
                      </a:r>
                      <a:r>
                        <a:rPr lang="en-RW" sz="1300" kern="1200" dirty="0">
                          <a:effectLst/>
                        </a:rPr>
                        <a:t> monthly stock status review meetings to ensure</a:t>
                      </a:r>
                      <a:r>
                        <a:rPr lang="en-GB" sz="1300" kern="1200" dirty="0">
                          <a:effectLst/>
                        </a:rPr>
                        <a:t> commodity security.</a:t>
                      </a:r>
                      <a:endParaRPr lang="en-RW" sz="1300" kern="1200" dirty="0">
                        <a:solidFill>
                          <a:schemeClr val="tx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kern="1200" dirty="0">
                          <a:effectLst/>
                        </a:rPr>
                        <a:t>IC</a:t>
                      </a:r>
                      <a:r>
                        <a:rPr lang="en-GB" sz="1300" kern="1200" dirty="0">
                          <a:effectLst/>
                        </a:rPr>
                        <a:t>: </a:t>
                      </a:r>
                      <a:r>
                        <a:rPr lang="en-US" sz="1300" kern="1200" dirty="0">
                          <a:effectLst/>
                        </a:rPr>
                        <a:t>F</a:t>
                      </a:r>
                      <a:r>
                        <a:rPr lang="en-RW" sz="1300" kern="1200" dirty="0">
                          <a:effectLst/>
                        </a:rPr>
                        <a:t>ocus</a:t>
                      </a:r>
                      <a:r>
                        <a:rPr lang="en-US" sz="1300" kern="1200" dirty="0">
                          <a:effectLst/>
                        </a:rPr>
                        <a:t>ed</a:t>
                      </a:r>
                      <a:r>
                        <a:rPr lang="en-RW" sz="1300" kern="1200" dirty="0">
                          <a:effectLst/>
                        </a:rPr>
                        <a:t> on ensuring the efficient implementation of </a:t>
                      </a:r>
                      <a:r>
                        <a:rPr lang="en-US" sz="1300" kern="1200" dirty="0">
                          <a:effectLst/>
                        </a:rPr>
                        <a:t>s</a:t>
                      </a:r>
                      <a:r>
                        <a:rPr lang="en-RW" sz="1300" kern="1200" dirty="0">
                          <a:effectLst/>
                        </a:rPr>
                        <a:t>upply plans</a:t>
                      </a:r>
                      <a:r>
                        <a:rPr lang="en-US" sz="1300" kern="1200" dirty="0">
                          <a:effectLst/>
                        </a:rPr>
                        <a:t>. They </a:t>
                      </a:r>
                      <a:r>
                        <a:rPr lang="en-RW" sz="1300" kern="1200" dirty="0">
                          <a:effectLst/>
                        </a:rPr>
                        <a:t>provide visibility on the delivery date of planned shipments, changing market trends</a:t>
                      </a:r>
                      <a:r>
                        <a:rPr lang="en-US" sz="1300" kern="1200" dirty="0">
                          <a:effectLst/>
                        </a:rPr>
                        <a:t>, and</a:t>
                      </a:r>
                      <a:r>
                        <a:rPr lang="en-RW" sz="1300" kern="1200" dirty="0">
                          <a:effectLst/>
                        </a:rPr>
                        <a:t> highlighting potential risks and opportunities in the marketplace</a:t>
                      </a:r>
                      <a:r>
                        <a:rPr lang="en-GB" sz="1300" kern="1200" dirty="0">
                          <a:effectLst/>
                        </a:rPr>
                        <a:t>.</a:t>
                      </a:r>
                      <a:endParaRPr lang="en-RW" sz="1300" kern="1200" dirty="0">
                        <a:solidFill>
                          <a:schemeClr val="tx1"/>
                        </a:solidFill>
                        <a:effectLst/>
                        <a:latin typeface="+mn-lt"/>
                        <a:ea typeface="+mn-ea"/>
                        <a:cs typeface="+mn-cs"/>
                      </a:endParaRPr>
                    </a:p>
                  </a:txBody>
                  <a:tcPr/>
                </a:tc>
                <a:extLst>
                  <a:ext uri="{0D108BD9-81ED-4DB2-BD59-A6C34878D82A}">
                    <a16:rowId xmlns:a16="http://schemas.microsoft.com/office/drawing/2014/main" val="2758374557"/>
                  </a:ext>
                </a:extLst>
              </a:tr>
            </a:tbl>
          </a:graphicData>
        </a:graphic>
      </p:graphicFrame>
    </p:spTree>
    <p:extLst>
      <p:ext uri="{BB962C8B-B14F-4D97-AF65-F5344CB8AC3E}">
        <p14:creationId xmlns:p14="http://schemas.microsoft.com/office/powerpoint/2010/main" val="252558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2B17E5-210F-44D6-AC97-1D662FDC50C5}"/>
              </a:ext>
            </a:extLst>
          </p:cNvPr>
          <p:cNvSpPr>
            <a:spLocks noGrp="1"/>
          </p:cNvSpPr>
          <p:nvPr>
            <p:ph type="title"/>
          </p:nvPr>
        </p:nvSpPr>
        <p:spPr>
          <a:xfrm>
            <a:off x="628650" y="374649"/>
            <a:ext cx="7886700" cy="1325563"/>
          </a:xfrm>
        </p:spPr>
        <p:txBody>
          <a:bodyPr anchor="ctr">
            <a:normAutofit/>
          </a:bodyPr>
          <a:lstStyle/>
          <a:p>
            <a:r>
              <a:rPr lang="en-US" dirty="0"/>
              <a:t>Results</a:t>
            </a:r>
            <a:endParaRPr lang="en-RW" dirty="0"/>
          </a:p>
        </p:txBody>
      </p:sp>
      <p:sp>
        <p:nvSpPr>
          <p:cNvPr id="6" name="Content Placeholder 5">
            <a:extLst>
              <a:ext uri="{FF2B5EF4-FFF2-40B4-BE49-F238E27FC236}">
                <a16:creationId xmlns:a16="http://schemas.microsoft.com/office/drawing/2014/main" id="{991244D4-BA9A-47A6-B026-D9998411B001}"/>
              </a:ext>
            </a:extLst>
          </p:cNvPr>
          <p:cNvSpPr>
            <a:spLocks noGrp="1"/>
          </p:cNvSpPr>
          <p:nvPr>
            <p:ph sz="half" idx="1"/>
          </p:nvPr>
        </p:nvSpPr>
        <p:spPr>
          <a:xfrm>
            <a:off x="628650" y="1825625"/>
            <a:ext cx="3749040" cy="4351338"/>
          </a:xfrm>
        </p:spPr>
        <p:txBody>
          <a:bodyPr>
            <a:normAutofit/>
          </a:bodyPr>
          <a:lstStyle/>
          <a:p>
            <a:pPr marL="0" indent="0">
              <a:lnSpc>
                <a:spcPct val="90000"/>
              </a:lnSpc>
              <a:buNone/>
            </a:pPr>
            <a:r>
              <a:rPr lang="en-GB" sz="1400" dirty="0"/>
              <a:t>Over the past five years, CPDS has created a powerful collaborative platform to: </a:t>
            </a:r>
            <a:endParaRPr lang="en-RW" sz="1400" dirty="0"/>
          </a:p>
          <a:p>
            <a:pPr lvl="0">
              <a:lnSpc>
                <a:spcPct val="90000"/>
              </a:lnSpc>
            </a:pPr>
            <a:r>
              <a:rPr lang="en-GB" sz="1400" dirty="0"/>
              <a:t>Successfully conduct annual quantifications and supply plan implementation mechanisms of contraceptive products</a:t>
            </a:r>
            <a:endParaRPr lang="en-RW" sz="1400" dirty="0"/>
          </a:p>
          <a:p>
            <a:pPr lvl="0">
              <a:lnSpc>
                <a:spcPct val="90000"/>
              </a:lnSpc>
            </a:pPr>
            <a:r>
              <a:rPr lang="en-GB" sz="1400" dirty="0"/>
              <a:t>Increase method mix with the introduction of new contraceptive methods (Sayana Press, hormonal intrauterine device, and emergency contraceptive pills) and market-shaping in collaboration with USAID, UNFPA, and the Clinton Health Access Initiative</a:t>
            </a:r>
            <a:endParaRPr lang="en-RW" sz="1400" dirty="0"/>
          </a:p>
          <a:p>
            <a:pPr lvl="0">
              <a:lnSpc>
                <a:spcPct val="90000"/>
              </a:lnSpc>
            </a:pPr>
            <a:r>
              <a:rPr lang="en-GB" sz="1400" dirty="0"/>
              <a:t>Take quick action on the global shortage of contraceptives (shifting from Depo Provera to the alternative injectable contraceptive </a:t>
            </a:r>
            <a:r>
              <a:rPr lang="en-GB" sz="1400" dirty="0" err="1"/>
              <a:t>Triclofem</a:t>
            </a:r>
            <a:r>
              <a:rPr lang="en-GB" sz="1400" dirty="0"/>
              <a:t>)</a:t>
            </a:r>
            <a:endParaRPr lang="en-RW" sz="1400" dirty="0"/>
          </a:p>
          <a:p>
            <a:pPr lvl="0">
              <a:lnSpc>
                <a:spcPct val="90000"/>
              </a:lnSpc>
            </a:pPr>
            <a:r>
              <a:rPr lang="en-US" sz="1400" dirty="0"/>
              <a:t>Optimize the utilization of available funds, human resources, and time</a:t>
            </a:r>
            <a:endParaRPr lang="en-RW" sz="1400" dirty="0"/>
          </a:p>
          <a:p>
            <a:pPr lvl="0">
              <a:lnSpc>
                <a:spcPct val="90000"/>
              </a:lnSpc>
            </a:pPr>
            <a:r>
              <a:rPr lang="en-GB" sz="1400" dirty="0"/>
              <a:t>Harmonize supply chain operation</a:t>
            </a:r>
            <a:endParaRPr lang="en-RW" sz="1400" dirty="0"/>
          </a:p>
        </p:txBody>
      </p:sp>
      <p:pic>
        <p:nvPicPr>
          <p:cNvPr id="8" name="Picture Placeholder 10">
            <a:extLst>
              <a:ext uri="{FF2B5EF4-FFF2-40B4-BE49-F238E27FC236}">
                <a16:creationId xmlns:a16="http://schemas.microsoft.com/office/drawing/2014/main" id="{6D0799A4-C79A-4CE8-9B6F-89D07983E405}"/>
              </a:ext>
            </a:extLst>
          </p:cNvPr>
          <p:cNvPicPr>
            <a:picLocks noChangeAspect="1"/>
          </p:cNvPicPr>
          <p:nvPr/>
        </p:nvPicPr>
        <p:blipFill rotWithShape="1">
          <a:blip r:embed="rId2">
            <a:extLst>
              <a:ext uri="{28A0092B-C50C-407E-A947-70E740481C1C}">
                <a14:useLocalDpi xmlns:a14="http://schemas.microsoft.com/office/drawing/2010/main" val="0"/>
              </a:ext>
            </a:extLst>
          </a:blip>
          <a:srcRect l="21245" r="6929" b="30821"/>
          <a:stretch/>
        </p:blipFill>
        <p:spPr>
          <a:xfrm>
            <a:off x="4766312" y="3743545"/>
            <a:ext cx="3785063" cy="2433418"/>
          </a:xfrm>
          <a:prstGeom prst="roundRect">
            <a:avLst>
              <a:gd name="adj" fmla="val 8594"/>
            </a:avLst>
          </a:prstGeom>
          <a:solidFill>
            <a:srgbClr val="FFFFFF">
              <a:shade val="85000"/>
            </a:srgbClr>
          </a:solidFill>
          <a:ln>
            <a:noFill/>
          </a:ln>
          <a:effectLst/>
        </p:spPr>
      </p:pic>
      <p:sp>
        <p:nvSpPr>
          <p:cNvPr id="3" name="Slide Number Placeholder 2">
            <a:extLst>
              <a:ext uri="{FF2B5EF4-FFF2-40B4-BE49-F238E27FC236}">
                <a16:creationId xmlns:a16="http://schemas.microsoft.com/office/drawing/2014/main" id="{1BBA487C-5953-4513-9DAF-1D3AEF5E13FD}"/>
              </a:ext>
            </a:extLst>
          </p:cNvPr>
          <p:cNvSpPr>
            <a:spLocks noGrp="1"/>
          </p:cNvSpPr>
          <p:nvPr>
            <p:ph type="sldNum" sz="quarter" idx="12"/>
          </p:nvPr>
        </p:nvSpPr>
        <p:spPr>
          <a:xfrm>
            <a:off x="7580376" y="6356351"/>
            <a:ext cx="934974" cy="365125"/>
          </a:xfrm>
        </p:spPr>
        <p:txBody>
          <a:bodyPr anchor="ctr">
            <a:normAutofit/>
          </a:bodyPr>
          <a:lstStyle/>
          <a:p>
            <a:pPr>
              <a:spcAft>
                <a:spcPts val="600"/>
              </a:spcAft>
            </a:pPr>
            <a:fld id="{AFB4637D-E648-4D47-95AC-4BFF987C325D}" type="slidenum">
              <a:rPr lang="en-US" smtClean="0"/>
              <a:pPr>
                <a:spcAft>
                  <a:spcPts val="600"/>
                </a:spcAft>
              </a:pPr>
              <a:t>8</a:t>
            </a:fld>
            <a:endParaRPr lang="en-US"/>
          </a:p>
        </p:txBody>
      </p:sp>
      <p:graphicFrame>
        <p:nvGraphicFramePr>
          <p:cNvPr id="2" name="Chart 1">
            <a:extLst>
              <a:ext uri="{FF2B5EF4-FFF2-40B4-BE49-F238E27FC236}">
                <a16:creationId xmlns:a16="http://schemas.microsoft.com/office/drawing/2014/main" id="{DE4148F3-BD67-A451-191B-62F723982086}"/>
              </a:ext>
            </a:extLst>
          </p:cNvPr>
          <p:cNvGraphicFramePr>
            <a:graphicFrameLocks/>
          </p:cNvGraphicFramePr>
          <p:nvPr>
            <p:extLst>
              <p:ext uri="{D42A27DB-BD31-4B8C-83A1-F6EECF244321}">
                <p14:modId xmlns:p14="http://schemas.microsoft.com/office/powerpoint/2010/main" val="1010096991"/>
              </p:ext>
            </p:extLst>
          </p:nvPr>
        </p:nvGraphicFramePr>
        <p:xfrm>
          <a:off x="4782864" y="1512332"/>
          <a:ext cx="3785063" cy="2046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928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2B17E5-210F-44D6-AC97-1D662FDC50C5}"/>
              </a:ext>
            </a:extLst>
          </p:cNvPr>
          <p:cNvSpPr>
            <a:spLocks noGrp="1"/>
          </p:cNvSpPr>
          <p:nvPr>
            <p:ph type="title"/>
          </p:nvPr>
        </p:nvSpPr>
        <p:spPr>
          <a:xfrm>
            <a:off x="628650" y="365126"/>
            <a:ext cx="7886700" cy="1325563"/>
          </a:xfrm>
        </p:spPr>
        <p:txBody>
          <a:bodyPr anchor="ctr">
            <a:normAutofit/>
          </a:bodyPr>
          <a:lstStyle/>
          <a:p>
            <a:r>
              <a:rPr lang="en-US" dirty="0"/>
              <a:t>Lesson Learned</a:t>
            </a:r>
            <a:endParaRPr lang="en-RW" dirty="0"/>
          </a:p>
        </p:txBody>
      </p:sp>
      <p:sp>
        <p:nvSpPr>
          <p:cNvPr id="6" name="Content Placeholder 5">
            <a:extLst>
              <a:ext uri="{FF2B5EF4-FFF2-40B4-BE49-F238E27FC236}">
                <a16:creationId xmlns:a16="http://schemas.microsoft.com/office/drawing/2014/main" id="{991244D4-BA9A-47A6-B026-D9998411B001}"/>
              </a:ext>
            </a:extLst>
          </p:cNvPr>
          <p:cNvSpPr>
            <a:spLocks noGrp="1"/>
          </p:cNvSpPr>
          <p:nvPr>
            <p:ph sz="half" idx="1"/>
          </p:nvPr>
        </p:nvSpPr>
        <p:spPr>
          <a:xfrm>
            <a:off x="628650" y="1825625"/>
            <a:ext cx="3749040" cy="4351338"/>
          </a:xfrm>
        </p:spPr>
        <p:txBody>
          <a:bodyPr>
            <a:normAutofit/>
          </a:bodyPr>
          <a:lstStyle/>
          <a:p>
            <a:pPr marL="0" indent="0">
              <a:lnSpc>
                <a:spcPct val="90000"/>
              </a:lnSpc>
              <a:buNone/>
            </a:pPr>
            <a:r>
              <a:rPr lang="en-GB" sz="2600" dirty="0"/>
              <a:t>A unique lesson from the CPDS mechanism was to embrace and improve the collaboration between the MoH and stakeholders to advance contraceptive security, cost-effective implementation of strategic plans, and systematic monitoring for greater impact.</a:t>
            </a:r>
            <a:endParaRPr lang="en-RW" sz="2600" dirty="0"/>
          </a:p>
        </p:txBody>
      </p:sp>
      <p:pic>
        <p:nvPicPr>
          <p:cNvPr id="7" name="Picture Placeholder 6">
            <a:extLst>
              <a:ext uri="{FF2B5EF4-FFF2-40B4-BE49-F238E27FC236}">
                <a16:creationId xmlns:a16="http://schemas.microsoft.com/office/drawing/2014/main" id="{74FC72BA-75AB-4E84-B06F-49CCBD023E05}"/>
              </a:ext>
            </a:extLst>
          </p:cNvPr>
          <p:cNvPicPr>
            <a:picLocks noChangeAspect="1"/>
          </p:cNvPicPr>
          <p:nvPr/>
        </p:nvPicPr>
        <p:blipFill rotWithShape="1">
          <a:blip r:embed="rId2">
            <a:extLst>
              <a:ext uri="{28A0092B-C50C-407E-A947-70E740481C1C}">
                <a14:useLocalDpi xmlns:a14="http://schemas.microsoft.com/office/drawing/2010/main" val="0"/>
              </a:ext>
            </a:extLst>
          </a:blip>
          <a:srcRect l="19237" r="23683" b="-1"/>
          <a:stretch/>
        </p:blipFill>
        <p:spPr>
          <a:xfrm>
            <a:off x="4766310" y="1825625"/>
            <a:ext cx="3749040" cy="4351338"/>
          </a:xfrm>
          <a:prstGeom prst="rect">
            <a:avLst/>
          </a:prstGeom>
          <a:noFill/>
        </p:spPr>
      </p:pic>
      <p:sp>
        <p:nvSpPr>
          <p:cNvPr id="3" name="Slide Number Placeholder 2">
            <a:extLst>
              <a:ext uri="{FF2B5EF4-FFF2-40B4-BE49-F238E27FC236}">
                <a16:creationId xmlns:a16="http://schemas.microsoft.com/office/drawing/2014/main" id="{1BBA487C-5953-4513-9DAF-1D3AEF5E13FD}"/>
              </a:ext>
            </a:extLst>
          </p:cNvPr>
          <p:cNvSpPr>
            <a:spLocks noGrp="1"/>
          </p:cNvSpPr>
          <p:nvPr>
            <p:ph type="sldNum" sz="quarter" idx="12"/>
          </p:nvPr>
        </p:nvSpPr>
        <p:spPr>
          <a:xfrm>
            <a:off x="7580376" y="6356351"/>
            <a:ext cx="934974" cy="365125"/>
          </a:xfrm>
        </p:spPr>
        <p:txBody>
          <a:bodyPr anchor="ctr">
            <a:normAutofit/>
          </a:bodyPr>
          <a:lstStyle/>
          <a:p>
            <a:pPr>
              <a:spcAft>
                <a:spcPts val="600"/>
              </a:spcAft>
            </a:pPr>
            <a:fld id="{AFB4637D-E648-4D47-95AC-4BFF987C325D}" type="slidenum">
              <a:rPr lang="en-US" smtClean="0"/>
              <a:pPr>
                <a:spcAft>
                  <a:spcPts val="600"/>
                </a:spcAft>
              </a:pPr>
              <a:t>9</a:t>
            </a:fld>
            <a:endParaRPr lang="en-US"/>
          </a:p>
        </p:txBody>
      </p:sp>
    </p:spTree>
    <p:extLst>
      <p:ext uri="{BB962C8B-B14F-4D97-AF65-F5344CB8AC3E}">
        <p14:creationId xmlns:p14="http://schemas.microsoft.com/office/powerpoint/2010/main" val="2876735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GHSC-PSM-STANDARD" val="jrs4V4uE"/>
  <p:tag name="ARTICULATE_SLIDE_COUNT" val="14"/>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HSC-PSM-Standard">
  <a:themeElements>
    <a:clrScheme name="USAID Primary/secondary">
      <a:dk1>
        <a:sysClr val="windowText" lastClr="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Gill Sans MT">
      <a:majorFont>
        <a:latin typeface="Gill Sans MT"/>
        <a:ea typeface=""/>
        <a:cs typeface=""/>
      </a:majorFont>
      <a:minorFont>
        <a:latin typeface="Gill Sans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FC532D5-E3D7-EE4C-A584-448D860F935E}" vid="{4E686F28-95DD-9846-8ECD-24AEE70439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bf0c10381aa4bd59932b5b7da857fed xmlns="8d7096d6-fc66-4344-9e3f-2445529a09f6">
      <Terms xmlns="http://schemas.microsoft.com/office/infopath/2007/PartnerControls"/>
    </hbf0c10381aa4bd59932b5b7da857fed>
    <TaxCatchAll xmlns="8d7096d6-fc66-4344-9e3f-2445529a09f6" xsi:nil="true"/>
    <lcf76f155ced4ddcb4097134ff3c332f xmlns="692b1d3d-0f4c-48ce-837c-97bc48865b3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Project Communications" ma:contentTypeID="0x0101008DA58B5CA681664FAB24816C56F410850900DB152401091AAC4ABF8B0977161DF5BF" ma:contentTypeVersion="24" ma:contentTypeDescription="Project Communications" ma:contentTypeScope="" ma:versionID="85d7b9af578355d12d2f9dd12c37659f">
  <xsd:schema xmlns:xsd="http://www.w3.org/2001/XMLSchema" xmlns:xs="http://www.w3.org/2001/XMLSchema" xmlns:p="http://schemas.microsoft.com/office/2006/metadata/properties" xmlns:ns2="8d7096d6-fc66-4344-9e3f-2445529a09f6" xmlns:ns3="692b1d3d-0f4c-48ce-837c-97bc48865b33" xmlns:ns4="854bdaf2-bd23-4f9a-b8cb-7de5fd396210" targetNamespace="http://schemas.microsoft.com/office/2006/metadata/properties" ma:root="true" ma:fieldsID="b6e20d2528ccfac417ba92acdccee9e4" ns2:_="" ns3:_="" ns4:_="">
    <xsd:import namespace="8d7096d6-fc66-4344-9e3f-2445529a09f6"/>
    <xsd:import namespace="692b1d3d-0f4c-48ce-837c-97bc48865b33"/>
    <xsd:import namespace="854bdaf2-bd23-4f9a-b8cb-7de5fd396210"/>
    <xsd:element name="properties">
      <xsd:complexType>
        <xsd:sequence>
          <xsd:element name="documentManagement">
            <xsd:complexType>
              <xsd:all>
                <xsd:element ref="ns2:hbf0c10381aa4bd59932b5b7da857fe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096d6-fc66-4344-9e3f-2445529a09f6" elementFormDefault="qualified">
    <xsd:import namespace="http://schemas.microsoft.com/office/2006/documentManagement/types"/>
    <xsd:import namespace="http://schemas.microsoft.com/office/infopath/2007/PartnerControls"/>
    <xsd:element name="hbf0c10381aa4bd59932b5b7da857fed" ma:index="2" nillable="true" ma:taxonomy="true" ma:internalName="hbf0c10381aa4bd59932b5b7da857fed" ma:taxonomyFieldName="Project_x0020_Document_x0020_Type" ma:displayName="Project Document Type" ma:readOnly="false" ma:default="" ma:fieldId="{1bf0c103-81aa-4bd5-9932-b5b7da857fed}" ma:sspId="822e118f-d533-465d-b5ca-7beed2256e09" ma:termSetId="d8a5acf7-091c-4877-b363-b3708ae07044" ma:anchorId="00000000-0000-0000-0000-000000000000" ma:open="false" ma:isKeyword="false">
      <xsd:complexType>
        <xsd:sequence>
          <xsd:element ref="pc:Terms" minOccurs="0" maxOccurs="1"/>
        </xsd:sequence>
      </xsd:complexType>
    </xsd:element>
    <xsd:element name="TaxCatchAll" ma:index="3" nillable="true" ma:displayName="Taxonomy Catch All Column" ma:description="" ma:hidden="true" ma:list="{55cf9c8a-78a3-4561-85a9-0a0514ac3c6b}" ma:internalName="TaxCatchAll" ma:showField="CatchAllData" ma:web="854bdaf2-bd23-4f9a-b8cb-7de5fd396210">
      <xsd:complexType>
        <xsd:complexContent>
          <xsd:extension base="dms:MultiChoiceLookup">
            <xsd:sequence>
              <xsd:element name="Value" type="dms:Lookup" maxOccurs="unbounded" minOccurs="0" nillable="true"/>
            </xsd:sequence>
          </xsd:extension>
        </xsd:complexContent>
      </xsd:complexType>
    </xsd:element>
    <xsd:element name="TaxCatchAllLabel" ma:index="4" nillable="true" ma:displayName="Taxonomy Catch All Column1" ma:description="" ma:hidden="true" ma:list="{55cf9c8a-78a3-4561-85a9-0a0514ac3c6b}" ma:internalName="TaxCatchAllLabel" ma:readOnly="true" ma:showField="CatchAllDataLabel" ma:web="854bdaf2-bd23-4f9a-b8cb-7de5fd3962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92b1d3d-0f4c-48ce-837c-97bc48865b3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22e118f-d533-465d-b5ca-7beed2256e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4bdaf2-bd23-4f9a-b8cb-7de5fd396210" elementFormDefault="qualified">
    <xsd:import namespace="http://schemas.microsoft.com/office/2006/documentManagement/types"/>
    <xsd:import namespace="http://schemas.microsoft.com/office/infopath/2007/PartnerControls"/>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822e118f-d533-465d-b5ca-7beed2256e09" ContentTypeId="0x0101008DA58B5CA681664FAB24816C56F4108509" PreviousValue="false"/>
</file>

<file path=customXml/itemProps1.xml><?xml version="1.0" encoding="utf-8"?>
<ds:datastoreItem xmlns:ds="http://schemas.openxmlformats.org/officeDocument/2006/customXml" ds:itemID="{CDD78640-CA65-475F-978D-4B91125CD0C9}">
  <ds:schemaRefs>
    <ds:schemaRef ds:uri="http://schemas.microsoft.com/sharepoint/v3/contenttype/forms"/>
  </ds:schemaRefs>
</ds:datastoreItem>
</file>

<file path=customXml/itemProps2.xml><?xml version="1.0" encoding="utf-8"?>
<ds:datastoreItem xmlns:ds="http://schemas.openxmlformats.org/officeDocument/2006/customXml" ds:itemID="{99B0C662-DF10-4FC8-8E43-E78B2B00E5D9}">
  <ds:schemaRefs>
    <ds:schemaRef ds:uri="http://purl.org/dc/terms/"/>
    <ds:schemaRef ds:uri="http://schemas.microsoft.com/office/2006/metadata/properties"/>
    <ds:schemaRef ds:uri="8d7096d6-fc66-4344-9e3f-2445529a09f6"/>
    <ds:schemaRef ds:uri="http://purl.org/dc/dcmitype/"/>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 ds:uri="854bdaf2-bd23-4f9a-b8cb-7de5fd396210"/>
    <ds:schemaRef ds:uri="692b1d3d-0f4c-48ce-837c-97bc48865b33"/>
  </ds:schemaRefs>
</ds:datastoreItem>
</file>

<file path=customXml/itemProps3.xml><?xml version="1.0" encoding="utf-8"?>
<ds:datastoreItem xmlns:ds="http://schemas.openxmlformats.org/officeDocument/2006/customXml" ds:itemID="{E91D04BA-8A8B-45ED-8F39-720D392966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096d6-fc66-4344-9e3f-2445529a09f6"/>
    <ds:schemaRef ds:uri="692b1d3d-0f4c-48ce-837c-97bc48865b33"/>
    <ds:schemaRef ds:uri="854bdaf2-bd23-4f9a-b8cb-7de5fd3962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F0C8B8A-2127-4EB2-8822-F0F792E9F83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PPT_Template_Standard-USAID-PEPFAR-PMI-3-27-19-newlogo</Template>
  <TotalTime>2669</TotalTime>
  <Words>1270</Words>
  <Application>Microsoft Office PowerPoint</Application>
  <PresentationFormat>On-screen Show (4:3)</PresentationFormat>
  <Paragraphs>93</Paragraphs>
  <Slides>10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Courier New</vt:lpstr>
      <vt:lpstr>Gill Sans MT</vt:lpstr>
      <vt:lpstr>GHSC-PSM-Standard</vt:lpstr>
      <vt:lpstr>Contraceptive Security Monitoring through the Coordinated Procurement and Distribution System in Rwanda</vt:lpstr>
      <vt:lpstr>Family Planning in Rwanda</vt:lpstr>
      <vt:lpstr>Rwanda Value Chain</vt:lpstr>
      <vt:lpstr>WHAT IS CPDS?</vt:lpstr>
      <vt:lpstr>WHY CPDS? </vt:lpstr>
      <vt:lpstr>FP KEY PLAYERS IN RWANDA</vt:lpstr>
      <vt:lpstr>CPDS Structure</vt:lpstr>
      <vt:lpstr>Results</vt:lpstr>
      <vt:lpstr>Lesson Learned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Rogers Kigenza</dc:creator>
  <cp:lastModifiedBy>Charlotte Stein</cp:lastModifiedBy>
  <cp:revision>12</cp:revision>
  <dcterms:created xsi:type="dcterms:W3CDTF">2022-09-26T07:33:50Z</dcterms:created>
  <dcterms:modified xsi:type="dcterms:W3CDTF">2022-11-07T20:05:36Z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52907D51-3E90-49F3-85BF-0F6CF084245A</vt:lpwstr>
  </property>
  <property fmtid="{D5CDD505-2E9C-101B-9397-08002B2CF9AE}" pid="3" name="ArticulatePath">
    <vt:lpwstr>https://d.docs.live.net/061abe629642de51/FreelanceWork-4-11-18/Chemonics/2018/Templates/Templates/GHSC-PSM-Standard</vt:lpwstr>
  </property>
  <property fmtid="{D5CDD505-2E9C-101B-9397-08002B2CF9AE}" pid="4" name="ContentTypeId">
    <vt:lpwstr>0x0101008DA58B5CA681664FAB24816C56F410850900DB152401091AAC4ABF8B0977161DF5BF</vt:lpwstr>
  </property>
  <property fmtid="{D5CDD505-2E9C-101B-9397-08002B2CF9AE}" pid="5" name="Project Document Type">
    <vt:lpwstr/>
  </property>
  <property fmtid="{D5CDD505-2E9C-101B-9397-08002B2CF9AE}" pid="6" name="MediaServiceImageTags">
    <vt:lpwstr/>
  </property>
</Properties>
</file>