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7FA2E-77B8-374D-B775-F81DBC36D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38B6E-4455-004D-8E2D-FE06B9E18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C0653-14A4-3A40-88E9-8C573BA77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7B14-82B9-7945-9D2F-8A61999F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EAB28-94A6-0D4D-B570-536C0669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3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B50D-1572-C14B-9C11-C73A97B3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895B20-4BEC-0F43-B061-AB52FFB83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5C094-F762-F942-ADB6-0CD3F41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26DE4-13AD-4742-BCE8-49E1769C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BD7C-6BA6-A54C-BC0F-C983D9E0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1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237F48-12E0-194D-BE7B-CBDCF25ED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9A9BD-83F1-9047-B29C-CAAB9BDFE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DB635-C240-324B-A472-349EF5EB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9E29A-780E-6649-A44E-80F42F7AE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35ED-827A-F64F-9CC3-81C2E351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07CC4-5F4F-1E4E-AF88-DA84811B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9E525-C0F6-6F4C-B97A-B2D5F82D9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AB148-29EE-8B46-9772-C2933D4C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8DC69-9744-4742-B48E-A63B3B3F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95FB0-9418-2A4A-AAF0-9D19DE26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28970-0EA9-1549-A22C-D5E07795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37A12-94CD-CC43-BCA1-231BD21E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697C-9961-CD4B-87F2-E456E8DDB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99316-409D-B746-BF14-2D39A287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1CC44-7C36-1945-91D9-8E435971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7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B2626-6587-4748-BB33-B39342475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86531-D9EF-C34B-8602-1B5A56F79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CF8D8-A728-934B-86A2-E13E6B588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E507C-7638-E04F-BA3A-F0E095ED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0A9EE-EF56-BD41-9300-45B5DACCF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3421C-6E97-8544-B426-8B138C250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7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94579-8011-C240-8B31-B6FF7F20C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98E96-18A3-5646-A8EE-6208742FC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A5DE6-077C-7246-B71A-E9016AA92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C801B-0F2D-2C4F-A10E-C2B8C93C0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7BE6E-F7D1-D645-86DC-49B5313711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FE047C-7C80-394D-88A0-78BA5046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96347-9942-6749-BA4F-0F8B919A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5148CE-49EC-D048-BCC2-91ECEF03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0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82C8E-6213-0942-BA32-67B70A03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A9923-8470-BB42-9A4D-3E8F272C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282032-C599-BC45-899E-D2491A3B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4374D8-3BEE-7F43-B528-A56A6702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7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B8B74-4BF7-8C4F-9F73-94CB5487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FED8B-5A8A-A342-A5A0-5FFA6392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B6705-C2DD-E942-BA92-463B6DD8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A6225-6ADD-6E47-8FEE-FA5303AB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C7D60-62BF-7A48-B8E7-C04D64C37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ED15F-008C-D441-8809-60EB9001C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9E992-2833-2841-9979-C8C09BD6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98EEF-8442-B74A-8DCB-120CB0D5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77699-7533-9648-A0FA-4E43E2CB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9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EF80-E2D0-1E4B-A4A0-BC50D6B6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4AD645-68F4-1E42-8E8D-7D65CBFD7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CE2BD-F0B5-3847-85D4-E25272D32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EA9E0-5D47-E04C-A40D-1D667A5C2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B4BDE-1944-2A40-BD1E-682C1B9E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B3A3C-C362-E647-BA56-B03B5F2D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14A68B-7D82-9A43-A167-A6758DF3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FF1BC-23BF-954F-A7C3-58CEEA0E9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1F5C6-2F45-794F-9FEF-AE9DA7369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68EC-96F3-2543-A728-6CF765FB4D6D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B126C-64D9-4F4A-BAAD-17FF447DF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E2921-994B-2D42-B41D-033B3B107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1234-AA9E-2847-AA98-8E4CF7C4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0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5BF3F7-924B-0C4D-9C6B-E3D1CBE7E434}"/>
              </a:ext>
            </a:extLst>
          </p:cNvPr>
          <p:cNvSpPr txBox="1"/>
          <p:nvPr/>
        </p:nvSpPr>
        <p:spPr>
          <a:xfrm>
            <a:off x="672662" y="441434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Rwanda NPC Implementation Updates (As of early 2021)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8EC14B-E396-457A-9AC2-7567E6EB3BB0}"/>
              </a:ext>
            </a:extLst>
          </p:cNvPr>
          <p:cNvGrpSpPr/>
          <p:nvPr/>
        </p:nvGrpSpPr>
        <p:grpSpPr>
          <a:xfrm>
            <a:off x="1185706" y="1176918"/>
            <a:ext cx="10180450" cy="4574503"/>
            <a:chOff x="971953" y="1087771"/>
            <a:chExt cx="9773766" cy="4991288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F4C0727-096D-BE3A-84C7-2A3B56CCBAB0}"/>
                </a:ext>
              </a:extLst>
            </p:cNvPr>
            <p:cNvSpPr txBox="1"/>
            <p:nvPr/>
          </p:nvSpPr>
          <p:spPr>
            <a:xfrm>
              <a:off x="1730589" y="1128333"/>
              <a:ext cx="651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0067B9"/>
                  </a:solidFill>
                  <a:latin typeface="Calibri" panose="020F0502020204030204"/>
                </a:rPr>
                <a:t>Data</a:t>
              </a:r>
            </a:p>
          </p:txBody>
        </p:sp>
        <p:pic>
          <p:nvPicPr>
            <p:cNvPr id="17" name="Graphic 16" descr="Cycle with people">
              <a:extLst>
                <a:ext uri="{FF2B5EF4-FFF2-40B4-BE49-F238E27FC236}">
                  <a16:creationId xmlns:a16="http://schemas.microsoft.com/office/drawing/2014/main" id="{82801377-A47F-A4D1-A8D7-3EEB03363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71953" y="4690869"/>
              <a:ext cx="566417" cy="491184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7C5FF87-5D84-7CCB-ECBC-A5558ED4F3D9}"/>
                </a:ext>
              </a:extLst>
            </p:cNvPr>
            <p:cNvSpPr txBox="1"/>
            <p:nvPr/>
          </p:nvSpPr>
          <p:spPr>
            <a:xfrm>
              <a:off x="1480638" y="4630079"/>
              <a:ext cx="10032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600" kern="0" dirty="0">
                  <a:solidFill>
                    <a:srgbClr val="0067B9"/>
                  </a:solidFill>
                  <a:latin typeface="Calibri" panose="020F0502020204030204"/>
                </a:rPr>
                <a:t>People &amp; Process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5DEEAD0-0E55-FFC7-A29E-F03D1B35B0ED}"/>
                </a:ext>
              </a:extLst>
            </p:cNvPr>
            <p:cNvGrpSpPr/>
            <p:nvPr/>
          </p:nvGrpSpPr>
          <p:grpSpPr>
            <a:xfrm>
              <a:off x="984856" y="2599411"/>
              <a:ext cx="1621115" cy="457201"/>
              <a:chOff x="6480291" y="1128108"/>
              <a:chExt cx="1487293" cy="457201"/>
            </a:xfrm>
          </p:grpSpPr>
          <p:pic>
            <p:nvPicPr>
              <p:cNvPr id="24" name="Graphic 23" descr="Internet">
                <a:extLst>
                  <a:ext uri="{FF2B5EF4-FFF2-40B4-BE49-F238E27FC236}">
                    <a16:creationId xmlns:a16="http://schemas.microsoft.com/office/drawing/2014/main" id="{75FBF0BF-068F-7C26-7A87-31FE0F7835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480291" y="1128108"/>
                <a:ext cx="457200" cy="457201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576E58-941B-6EA8-B637-954E290FAEA4}"/>
                  </a:ext>
                </a:extLst>
              </p:cNvPr>
              <p:cNvSpPr txBox="1"/>
              <p:nvPr/>
            </p:nvSpPr>
            <p:spPr>
              <a:xfrm>
                <a:off x="6845044" y="1180685"/>
                <a:ext cx="1122540" cy="338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1600" kern="0" dirty="0">
                    <a:solidFill>
                      <a:srgbClr val="0067B9"/>
                    </a:solidFill>
                    <a:latin typeface="Calibri" panose="020F0502020204030204"/>
                  </a:rPr>
                  <a:t>Technology</a:t>
                </a:r>
              </a:p>
            </p:txBody>
          </p:sp>
        </p:grp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19DC3B8A-338A-5F8D-95BE-07A8A5C3C769}"/>
                </a:ext>
              </a:extLst>
            </p:cNvPr>
            <p:cNvSpPr txBox="1">
              <a:spLocks/>
            </p:cNvSpPr>
            <p:nvPr/>
          </p:nvSpPr>
          <p:spPr>
            <a:xfrm>
              <a:off x="2591865" y="1118012"/>
              <a:ext cx="8149708" cy="137235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400" b="1" dirty="0">
                  <a:solidFill>
                    <a:prstClr val="black"/>
                  </a:solidFill>
                </a:rPr>
                <a:t># of GTINs Collected</a:t>
              </a:r>
              <a:endParaRPr lang="en-US" sz="1400" dirty="0">
                <a:solidFill>
                  <a:prstClr val="black"/>
                </a:solidFill>
              </a:endParaRPr>
            </a:p>
            <a:p>
              <a:pPr lvl="1">
                <a:buFont typeface="Arial"/>
                <a:buChar char="•"/>
                <a:defRPr/>
              </a:pPr>
              <a:r>
                <a:rPr lang="en-US" dirty="0">
                  <a:solidFill>
                    <a:prstClr val="black"/>
                  </a:solidFill>
                </a:rPr>
                <a:t>Over </a:t>
              </a:r>
              <a:r>
                <a:rPr lang="en-US" b="1" dirty="0">
                  <a:solidFill>
                    <a:prstClr val="black"/>
                  </a:solidFill>
                </a:rPr>
                <a:t>230</a:t>
              </a:r>
              <a:r>
                <a:rPr lang="en-US" dirty="0">
                  <a:solidFill>
                    <a:prstClr val="black"/>
                  </a:solidFill>
                </a:rPr>
                <a:t> GTINs, including hierarchical GTINs,  with additional attributes and images collected and mapped with Rwanda Product IDs</a:t>
              </a:r>
            </a:p>
            <a:p>
              <a:pPr lvl="1">
                <a:buFont typeface="Arial"/>
                <a:buChar char="•"/>
                <a:defRPr/>
              </a:pPr>
              <a:r>
                <a:rPr lang="en-US" dirty="0">
                  <a:solidFill>
                    <a:prstClr val="black"/>
                  </a:solidFill>
                </a:rPr>
                <a:t>Country data cleansing and harmonization workshops conducted with key stakeholders</a:t>
              </a:r>
            </a:p>
          </p:txBody>
        </p:sp>
        <p:sp>
          <p:nvSpPr>
            <p:cNvPr id="21" name="Content Placeholder 2">
              <a:extLst>
                <a:ext uri="{FF2B5EF4-FFF2-40B4-BE49-F238E27FC236}">
                  <a16:creationId xmlns:a16="http://schemas.microsoft.com/office/drawing/2014/main" id="{BCB03A52-CAEE-A7F6-3FE6-0B866B12CAA2}"/>
                </a:ext>
              </a:extLst>
            </p:cNvPr>
            <p:cNvSpPr txBox="1">
              <a:spLocks/>
            </p:cNvSpPr>
            <p:nvPr/>
          </p:nvSpPr>
          <p:spPr>
            <a:xfrm>
              <a:off x="2588793" y="4660026"/>
              <a:ext cx="8156926" cy="141903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Catalog Manager Role </a:t>
              </a:r>
              <a:r>
                <a:rPr lang="en-US" dirty="0">
                  <a:solidFill>
                    <a:prstClr val="black"/>
                  </a:solidFill>
                </a:rPr>
                <a:t>established within MOH; Recruitment and onboarding completed</a:t>
              </a:r>
            </a:p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Master Data Guideline </a:t>
              </a:r>
              <a:r>
                <a:rPr lang="en-US" dirty="0">
                  <a:solidFill>
                    <a:prstClr val="black"/>
                  </a:solidFill>
                </a:rPr>
                <a:t>- Being reviewed by MOH and Rwanda FDA</a:t>
              </a:r>
            </a:p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Data governance group </a:t>
              </a:r>
              <a:r>
                <a:rPr lang="en-US" dirty="0">
                  <a:solidFill>
                    <a:prstClr val="black"/>
                  </a:solidFill>
                </a:rPr>
                <a:t>role assigned to Digitalization Technical Working Group</a:t>
              </a:r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C807930F-7399-4E20-8C1C-184F123D26A5}"/>
                </a:ext>
              </a:extLst>
            </p:cNvPr>
            <p:cNvSpPr txBox="1">
              <a:spLocks/>
            </p:cNvSpPr>
            <p:nvPr/>
          </p:nvSpPr>
          <p:spPr>
            <a:xfrm>
              <a:off x="2591862" y="2599423"/>
              <a:ext cx="8149709" cy="195154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Autofit/>
            </a:bodyPr>
            <a:lstStyle>
              <a:lvl1pPr marL="17263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•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1pPr>
              <a:lvl2pPr marL="513147" indent="-172637" algn="l" defTabSz="342892" rtl="0" eaLnBrk="1" latinLnBrk="0" hangingPunct="1">
                <a:spcBef>
                  <a:spcPts val="0"/>
                </a:spcBef>
                <a:spcAft>
                  <a:spcPts val="900"/>
                </a:spcAft>
                <a:buFont typeface="Arial"/>
                <a:buChar char="–"/>
                <a:defRPr sz="1600" b="0" i="0" kern="1200">
                  <a:solidFill>
                    <a:schemeClr val="tx1"/>
                  </a:solidFill>
                  <a:latin typeface="Gill Sans MT"/>
                  <a:ea typeface="+mn-ea"/>
                  <a:cs typeface="Gill Sans MT"/>
                </a:defRPr>
              </a:lvl2pPr>
              <a:lvl3pPr marL="685783" indent="-172637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3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3pPr>
              <a:lvl4pPr marL="859610" indent="-173827" algn="l" defTabSz="342892" rtl="0" eaLnBrk="1" latinLnBrk="0" hangingPunct="1">
                <a:spcBef>
                  <a:spcPct val="20000"/>
                </a:spcBef>
                <a:buFont typeface="Arial"/>
                <a:buChar char="–"/>
                <a:defRPr sz="120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4pPr>
              <a:lvl5pPr marL="941762" indent="-172637" algn="l" defTabSz="342892" rtl="0" eaLnBrk="1" latinLnBrk="0" hangingPunct="1">
                <a:spcBef>
                  <a:spcPct val="20000"/>
                </a:spcBef>
                <a:buFont typeface="Arial"/>
                <a:buChar char="»"/>
                <a:defRPr sz="1050" b="0" i="0" kern="1200">
                  <a:solidFill>
                    <a:srgbClr val="6C6463"/>
                  </a:solidFill>
                  <a:latin typeface="Gill Sans MT"/>
                  <a:ea typeface="+mn-ea"/>
                  <a:cs typeface="Gill Sans MT"/>
                </a:defRPr>
              </a:lvl5pPr>
              <a:lvl6pPr marL="1885903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95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86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77" indent="-171446" algn="l" defTabSz="342892" rtl="0" eaLnBrk="1" latinLnBrk="0" hangingPunct="1">
                <a:spcBef>
                  <a:spcPct val="20000"/>
                </a:spcBef>
                <a:buFont typeface="Arial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prstClr val="black"/>
                  </a:solidFill>
                </a:rPr>
                <a:t>Product Catalog Management Tool (PCMT)</a:t>
              </a:r>
              <a:r>
                <a:rPr lang="en-US" dirty="0">
                  <a:solidFill>
                    <a:prstClr val="black"/>
                  </a:solidFill>
                </a:rPr>
                <a:t> selected and approved to be customized as NPC system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NPC configuration with GTIN data tested and rolled out in 2021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NPC mobile app under development and planned to be rolled out soon</a:t>
              </a:r>
            </a:p>
            <a:p>
              <a:pPr>
                <a:defRPr/>
              </a:pPr>
              <a:r>
                <a:rPr lang="en-US" dirty="0">
                  <a:solidFill>
                    <a:prstClr val="black"/>
                  </a:solidFill>
                </a:rPr>
                <a:t>NPC mobile app to be integrated with Global Trust Repository for COVID vaccine verification</a:t>
              </a:r>
            </a:p>
          </p:txBody>
        </p:sp>
        <p:pic>
          <p:nvPicPr>
            <p:cNvPr id="23" name="Graphic 22" descr="Database">
              <a:extLst>
                <a:ext uri="{FF2B5EF4-FFF2-40B4-BE49-F238E27FC236}">
                  <a16:creationId xmlns:a16="http://schemas.microsoft.com/office/drawing/2014/main" id="{8FD71677-6920-76F3-A1FD-962DE4AD59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55161" y="1087771"/>
              <a:ext cx="495290" cy="4952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42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Swaroop Jayaprakash</dc:creator>
  <cp:lastModifiedBy>Swaroop Jayaprakash</cp:lastModifiedBy>
  <cp:revision>2</cp:revision>
  <dcterms:created xsi:type="dcterms:W3CDTF">2022-04-05T19:21:25Z</dcterms:created>
  <dcterms:modified xsi:type="dcterms:W3CDTF">2022-04-26T18:00:28Z</dcterms:modified>
</cp:coreProperties>
</file>