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84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6BF0-A9A9-2348-B956-32D7851A6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37C442-B5A6-9F44-9DB6-FCBEB55E63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6DDE9-2A63-9849-B00A-CB9BEB22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12B89-E511-0A41-8D00-2E77326B4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B7C1-4486-674D-8B4E-209B5F8D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7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B3FF3-3E85-AA40-BF70-873F71C7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B062E-9AAF-7247-8245-02713884F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EEDD-39ED-4247-8A73-5B3A9B5C1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64A03-6676-5343-90C4-4D8007C6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482D5-570B-BB40-B620-508339DE7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26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E09B8B-01FC-B64A-89EE-7D62A531BA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47282-15E8-B141-821C-462711B0C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7364A-6B14-7F40-AB80-F84FC3C1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DC989-16DC-EF47-BA35-603D4830A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DA908-D4BE-9C49-8066-036A5F7F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6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5E94-8A7C-0447-BD69-FF4394890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D094-D350-6F47-B743-6F1771C8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37D96-49E4-2747-B557-78AE8ECA6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CD8C7-7083-BE49-B3B1-BFED1EDC0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4ACEC-959D-C54B-9D81-9FC073A7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8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22F3-B7B2-A144-AC93-91245F8DF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860F1-125E-FB4D-99EE-4C1E82573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82470-EBE8-8B41-BA3F-06DB26E1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1B61A-FC2E-6F4E-953A-5A95A0EF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F93B4-35E6-7443-A308-75003521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7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DF4B-87C3-7247-B97E-833880D2D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21F2D-5221-4F41-9363-D9CF5266B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F8BFA9-8FD3-2F45-8F8D-1B79D01C9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972B76-B88E-AE4C-8AC9-703882DA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0210B-BC48-164A-895C-270DDF9C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8D478-606C-FB4E-B596-31190B7F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2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DFAD8-654E-564B-9B4F-718E6C3A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4E145-89A4-054F-83AE-7715B989B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2CBFB-39A8-C141-9CF4-3BC11F2CA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D3B1DF-8F02-744F-B7DB-0D71EA7D0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BA559-7DCB-8643-9D60-D17619192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4F710B-C4BA-864C-ACBA-E6BC00A0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B3DF0-48B4-5A4E-9CB2-54B5732C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FA8CA8-2B65-C64F-B6C8-5BE548282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1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6A500-44E7-6946-A8A0-099C4CEC2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B1B78-9FDD-C84D-B4D7-19684BDC2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205F-0499-644C-8E17-3B3C7F7C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6B7B89-8B56-9C4A-9A48-20C07D23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7D71E8-2261-2343-97C0-FB0995DE7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E8D00-0FB5-044F-8EC4-847486BE0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C362F-1165-BD47-92FA-CD6032174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53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511E3-B8BE-EF44-9938-F09FC121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74017-81ED-1D4F-A376-1E758FAB7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C0B31F-0066-964C-B378-B1DDFAD73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C217E-515F-D640-9C21-56D4E335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15C61-0BA6-694C-A179-A2011A165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1BB95-D793-0543-8D4A-E264A429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4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68A0-49CC-E549-AB37-394819E77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0BBCB-192B-0548-837D-3452F719D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5D869E-9578-D04F-8B8D-053AD5BC9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E5357-5503-8440-879B-1F55B7B73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CA73B-D8A9-9149-967E-AC82CEA0D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DBEC8C-56FD-CD41-93BC-C7CB9753F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0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599E33-4D54-0243-8745-C8AA30AB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D7793-093E-3A46-AF03-E319892E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22B45-CF19-C34F-B631-5533D41F1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666AC-B3E7-C243-9095-1FC60A0D5052}" type="datetimeFigureOut">
              <a:rPr lang="en-US" smtClean="0"/>
              <a:t>4/5/22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245F9-657A-8940-9663-3CE9620C4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4219A-F1BE-8D41-9EA0-EEAF3B4F67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257AA-5DC2-6041-8544-2A45B59AA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8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7;g9d72015068_1_1">
            <a:extLst>
              <a:ext uri="{FF2B5EF4-FFF2-40B4-BE49-F238E27FC236}">
                <a16:creationId xmlns:a16="http://schemas.microsoft.com/office/drawing/2014/main" id="{193E5CE4-4C8A-E748-8B9B-2908AFF8819D}"/>
              </a:ext>
            </a:extLst>
          </p:cNvPr>
          <p:cNvSpPr txBox="1"/>
          <p:nvPr/>
        </p:nvSpPr>
        <p:spPr>
          <a:xfrm>
            <a:off x="982635" y="1266698"/>
            <a:ext cx="651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7B9"/>
              </a:buClr>
              <a:buSzPts val="1600"/>
              <a:buFont typeface="Gill Sans"/>
              <a:buNone/>
            </a:pPr>
            <a:r>
              <a:rPr lang="en-US" sz="1600" b="0" i="0" u="none" strike="noStrike" cap="none">
                <a:solidFill>
                  <a:srgbClr val="0067B9"/>
                </a:solidFill>
                <a:latin typeface="Gill Sans"/>
                <a:ea typeface="Gill Sans"/>
                <a:cs typeface="Gill Sans"/>
                <a:sym typeface="Gill Sans"/>
              </a:rPr>
              <a:t>Data</a:t>
            </a:r>
            <a:endParaRPr/>
          </a:p>
        </p:txBody>
      </p:sp>
      <p:grpSp>
        <p:nvGrpSpPr>
          <p:cNvPr id="5" name="Google Shape;90;g9d72015068_1_1">
            <a:extLst>
              <a:ext uri="{FF2B5EF4-FFF2-40B4-BE49-F238E27FC236}">
                <a16:creationId xmlns:a16="http://schemas.microsoft.com/office/drawing/2014/main" id="{575736AC-5652-EB43-A47B-19C81EC6A244}"/>
              </a:ext>
            </a:extLst>
          </p:cNvPr>
          <p:cNvGrpSpPr/>
          <p:nvPr/>
        </p:nvGrpSpPr>
        <p:grpSpPr>
          <a:xfrm>
            <a:off x="333288" y="2934818"/>
            <a:ext cx="1744284" cy="457200"/>
            <a:chOff x="6248400" y="1123949"/>
            <a:chExt cx="1600260" cy="457200"/>
          </a:xfrm>
        </p:grpSpPr>
        <p:pic>
          <p:nvPicPr>
            <p:cNvPr id="6" name="Google Shape;91;g9d72015068_1_1" descr="Internet">
              <a:extLst>
                <a:ext uri="{FF2B5EF4-FFF2-40B4-BE49-F238E27FC236}">
                  <a16:creationId xmlns:a16="http://schemas.microsoft.com/office/drawing/2014/main" id="{897C0083-9C9B-334C-B36E-B026174C82B1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6248400" y="1123949"/>
              <a:ext cx="457200" cy="4572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Google Shape;92;g9d72015068_1_1">
              <a:extLst>
                <a:ext uri="{FF2B5EF4-FFF2-40B4-BE49-F238E27FC236}">
                  <a16:creationId xmlns:a16="http://schemas.microsoft.com/office/drawing/2014/main" id="{A3DE9EA9-2B01-7D45-9984-BC2DF256DDAC}"/>
                </a:ext>
              </a:extLst>
            </p:cNvPr>
            <p:cNvSpPr txBox="1"/>
            <p:nvPr/>
          </p:nvSpPr>
          <p:spPr>
            <a:xfrm>
              <a:off x="6726060" y="1183272"/>
              <a:ext cx="11226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7B9"/>
                </a:buClr>
                <a:buSzPts val="1600"/>
                <a:buFont typeface="Gill Sans"/>
                <a:buNone/>
              </a:pPr>
              <a:r>
                <a:rPr lang="en-US" sz="1600" b="0" i="0" u="none" strike="noStrike" cap="none" dirty="0">
                  <a:solidFill>
                    <a:srgbClr val="0067B9"/>
                  </a:solidFill>
                  <a:latin typeface="Gill Sans"/>
                  <a:ea typeface="Gill Sans"/>
                  <a:cs typeface="Gill Sans"/>
                  <a:sym typeface="Gill Sans"/>
                </a:rPr>
                <a:t>Technology</a:t>
              </a:r>
              <a:endParaRPr dirty="0"/>
            </a:p>
          </p:txBody>
        </p:sp>
      </p:grpSp>
      <p:sp>
        <p:nvSpPr>
          <p:cNvPr id="8" name="Google Shape;93;g9d72015068_1_1">
            <a:extLst>
              <a:ext uri="{FF2B5EF4-FFF2-40B4-BE49-F238E27FC236}">
                <a16:creationId xmlns:a16="http://schemas.microsoft.com/office/drawing/2014/main" id="{60FB60AF-3959-AC45-A359-60AF816736C8}"/>
              </a:ext>
            </a:extLst>
          </p:cNvPr>
          <p:cNvSpPr txBox="1"/>
          <p:nvPr/>
        </p:nvSpPr>
        <p:spPr>
          <a:xfrm>
            <a:off x="2103399" y="1247524"/>
            <a:ext cx="8479107" cy="1517978"/>
          </a:xfrm>
          <a:prstGeom prst="rect">
            <a:avLst/>
          </a:prstGeom>
          <a:solidFill>
            <a:srgbClr val="DBE7F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# of GTINs Collected: </a:t>
            </a: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100+</a:t>
            </a:r>
            <a:endParaRPr sz="1500" b="1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Product Catalog modeling completed using </a:t>
            </a: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EFDA Master Data Guideline</a:t>
            </a:r>
            <a:endParaRPr sz="1500" b="1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Consolidating existing Master Data List per the Master Data Guideline from EFDA &amp; porting downstream data ETL tasks to use the new Catalog*</a:t>
            </a:r>
            <a:endParaRPr sz="1500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Manufacturers to send Shipment Information through a Data Broker (GFPVAN) </a:t>
            </a:r>
            <a:endParaRPr sz="1500" dirty="0">
              <a:solidFill>
                <a:schemeClr val="dk1"/>
              </a:solidFill>
              <a:latin typeface="Gill Sans"/>
              <a:sym typeface="Gill Sans"/>
            </a:endParaRPr>
          </a:p>
        </p:txBody>
      </p:sp>
      <p:pic>
        <p:nvPicPr>
          <p:cNvPr id="9" name="Google Shape;95;g9d72015068_1_1" descr="Database">
            <a:extLst>
              <a:ext uri="{FF2B5EF4-FFF2-40B4-BE49-F238E27FC236}">
                <a16:creationId xmlns:a16="http://schemas.microsoft.com/office/drawing/2014/main" id="{62D4EA7F-EB17-924D-B59D-DF23BBA739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6407" y="1238836"/>
            <a:ext cx="495290" cy="49529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96;g9d72015068_1_1">
            <a:extLst>
              <a:ext uri="{FF2B5EF4-FFF2-40B4-BE49-F238E27FC236}">
                <a16:creationId xmlns:a16="http://schemas.microsoft.com/office/drawing/2014/main" id="{27669DD7-C103-1746-9543-FEE44D8F0C8C}"/>
              </a:ext>
            </a:extLst>
          </p:cNvPr>
          <p:cNvSpPr/>
          <p:nvPr/>
        </p:nvSpPr>
        <p:spPr>
          <a:xfrm>
            <a:off x="2103700" y="2912700"/>
            <a:ext cx="8478712" cy="1302461"/>
          </a:xfrm>
          <a:prstGeom prst="rect">
            <a:avLst/>
          </a:prstGeom>
          <a:solidFill>
            <a:srgbClr val="DCE8F8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PCMT</a:t>
            </a: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 Instance hosted on Cloud as </a:t>
            </a: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National Product Catalog </a:t>
            </a: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system</a:t>
            </a:r>
            <a:endParaRPr sz="1500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Cross-platform </a:t>
            </a: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NPC Mobile App </a:t>
            </a: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being developed</a:t>
            </a:r>
            <a:endParaRPr sz="1500" b="1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Middleware for converting new catalog structure to a model that’s backwards compatible with existing transactional data consumers such as VITAS</a:t>
            </a:r>
            <a:endParaRPr sz="1500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901"/>
              </a:spcBef>
              <a:spcAft>
                <a:spcPts val="0"/>
              </a:spcAft>
              <a:buNone/>
            </a:pPr>
            <a:endParaRPr sz="1200" b="0" strike="noStrike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88;g9d72015068_1_1" descr="Cycle with people">
            <a:extLst>
              <a:ext uri="{FF2B5EF4-FFF2-40B4-BE49-F238E27FC236}">
                <a16:creationId xmlns:a16="http://schemas.microsoft.com/office/drawing/2014/main" id="{4CC33FFA-587E-8540-A16E-BDD0A5ADFE9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23355" y="4423150"/>
            <a:ext cx="566417" cy="49118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89;g9d72015068_1_1">
            <a:extLst>
              <a:ext uri="{FF2B5EF4-FFF2-40B4-BE49-F238E27FC236}">
                <a16:creationId xmlns:a16="http://schemas.microsoft.com/office/drawing/2014/main" id="{CB776150-6FF9-2246-8EED-04131322E9DE}"/>
              </a:ext>
            </a:extLst>
          </p:cNvPr>
          <p:cNvSpPr txBox="1"/>
          <p:nvPr/>
        </p:nvSpPr>
        <p:spPr>
          <a:xfrm>
            <a:off x="932040" y="4362359"/>
            <a:ext cx="10032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7B9"/>
              </a:buClr>
              <a:buSzPts val="1600"/>
              <a:buFont typeface="Gill Sans"/>
              <a:buNone/>
            </a:pPr>
            <a:r>
              <a:rPr lang="en-US" sz="1600" b="0" i="0" u="none" strike="noStrike" cap="none" dirty="0">
                <a:solidFill>
                  <a:srgbClr val="0067B9"/>
                </a:solidFill>
                <a:latin typeface="Gill Sans"/>
                <a:ea typeface="Gill Sans"/>
                <a:cs typeface="Gill Sans"/>
                <a:sym typeface="Gill Sans"/>
              </a:rPr>
              <a:t>People &amp; Process</a:t>
            </a:r>
            <a:endParaRPr dirty="0"/>
          </a:p>
        </p:txBody>
      </p:sp>
      <p:sp>
        <p:nvSpPr>
          <p:cNvPr id="13" name="Google Shape;94;g9d72015068_1_1">
            <a:extLst>
              <a:ext uri="{FF2B5EF4-FFF2-40B4-BE49-F238E27FC236}">
                <a16:creationId xmlns:a16="http://schemas.microsoft.com/office/drawing/2014/main" id="{15172AF5-256E-6045-A4FF-BDE49C78E11B}"/>
              </a:ext>
            </a:extLst>
          </p:cNvPr>
          <p:cNvSpPr txBox="1"/>
          <p:nvPr/>
        </p:nvSpPr>
        <p:spPr>
          <a:xfrm>
            <a:off x="2103398" y="4362359"/>
            <a:ext cx="8478711" cy="1386800"/>
          </a:xfrm>
          <a:prstGeom prst="rect">
            <a:avLst/>
          </a:prstGeom>
          <a:solidFill>
            <a:srgbClr val="DBE7F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spcBef>
                <a:spcPts val="90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Catalog Manager </a:t>
            </a: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to be assigned by EFDA</a:t>
            </a:r>
            <a:endParaRPr sz="1500" dirty="0">
              <a:solidFill>
                <a:schemeClr val="dk1"/>
              </a:solidFill>
              <a:latin typeface="Gill Sans"/>
            </a:endParaRPr>
          </a:p>
          <a:p>
            <a:pPr marL="457200" lvl="0" indent="-317500" algn="l" rtl="0">
              <a:spcBef>
                <a:spcPts val="90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Master Data Guidelines </a:t>
            </a: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has been established by EFDA</a:t>
            </a:r>
            <a:endParaRPr sz="1500" dirty="0">
              <a:solidFill>
                <a:schemeClr val="dk1"/>
              </a:solidFill>
              <a:latin typeface="Gill Sans"/>
            </a:endParaRPr>
          </a:p>
          <a:p>
            <a:pPr marL="457200" lvl="0" indent="-317500" algn="l" rtl="0">
              <a:spcBef>
                <a:spcPts val="901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</a:pPr>
            <a:r>
              <a:rPr lang="en-US" sz="1500" b="1" dirty="0">
                <a:solidFill>
                  <a:schemeClr val="dk1"/>
                </a:solidFill>
                <a:latin typeface="Gill Sans"/>
                <a:sym typeface="Gill Sans"/>
              </a:rPr>
              <a:t>SOP</a:t>
            </a:r>
            <a:r>
              <a:rPr lang="en-US" sz="1500" dirty="0">
                <a:solidFill>
                  <a:schemeClr val="dk1"/>
                </a:solidFill>
                <a:latin typeface="Gill Sans"/>
                <a:sym typeface="Gill Sans"/>
              </a:rPr>
              <a:t> being established to sustainably manage standardized product master data</a:t>
            </a:r>
            <a:endParaRPr sz="1500" dirty="0">
              <a:solidFill>
                <a:schemeClr val="dk1"/>
              </a:solidFill>
              <a:latin typeface="Gill Sans"/>
              <a:sym typeface="Gill Sans"/>
            </a:endParaRPr>
          </a:p>
          <a:p>
            <a:pPr marL="172637" marR="0" lvl="0" indent="-83737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A24FD8-18FC-0C45-B112-B19C806AB5DF}"/>
              </a:ext>
            </a:extLst>
          </p:cNvPr>
          <p:cNvSpPr txBox="1"/>
          <p:nvPr/>
        </p:nvSpPr>
        <p:spPr>
          <a:xfrm>
            <a:off x="672662" y="441434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Ethiopia NPC Implementation Updates (As of early 2021)</a:t>
            </a:r>
          </a:p>
        </p:txBody>
      </p:sp>
    </p:spTree>
    <p:extLst>
      <p:ext uri="{BB962C8B-B14F-4D97-AF65-F5344CB8AC3E}">
        <p14:creationId xmlns:p14="http://schemas.microsoft.com/office/powerpoint/2010/main" val="11820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128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Swaroop Jayaprakash</dc:creator>
  <cp:lastModifiedBy>Swaroop Jayaprakash</cp:lastModifiedBy>
  <cp:revision>3</cp:revision>
  <dcterms:created xsi:type="dcterms:W3CDTF">2021-08-09T20:23:26Z</dcterms:created>
  <dcterms:modified xsi:type="dcterms:W3CDTF">2022-04-05T19:22:22Z</dcterms:modified>
</cp:coreProperties>
</file>