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1.xml" ContentType="application/vnd.openxmlformats-officedocument.presentationml.tags+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08" r:id="rId2"/>
    <p:sldMasterId id="2147483751" r:id="rId3"/>
  </p:sldMasterIdLst>
  <p:notesMasterIdLst>
    <p:notesMasterId r:id="rId63"/>
  </p:notesMasterIdLst>
  <p:handoutMasterIdLst>
    <p:handoutMasterId r:id="rId64"/>
  </p:handoutMasterIdLst>
  <p:sldIdLst>
    <p:sldId id="307" r:id="rId4"/>
    <p:sldId id="1087" r:id="rId5"/>
    <p:sldId id="1111" r:id="rId6"/>
    <p:sldId id="957" r:id="rId7"/>
    <p:sldId id="1026" r:id="rId8"/>
    <p:sldId id="1112" r:id="rId9"/>
    <p:sldId id="1072" r:id="rId10"/>
    <p:sldId id="1113" r:id="rId11"/>
    <p:sldId id="997" r:id="rId12"/>
    <p:sldId id="1114" r:id="rId13"/>
    <p:sldId id="1025" r:id="rId14"/>
    <p:sldId id="918" r:id="rId15"/>
    <p:sldId id="968" r:id="rId16"/>
    <p:sldId id="1180" r:id="rId17"/>
    <p:sldId id="1161" r:id="rId18"/>
    <p:sldId id="895" r:id="rId19"/>
    <p:sldId id="1172" r:id="rId20"/>
    <p:sldId id="1115" r:id="rId21"/>
    <p:sldId id="1019" r:id="rId22"/>
    <p:sldId id="1117" r:id="rId23"/>
    <p:sldId id="1169" r:id="rId24"/>
    <p:sldId id="1184" r:id="rId25"/>
    <p:sldId id="1116" r:id="rId26"/>
    <p:sldId id="1021" r:id="rId27"/>
    <p:sldId id="1155" r:id="rId28"/>
    <p:sldId id="1158" r:id="rId29"/>
    <p:sldId id="1118" r:id="rId30"/>
    <p:sldId id="311" r:id="rId31"/>
    <p:sldId id="1101" r:id="rId32"/>
    <p:sldId id="976" r:id="rId33"/>
    <p:sldId id="1119" r:id="rId34"/>
    <p:sldId id="1131" r:id="rId35"/>
    <p:sldId id="1187" r:id="rId36"/>
    <p:sldId id="1181" r:id="rId37"/>
    <p:sldId id="1134" r:id="rId38"/>
    <p:sldId id="1141" r:id="rId39"/>
    <p:sldId id="1185" r:id="rId40"/>
    <p:sldId id="1138" r:id="rId41"/>
    <p:sldId id="1140" r:id="rId42"/>
    <p:sldId id="1145" r:id="rId43"/>
    <p:sldId id="1147" r:id="rId44"/>
    <p:sldId id="1148" r:id="rId45"/>
    <p:sldId id="1149" r:id="rId46"/>
    <p:sldId id="1151" r:id="rId47"/>
    <p:sldId id="1152" r:id="rId48"/>
    <p:sldId id="1163" r:id="rId49"/>
    <p:sldId id="1154" r:id="rId50"/>
    <p:sldId id="1174" r:id="rId51"/>
    <p:sldId id="1121" r:id="rId52"/>
    <p:sldId id="1171" r:id="rId53"/>
    <p:sldId id="1189" r:id="rId54"/>
    <p:sldId id="1120" r:id="rId55"/>
    <p:sldId id="1191" r:id="rId56"/>
    <p:sldId id="1193" r:id="rId57"/>
    <p:sldId id="1020" r:id="rId58"/>
    <p:sldId id="1173" r:id="rId59"/>
    <p:sldId id="1122" r:id="rId60"/>
    <p:sldId id="1167" r:id="rId61"/>
    <p:sldId id="1175"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2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rhana Wehelie" initials="FW" lastIdx="1" clrIdx="0"/>
  <p:cmAuthor id="2" name="Mariana Rodrigues" initials="MR"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00000"/>
    <a:srgbClr val="C0FFFF"/>
    <a:srgbClr val="BA0C2F"/>
    <a:srgbClr val="00863D"/>
    <a:srgbClr val="FF6600"/>
    <a:srgbClr val="0067B9"/>
    <a:srgbClr val="996633"/>
    <a:srgbClr val="CC0000"/>
    <a:srgbClr val="AAB4D7"/>
    <a:srgbClr val="002D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4" autoAdjust="0"/>
    <p:restoredTop sz="91529" autoAdjust="0"/>
  </p:normalViewPr>
  <p:slideViewPr>
    <p:cSldViewPr snapToObjects="1">
      <p:cViewPr varScale="1">
        <p:scale>
          <a:sx n="66" d="100"/>
          <a:sy n="66" d="100"/>
        </p:scale>
        <p:origin x="780" y="72"/>
      </p:cViewPr>
      <p:guideLst>
        <p:guide orient="horz" pos="1584"/>
        <p:guide pos="288"/>
      </p:guideLst>
    </p:cSldViewPr>
  </p:slideViewPr>
  <p:outlineViewPr>
    <p:cViewPr>
      <p:scale>
        <a:sx n="33" d="100"/>
        <a:sy n="33" d="100"/>
      </p:scale>
      <p:origin x="0" y="-630"/>
    </p:cViewPr>
  </p:outlineViewPr>
  <p:notesTextViewPr>
    <p:cViewPr>
      <p:scale>
        <a:sx n="3" d="2"/>
        <a:sy n="3" d="2"/>
      </p:scale>
      <p:origin x="0" y="0"/>
    </p:cViewPr>
  </p:notesTextViewPr>
  <p:sorterViewPr>
    <p:cViewPr varScale="1">
      <p:scale>
        <a:sx n="1" d="1"/>
        <a:sy n="1" d="1"/>
      </p:scale>
      <p:origin x="0" y="-8405"/>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7/3/2019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7/3/2019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5F3F546-5FCA-4DA7-B053-31FCAE6A8106}"/>
              </a:ext>
            </a:extLst>
          </p:cNvPr>
          <p:cNvSpPr>
            <a:spLocks noGrp="1" noRot="1" noChangeAspect="1" noChangeArrowheads="1" noTextEdit="1"/>
          </p:cNvSpPr>
          <p:nvPr>
            <p:ph type="sldImg"/>
          </p:nvPr>
        </p:nvSpPr>
        <p:spPr>
          <a:ln/>
        </p:spPr>
      </p:sp>
      <p:sp>
        <p:nvSpPr>
          <p:cNvPr id="38915" name="Notes Placeholder 2">
            <a:extLst>
              <a:ext uri="{FF2B5EF4-FFF2-40B4-BE49-F238E27FC236}">
                <a16:creationId xmlns:a16="http://schemas.microsoft.com/office/drawing/2014/main" id="{42712C23-DF12-46B7-A538-6D4F912A9F12}"/>
              </a:ext>
            </a:extLst>
          </p:cNvPr>
          <p:cNvSpPr>
            <a:spLocks noGrp="1" noChangeArrowheads="1"/>
          </p:cNvSpPr>
          <p:nvPr>
            <p:ph type="body" idx="1"/>
          </p:nvPr>
        </p:nvSpPr>
        <p:spPr>
          <a:noFill/>
        </p:spPr>
        <p:txBody>
          <a:bodyPr/>
          <a:lstStyle/>
          <a:p>
            <a:endParaRPr lang="en-US" altLang="en-US" dirty="0"/>
          </a:p>
        </p:txBody>
      </p:sp>
      <p:sp>
        <p:nvSpPr>
          <p:cNvPr id="38916" name="Slide Number Placeholder 3">
            <a:extLst>
              <a:ext uri="{FF2B5EF4-FFF2-40B4-BE49-F238E27FC236}">
                <a16:creationId xmlns:a16="http://schemas.microsoft.com/office/drawing/2014/main" id="{71BADBFC-550E-40E6-B233-E9D3D7B8125C}"/>
              </a:ext>
            </a:extLst>
          </p:cNvPr>
          <p:cNvSpPr>
            <a:spLocks noGrp="1"/>
          </p:cNvSpPr>
          <p:nvPr>
            <p:ph type="sldNum" sz="quarter" idx="5"/>
          </p:nvPr>
        </p:nvSpPr>
        <p:spPr>
          <a:noFill/>
        </p:spPr>
        <p:txBody>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A45E1C9B-6228-4EF0-BDC4-F4633A4728B9}" type="slidenum">
              <a:rPr lang="en-US" altLang="en-US" sz="1200" smtClean="0">
                <a:latin typeface="Times" panose="02020603050405020304" pitchFamily="18" charset="0"/>
              </a:rPr>
              <a:pPr/>
              <a:t>1</a:t>
            </a:fld>
            <a:endParaRPr lang="en-US" altLang="en-US" sz="1200">
              <a:latin typeface="Times" panose="02020603050405020304" pitchFamily="18" charset="0"/>
            </a:endParaRPr>
          </a:p>
        </p:txBody>
      </p:sp>
    </p:spTree>
    <p:extLst>
      <p:ext uri="{BB962C8B-B14F-4D97-AF65-F5344CB8AC3E}">
        <p14:creationId xmlns:p14="http://schemas.microsoft.com/office/powerpoint/2010/main" val="2129512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349790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4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64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ill Sans MT" panose="020B0502020104020203" pitchFamily="34" charset="0"/>
                <a:cs typeface="Arial" panose="020B0604020202020204" pitchFamily="34" charset="0"/>
              </a:defRPr>
            </a:lvl1pPr>
            <a:lvl2pPr marL="742950" indent="-285750" eaLnBrk="0" hangingPunct="0">
              <a:defRPr>
                <a:solidFill>
                  <a:schemeClr val="tx1"/>
                </a:solidFill>
                <a:latin typeface="Gill Sans MT" panose="020B0502020104020203" pitchFamily="34" charset="0"/>
                <a:cs typeface="Arial" panose="020B0604020202020204" pitchFamily="34" charset="0"/>
              </a:defRPr>
            </a:lvl2pPr>
            <a:lvl3pPr marL="1143000" indent="-228600" eaLnBrk="0" hangingPunct="0">
              <a:defRPr>
                <a:solidFill>
                  <a:schemeClr val="tx1"/>
                </a:solidFill>
                <a:latin typeface="Gill Sans MT" panose="020B0502020104020203" pitchFamily="34" charset="0"/>
                <a:cs typeface="Arial" panose="020B0604020202020204" pitchFamily="34" charset="0"/>
              </a:defRPr>
            </a:lvl3pPr>
            <a:lvl4pPr marL="1600200" indent="-228600" eaLnBrk="0" hangingPunct="0">
              <a:defRPr>
                <a:solidFill>
                  <a:schemeClr val="tx1"/>
                </a:solidFill>
                <a:latin typeface="Gill Sans MT" panose="020B0502020104020203" pitchFamily="34" charset="0"/>
                <a:cs typeface="Arial" panose="020B0604020202020204" pitchFamily="34" charset="0"/>
              </a:defRPr>
            </a:lvl4pPr>
            <a:lvl5pPr marL="2057400" indent="-228600" eaLnBrk="0" hangingPunct="0">
              <a:defRPr>
                <a:solidFill>
                  <a:schemeClr val="tx1"/>
                </a:solidFill>
                <a:latin typeface="Gill Sans MT" panose="020B0502020104020203"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Gill Sans MT" panose="020B0502020104020203" pitchFamily="34" charset="0"/>
                <a:cs typeface="Arial" panose="020B0604020202020204" pitchFamily="34" charset="0"/>
              </a:defRPr>
            </a:lvl9pPr>
          </a:lstStyle>
          <a:p>
            <a:pPr eaLnBrk="1" hangingPunct="1"/>
            <a:fld id="{138BF69E-CB98-4C92-9F69-761DC89669ED}" type="slidenum">
              <a:rPr lang="en-US" altLang="en-US">
                <a:solidFill>
                  <a:srgbClr val="000000"/>
                </a:solidFill>
                <a:latin typeface="Calibri" panose="020F0502020204030204" pitchFamily="34" charset="0"/>
              </a:rPr>
              <a:pPr eaLnBrk="1" hangingPunct="1"/>
              <a:t>30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38698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3E3F81-CFC9-4505-B598-CBFC1ED168D8}" type="slidenum">
              <a:rPr lang="en-US" smtClean="0"/>
              <a:t>33</a:t>
            </a:fld>
            <a:endParaRPr lang="en-US" dirty="0"/>
          </a:p>
        </p:txBody>
      </p:sp>
    </p:spTree>
    <p:extLst>
      <p:ext uri="{BB962C8B-B14F-4D97-AF65-F5344CB8AC3E}">
        <p14:creationId xmlns:p14="http://schemas.microsoft.com/office/powerpoint/2010/main" val="2935146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34</a:t>
            </a:fld>
            <a:endParaRPr lang="en-US"/>
          </a:p>
        </p:txBody>
      </p:sp>
    </p:spTree>
    <p:extLst>
      <p:ext uri="{BB962C8B-B14F-4D97-AF65-F5344CB8AC3E}">
        <p14:creationId xmlns:p14="http://schemas.microsoft.com/office/powerpoint/2010/main" val="82787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24A558B-E4E9-A94A-B9C1-029E46A76ABA}" type="slidenum">
              <a:rPr lang="en-US" smtClean="0"/>
              <a:t>35</a:t>
            </a:fld>
            <a:endParaRPr lang="en-US"/>
          </a:p>
        </p:txBody>
      </p:sp>
    </p:spTree>
    <p:extLst>
      <p:ext uri="{BB962C8B-B14F-4D97-AF65-F5344CB8AC3E}">
        <p14:creationId xmlns:p14="http://schemas.microsoft.com/office/powerpoint/2010/main" val="278430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timeline is an example of Uganda’s timeline. </a:t>
            </a:r>
          </a:p>
        </p:txBody>
      </p:sp>
      <p:sp>
        <p:nvSpPr>
          <p:cNvPr id="4" name="Slide Number Placeholder 3"/>
          <p:cNvSpPr>
            <a:spLocks noGrp="1"/>
          </p:cNvSpPr>
          <p:nvPr>
            <p:ph type="sldNum" sz="quarter" idx="10"/>
          </p:nvPr>
        </p:nvSpPr>
        <p:spPr/>
        <p:txBody>
          <a:bodyPr/>
          <a:lstStyle/>
          <a:p>
            <a:fld id="{6DC366F2-1B82-8E43-B983-045388936D7F}" type="slidenum">
              <a:rPr lang="en-US" smtClean="0"/>
              <a:t>7</a:t>
            </a:fld>
            <a:endParaRPr lang="en-US"/>
          </a:p>
        </p:txBody>
      </p:sp>
    </p:spTree>
    <p:extLst>
      <p:ext uri="{BB962C8B-B14F-4D97-AF65-F5344CB8AC3E}">
        <p14:creationId xmlns:p14="http://schemas.microsoft.com/office/powerpoint/2010/main" val="345360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could </a:t>
            </a:r>
            <a:r>
              <a:rPr lang="en-US" baseline="0" dirty="0"/>
              <a:t>be converted to a more effective Graphic </a:t>
            </a:r>
          </a:p>
          <a:p>
            <a:endParaRPr lang="en-US" baseline="0" dirty="0"/>
          </a:p>
          <a:p>
            <a:r>
              <a:rPr lang="en-US" baseline="0" dirty="0"/>
              <a:t>Important points-</a:t>
            </a:r>
          </a:p>
          <a:p>
            <a:pPr marL="228600" indent="-228600">
              <a:buAutoNum type="arabicPeriod"/>
            </a:pPr>
            <a:r>
              <a:rPr lang="en-US" baseline="0" dirty="0"/>
              <a:t>Overview of scoring- what are the four categories and why is scoring important </a:t>
            </a:r>
          </a:p>
          <a:p>
            <a:pPr marL="228600" indent="-228600">
              <a:buAutoNum type="arabicPeriod"/>
            </a:pPr>
            <a:r>
              <a:rPr lang="en-US" baseline="0" dirty="0"/>
              <a:t> what makes this version so effective -Not just a single categorization – </a:t>
            </a:r>
          </a:p>
          <a:p>
            <a:pPr marL="228600" indent="-228600">
              <a:buAutoNum type="arabicPeriod"/>
            </a:pPr>
            <a:r>
              <a:rPr lang="en-US" baseline="0" dirty="0"/>
              <a:t>May want to compare with other maturity models </a:t>
            </a:r>
          </a:p>
          <a:p>
            <a:pPr marL="228600" indent="-228600">
              <a:buAutoNum type="arabicPeriod"/>
            </a:pPr>
            <a:r>
              <a:rPr lang="en-US" baseline="0" dirty="0"/>
              <a:t>Two different ways to reach an overall “basic” score</a:t>
            </a:r>
          </a:p>
          <a:p>
            <a:pPr marL="685800" lvl="1" indent="-228600">
              <a:buAutoNum type="arabicPeriod"/>
            </a:pPr>
            <a:r>
              <a:rPr lang="en-US" baseline="0" dirty="0"/>
              <a:t>All basic capabilities</a:t>
            </a:r>
          </a:p>
          <a:p>
            <a:pPr marL="685800" lvl="1" indent="-228600">
              <a:buAutoNum type="arabicPeriod"/>
            </a:pPr>
            <a:r>
              <a:rPr lang="en-US" baseline="0" dirty="0"/>
              <a:t>Mix of basic w/some gaps and some intermediate </a:t>
            </a:r>
          </a:p>
          <a:p>
            <a:pPr marL="0" lvl="0" indent="0">
              <a:buNone/>
            </a:pPr>
            <a:r>
              <a:rPr lang="en-US" baseline="0" dirty="0"/>
              <a:t>Important internal note- - What to call below basic  – Where and when to set expectations</a:t>
            </a:r>
          </a:p>
          <a:p>
            <a:pPr marL="0" lvl="0" indent="0">
              <a:buNone/>
            </a:pPr>
            <a:endParaRPr lang="en-US" baseline="0" dirty="0"/>
          </a:p>
          <a:p>
            <a:pPr marL="0" lvl="0" indent="0">
              <a:buNone/>
            </a:pPr>
            <a:r>
              <a:rPr lang="en-US" baseline="0" dirty="0"/>
              <a:t>More detail on maturity model to be included in training as additional slides</a:t>
            </a:r>
          </a:p>
          <a:p>
            <a:r>
              <a:rPr lang="en-US" dirty="0"/>
              <a:t>Discuss different ways of looking at maturity scores.</a:t>
            </a:r>
          </a:p>
          <a:p>
            <a:pPr lvl="1"/>
            <a:r>
              <a:rPr lang="en-US" dirty="0"/>
              <a:t>Overall level </a:t>
            </a:r>
          </a:p>
          <a:p>
            <a:pPr lvl="1"/>
            <a:r>
              <a:rPr lang="en-US" dirty="0"/>
              <a:t>What score is sufficiently basic  </a:t>
            </a:r>
          </a:p>
          <a:p>
            <a:pPr lvl="1"/>
            <a:r>
              <a:rPr lang="en-US" dirty="0"/>
              <a:t>Variability between sites</a:t>
            </a:r>
          </a:p>
          <a:p>
            <a:pPr lvl="1"/>
            <a:r>
              <a:rPr lang="en-US" dirty="0"/>
              <a:t>No bright lines-…</a:t>
            </a:r>
          </a:p>
          <a:p>
            <a:pPr lvl="1"/>
            <a:r>
              <a:rPr lang="en-US" dirty="0"/>
              <a:t>Situation where could be gaps in basic maturity and some advanced capabilities in the same function </a:t>
            </a:r>
          </a:p>
          <a:p>
            <a:pPr marL="0" lvl="0" indent="0">
              <a:buNone/>
            </a:pPr>
            <a:endParaRPr lang="en-US" baseline="0" dirty="0"/>
          </a:p>
          <a:p>
            <a:pPr marL="0" lvl="0" indent="0">
              <a:buNone/>
            </a:pPr>
            <a:endParaRPr lang="en-US" baseline="0" dirty="0"/>
          </a:p>
        </p:txBody>
      </p:sp>
      <p:sp>
        <p:nvSpPr>
          <p:cNvPr id="4" name="Slide Number Placeholder 3"/>
          <p:cNvSpPr>
            <a:spLocks noGrp="1"/>
          </p:cNvSpPr>
          <p:nvPr>
            <p:ph type="sldNum" sz="quarter" idx="10"/>
          </p:nvPr>
        </p:nvSpPr>
        <p:spPr/>
        <p:txBody>
          <a:bodyPr/>
          <a:lstStyle/>
          <a:p>
            <a:fld id="{950B9C52-E2F9-4229-A752-FF3A322C8BC5}" type="slidenum">
              <a:rPr lang="en-US" smtClean="0"/>
              <a:t>12</a:t>
            </a:fld>
            <a:endParaRPr lang="en-US"/>
          </a:p>
        </p:txBody>
      </p:sp>
    </p:spTree>
    <p:extLst>
      <p:ext uri="{BB962C8B-B14F-4D97-AF65-F5344CB8AC3E}">
        <p14:creationId xmlns:p14="http://schemas.microsoft.com/office/powerpoint/2010/main" val="54887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B9C52-E2F9-4229-A752-FF3A322C8BC5}" type="slidenum">
              <a:rPr lang="en-US" smtClean="0"/>
              <a:t>14</a:t>
            </a:fld>
            <a:endParaRPr lang="en-US" dirty="0"/>
          </a:p>
        </p:txBody>
      </p:sp>
    </p:spTree>
    <p:extLst>
      <p:ext uri="{BB962C8B-B14F-4D97-AF65-F5344CB8AC3E}">
        <p14:creationId xmlns:p14="http://schemas.microsoft.com/office/powerpoint/2010/main" val="1508115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0B9C52-E2F9-4229-A752-FF3A322C8BC5}" type="slidenum">
              <a:rPr lang="en-US" smtClean="0"/>
              <a:t>15</a:t>
            </a:fld>
            <a:endParaRPr lang="en-US" dirty="0"/>
          </a:p>
        </p:txBody>
      </p:sp>
    </p:spTree>
    <p:extLst>
      <p:ext uri="{BB962C8B-B14F-4D97-AF65-F5344CB8AC3E}">
        <p14:creationId xmlns:p14="http://schemas.microsoft.com/office/powerpoint/2010/main" val="411715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capability and performance provides a complete picture of a</a:t>
            </a:r>
            <a:r>
              <a:rPr lang="en-US" baseline="0" dirty="0"/>
              <a:t> supply chain’s current state.  Although theoretically highly developed capability should lead to higher-levels of performance (and vice versa), this is not necessarily the case. The National Supply Chain Assessment provides data on both better informing planning and performance management.</a:t>
            </a:r>
            <a:endParaRPr lang="en-US" dirty="0"/>
          </a:p>
        </p:txBody>
      </p:sp>
      <p:sp>
        <p:nvSpPr>
          <p:cNvPr id="4" name="Slide Number Placeholder 3"/>
          <p:cNvSpPr>
            <a:spLocks noGrp="1"/>
          </p:cNvSpPr>
          <p:nvPr>
            <p:ph type="sldNum" sz="quarter" idx="10"/>
          </p:nvPr>
        </p:nvSpPr>
        <p:spPr/>
        <p:txBody>
          <a:bodyPr/>
          <a:lstStyle/>
          <a:p>
            <a:fld id="{E53E3F81-CFC9-4505-B598-CBFC1ED168D8}" type="slidenum">
              <a:rPr lang="en-US" smtClean="0"/>
              <a:t>16</a:t>
            </a:fld>
            <a:endParaRPr lang="en-US" dirty="0"/>
          </a:p>
        </p:txBody>
      </p:sp>
    </p:spTree>
    <p:extLst>
      <p:ext uri="{BB962C8B-B14F-4D97-AF65-F5344CB8AC3E}">
        <p14:creationId xmlns:p14="http://schemas.microsoft.com/office/powerpoint/2010/main" val="2352195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a:t>
            </a:r>
            <a:r>
              <a:rPr lang="en-US" baseline="0" dirty="0"/>
              <a:t> = orange</a:t>
            </a:r>
          </a:p>
          <a:p>
            <a:r>
              <a:rPr lang="en-US" baseline="0" dirty="0"/>
              <a:t>TB = Green</a:t>
            </a:r>
          </a:p>
          <a:p>
            <a:r>
              <a:rPr lang="en-US" baseline="0" dirty="0"/>
              <a:t>Essential Meds = Black </a:t>
            </a:r>
          </a:p>
          <a:p>
            <a:r>
              <a:rPr lang="en-US" baseline="0" dirty="0"/>
              <a:t>HIV/AIDS= Red </a:t>
            </a:r>
          </a:p>
          <a:p>
            <a:r>
              <a:rPr lang="en-US" baseline="0" dirty="0"/>
              <a:t>Nutrition = Purple </a:t>
            </a:r>
          </a:p>
          <a:p>
            <a:r>
              <a:rPr lang="en-US" dirty="0"/>
              <a:t>Blue</a:t>
            </a:r>
            <a:r>
              <a:rPr lang="en-US" baseline="0" dirty="0"/>
              <a:t> = vaccines </a:t>
            </a:r>
          </a:p>
          <a:p>
            <a:r>
              <a:rPr lang="en-US" baseline="0" dirty="0"/>
              <a:t>Pink = reproductive health </a:t>
            </a:r>
          </a:p>
          <a:p>
            <a:endParaRPr lang="en-US" baseline="0" dirty="0"/>
          </a:p>
          <a:p>
            <a:r>
              <a:rPr lang="en-US" baseline="0" dirty="0"/>
              <a:t>**Specialized lab commodities are delivered directly by JMS and cross docked through UNPHL </a:t>
            </a:r>
            <a:endParaRPr lang="en-US" dirty="0"/>
          </a:p>
        </p:txBody>
      </p:sp>
      <p:sp>
        <p:nvSpPr>
          <p:cNvPr id="4" name="Slide Number Placeholder 3"/>
          <p:cNvSpPr>
            <a:spLocks noGrp="1"/>
          </p:cNvSpPr>
          <p:nvPr>
            <p:ph type="sldNum" sz="quarter" idx="10"/>
          </p:nvPr>
        </p:nvSpPr>
        <p:spPr/>
        <p:txBody>
          <a:bodyPr/>
          <a:lstStyle/>
          <a:p>
            <a:fld id="{DF273123-D9A7-AC4D-8E4D-DE85FCD293CD}" type="slidenum">
              <a:rPr lang="en-US" smtClean="0"/>
              <a:t>21</a:t>
            </a:fld>
            <a:endParaRPr lang="en-US"/>
          </a:p>
        </p:txBody>
      </p:sp>
    </p:spTree>
    <p:extLst>
      <p:ext uri="{BB962C8B-B14F-4D97-AF65-F5344CB8AC3E}">
        <p14:creationId xmlns:p14="http://schemas.microsoft.com/office/powerpoint/2010/main" val="146842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Lab</a:t>
            </a:r>
            <a:r>
              <a:rPr lang="en-US" baseline="0" dirty="0"/>
              <a:t> = orange</a:t>
            </a:r>
          </a:p>
          <a:p>
            <a:r>
              <a:rPr lang="en-US" baseline="0" dirty="0"/>
              <a:t>TB = Green</a:t>
            </a:r>
          </a:p>
          <a:p>
            <a:r>
              <a:rPr lang="en-US" baseline="0" dirty="0"/>
              <a:t>Essential Meds = Black </a:t>
            </a:r>
          </a:p>
          <a:p>
            <a:r>
              <a:rPr lang="en-US" baseline="0" dirty="0"/>
              <a:t>HIV/AIDS= Red </a:t>
            </a:r>
          </a:p>
          <a:p>
            <a:r>
              <a:rPr lang="en-US" baseline="0" dirty="0"/>
              <a:t>Nutrition = Purple </a:t>
            </a:r>
          </a:p>
          <a:p>
            <a:r>
              <a:rPr lang="en-US" dirty="0"/>
              <a:t>Blue</a:t>
            </a:r>
            <a:r>
              <a:rPr lang="en-US" baseline="0" dirty="0"/>
              <a:t> = vaccines </a:t>
            </a:r>
          </a:p>
          <a:p>
            <a:r>
              <a:rPr lang="en-US" baseline="0" dirty="0"/>
              <a:t>Pink = reproductive health </a:t>
            </a:r>
          </a:p>
          <a:p>
            <a:endParaRPr lang="en-US" baseline="0" dirty="0"/>
          </a:p>
          <a:p>
            <a:r>
              <a:rPr lang="en-US" baseline="0" dirty="0"/>
              <a:t>**Specialized lab commodities are delivered directly by JMS and cross docked through UNPHL </a:t>
            </a:r>
            <a:endParaRPr lang="en-US" dirty="0"/>
          </a:p>
        </p:txBody>
      </p:sp>
      <p:sp>
        <p:nvSpPr>
          <p:cNvPr id="4" name="Slide Number Placeholder 3"/>
          <p:cNvSpPr>
            <a:spLocks noGrp="1"/>
          </p:cNvSpPr>
          <p:nvPr>
            <p:ph type="sldNum" sz="quarter" idx="10"/>
          </p:nvPr>
        </p:nvSpPr>
        <p:spPr/>
        <p:txBody>
          <a:bodyPr/>
          <a:lstStyle/>
          <a:p>
            <a:fld id="{DF273123-D9A7-AC4D-8E4D-DE85FCD293CD}" type="slidenum">
              <a:rPr lang="en-US" smtClean="0"/>
              <a:t>22</a:t>
            </a:fld>
            <a:endParaRPr lang="en-US"/>
          </a:p>
        </p:txBody>
      </p:sp>
    </p:spTree>
    <p:extLst>
      <p:ext uri="{BB962C8B-B14F-4D97-AF65-F5344CB8AC3E}">
        <p14:creationId xmlns:p14="http://schemas.microsoft.com/office/powerpoint/2010/main" val="2299683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Shape 564"/>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565" name="Shape 5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vmlDrawing" Target="../drawings/vmlDrawing3.vml"/><Relationship Id="rId6" Type="http://schemas.openxmlformats.org/officeDocument/2006/relationships/image" Target="../media/image10.emf"/><Relationship Id="rId5" Type="http://schemas.openxmlformats.org/officeDocument/2006/relationships/oleObject" Target="../embeddings/oleObject3.bin"/><Relationship Id="rId4" Type="http://schemas.openxmlformats.org/officeDocument/2006/relationships/image" Target="../media/image11.jpeg"/></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0.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2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7/3/2019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indent="0">
              <a:spcAft>
                <a:spcPts val="600"/>
              </a:spcAft>
              <a:buFontTx/>
              <a:buNone/>
            </a:pPr>
            <a:r>
              <a:rPr lang="en-US" sz="1000" dirty="0">
                <a:solidFill>
                  <a:schemeClr val="tx1"/>
                </a:solidFill>
              </a:rPr>
              <a:t>To change this cover photo: </a:t>
            </a:r>
          </a:p>
          <a:p>
            <a:pPr marL="171450" indent="-112713">
              <a:spcAft>
                <a:spcPts val="600"/>
              </a:spcAft>
              <a:buFont typeface="Arial"/>
              <a:buChar char="•"/>
            </a:pPr>
            <a:r>
              <a:rPr lang="en-US" sz="1000" dirty="0">
                <a:solidFill>
                  <a:schemeClr val="tx1"/>
                </a:solidFill>
              </a:rPr>
              <a:t>Click on View &gt; Slide Master.</a:t>
            </a:r>
          </a:p>
          <a:p>
            <a:pPr marL="171450" indent="-112713">
              <a:spcAft>
                <a:spcPts val="600"/>
              </a:spcAft>
              <a:buFont typeface="Arial"/>
              <a:buChar char="•"/>
            </a:pPr>
            <a:r>
              <a:rPr lang="en-US" sz="1000" dirty="0">
                <a:solidFill>
                  <a:schemeClr val="tx1"/>
                </a:solidFill>
              </a:rPr>
              <a:t>Right</a:t>
            </a:r>
            <a:r>
              <a:rPr lang="en-US" sz="1000" baseline="0" dirty="0">
                <a:solidFill>
                  <a:schemeClr val="tx1"/>
                </a:solidFill>
              </a:rPr>
              <a:t> c</a:t>
            </a:r>
            <a:r>
              <a:rPr lang="en-US" sz="1000" dirty="0">
                <a:solidFill>
                  <a:schemeClr val="tx1"/>
                </a:solidFill>
              </a:rPr>
              <a:t>lick on this photo</a:t>
            </a:r>
            <a:r>
              <a:rPr lang="en-US" sz="1000" baseline="0" dirty="0">
                <a:solidFill>
                  <a:schemeClr val="tx1"/>
                </a:solidFill>
              </a:rPr>
              <a:t> &gt; Change Picture… &gt; Choose a Picture &gt; Insert.</a:t>
            </a:r>
            <a:endParaRPr lang="en-US" sz="1000" dirty="0">
              <a:solidFill>
                <a:schemeClr val="tx1"/>
              </a:solidFill>
            </a:endParaRPr>
          </a:p>
          <a:p>
            <a:pPr marL="171450" indent="-112713">
              <a:spcAft>
                <a:spcPts val="600"/>
              </a:spcAft>
              <a:buFont typeface="Arial"/>
              <a:buChar char="•"/>
            </a:pPr>
            <a:r>
              <a:rPr lang="en-US" sz="1000" dirty="0">
                <a:solidFill>
                  <a:schemeClr val="tx1"/>
                </a:solidFill>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indent="-112713">
              <a:spcAft>
                <a:spcPts val="600"/>
              </a:spcAft>
              <a:buFont typeface="Arial"/>
              <a:buChar char="•"/>
            </a:pPr>
            <a:r>
              <a:rPr lang="en-US" sz="1000" dirty="0">
                <a:solidFill>
                  <a:schemeClr val="tx1"/>
                </a:solidFill>
              </a:rPr>
              <a:t>Add photo credit to the text box at top right of page.</a:t>
            </a:r>
          </a:p>
          <a:p>
            <a:pPr marL="171450" indent="-112713">
              <a:spcAft>
                <a:spcPts val="600"/>
              </a:spcAft>
              <a:buFont typeface="Arial"/>
              <a:buChar char="•"/>
            </a:pPr>
            <a:r>
              <a:rPr lang="en-US" sz="1000" dirty="0">
                <a:solidFill>
                  <a:schemeClr val="tx1"/>
                </a:solidFill>
              </a:rPr>
              <a:t>Delete this instruction text box.</a:t>
            </a:r>
          </a:p>
        </p:txBody>
      </p:sp>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7/3/2019</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69214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47714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1254051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341460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2620357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7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7/3/2019</a:t>
            </a:fld>
            <a:endParaRPr lang="en-US"/>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7/3/2019</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9452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fld id="{C3349C05-927F-3348-96DF-9086CF2761D6}" type="datetime1">
              <a:rPr lang="en-US" smtClean="0"/>
              <a:t>7/3/2019</a:t>
            </a:fld>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2782948-4DBE-204D-AB9E-B65E067054AE}" type="slidenum">
              <a:rPr lang="en-US" smtClean="0"/>
              <a:pPr/>
              <a:t>‹#›</a:t>
            </a:fld>
            <a:endParaRPr lang="en-US"/>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293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7/3/2019</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729899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7/3/2019</a:t>
            </a:fld>
            <a:endParaRPr lang="en-US"/>
          </a:p>
        </p:txBody>
      </p:sp>
      <p:sp>
        <p:nvSpPr>
          <p:cNvPr id="9"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020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226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483867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6824639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387936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7/3/2019</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304231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fld id="{F1C838E6-2EFE-2E47-BF15-73F64BC0A44F}"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9751183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647666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CCE5460-4FB7-5647-9AB1-CEF5116A5DCA}" type="datetime1">
              <a:rPr lang="en-US" smtClean="0"/>
              <a:pPr/>
              <a:t>7/3/2019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1251040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D8A49A0-1A63-6943-82D6-C193E6102C72}"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796746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Divider - Full Red">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8" name="Picture 7" descr="C:\Users\Mariana Rodrigues\AppData\Local\Microsoft\Windows\INetCacheContent.Word\Horizontal_RGB_294_White.png"/>
          <p:cNvPicPr/>
          <p:nvPr userDrawn="1"/>
        </p:nvPicPr>
        <p:blipFill rotWithShape="1">
          <a:blip r:embed="rId2" cstate="email">
            <a:extLst>
              <a:ext uri="{28A0092B-C50C-407E-A947-70E740481C1C}">
                <a14:useLocalDpi xmlns:a14="http://schemas.microsoft.com/office/drawing/2010/main"/>
              </a:ext>
            </a:extLst>
          </a:blip>
          <a:srcRect l="9335" t="13752" r="7623" b="12534"/>
          <a:stretch/>
        </p:blipFill>
        <p:spPr bwMode="auto">
          <a:xfrm>
            <a:off x="444690" y="5715000"/>
            <a:ext cx="2374710" cy="762000"/>
          </a:xfrm>
          <a:prstGeom prst="rect">
            <a:avLst/>
          </a:prstGeom>
          <a:noFill/>
          <a:ln>
            <a:noFill/>
          </a:ln>
          <a:extLst>
            <a:ext uri="{53640926-AAD7-44D8-BBD7-CCE9431645EC}">
              <a14:shadowObscured xmlns:a14="http://schemas.microsoft.com/office/drawing/2010/main"/>
            </a:ext>
          </a:extLst>
        </p:spPr>
      </p:pic>
      <p:pic>
        <p:nvPicPr>
          <p:cNvPr id="11" name="Picture 2" descr="https://lh4.googleusercontent.com/EYIocQE3_LmP_isqnQpZ0AGbNTCCQynNGG9PyCf0IGsbLOhic6gT0SWMiyL4y7nacmhR6fsYbbHEC7ZP7c_d3JkHn3kFGchRNozZ8WJla4KxmAFtqjCdePCWSxxy0XeOI9Ty2uV1pPWRc6HnpQ"/>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1059" y="4882859"/>
            <a:ext cx="1604341" cy="172935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lh3.googleusercontent.com/vwIUzCA7DYf1d4KOMzYvyFu1RFgC7nbV_xQaE7v0b0ifwm3GPEXaChW2BJFAk6ejdZJk0bN01awerF0e2jTm7cOkwpQDfk3dWxUnb0brNtAgplz1fK1JnIWtcGgSZqn-tSlZQNwsjOmvbQipT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91531" y="5984819"/>
            <a:ext cx="3147669" cy="492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96371"/>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447383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6104" y="304800"/>
            <a:ext cx="7772400" cy="685800"/>
          </a:xfrm>
        </p:spPr>
        <p:txBody>
          <a:bodyPr anchor="t" anchorCtr="0"/>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161C64-498F-7F4C-B0A1-12650882F061}" type="datetimeFigureOut">
              <a:rPr lang="en-US" smtClean="0"/>
              <a:t>7/3/2019</a:t>
            </a:fld>
            <a:endParaRPr lang="en-US"/>
          </a:p>
        </p:txBody>
      </p:sp>
      <p:sp>
        <p:nvSpPr>
          <p:cNvPr id="6" name="Slide Number Placeholder 5"/>
          <p:cNvSpPr>
            <a:spLocks noGrp="1"/>
          </p:cNvSpPr>
          <p:nvPr>
            <p:ph type="sldNum" sz="quarter" idx="12"/>
          </p:nvPr>
        </p:nvSpPr>
        <p:spPr/>
        <p:txBody>
          <a:bodyPr/>
          <a:lstStyle/>
          <a:p>
            <a:fld id="{80AB4CF6-B2FB-1E49-909C-D679BE094D01}" type="slidenum">
              <a:rPr lang="en-US" smtClean="0"/>
              <a:t>‹#›</a:t>
            </a:fld>
            <a:endParaRPr lang="en-US"/>
          </a:p>
        </p:txBody>
      </p:sp>
    </p:spTree>
    <p:extLst>
      <p:ext uri="{BB962C8B-B14F-4D97-AF65-F5344CB8AC3E}">
        <p14:creationId xmlns:p14="http://schemas.microsoft.com/office/powerpoint/2010/main" val="579941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23"/>
        <p:cNvGrpSpPr/>
        <p:nvPr/>
      </p:nvGrpSpPr>
      <p:grpSpPr>
        <a:xfrm>
          <a:off x="0" y="0"/>
          <a:ext cx="0" cy="0"/>
          <a:chOff x="0" y="0"/>
          <a:chExt cx="0" cy="0"/>
        </a:xfrm>
      </p:grpSpPr>
      <p:sp>
        <p:nvSpPr>
          <p:cNvPr id="24" name="Shape 2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lstStyle>
            <a:lvl1pPr marR="0" lvl="0" algn="ctr" rtl="0">
              <a:spcBef>
                <a:spcPts val="0"/>
              </a:spcBef>
              <a:spcAft>
                <a:spcPts val="0"/>
              </a:spcAft>
              <a:buClr>
                <a:srgbClr val="BA0C2F"/>
              </a:buClr>
              <a:buSzPts val="6000"/>
              <a:buFont typeface="Cabin"/>
              <a:buNone/>
              <a:defRPr sz="6000" b="0" i="0" u="none" strike="noStrike" cap="none">
                <a:solidFill>
                  <a:srgbClr val="BA0C2F"/>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lstStyle>
            <a:lvl1pPr marR="0" lvl="0" algn="ctr" rtl="0">
              <a:spcBef>
                <a:spcPts val="0"/>
              </a:spcBef>
              <a:spcAft>
                <a:spcPts val="0"/>
              </a:spcAft>
              <a:buClr>
                <a:srgbClr val="635C5B"/>
              </a:buClr>
              <a:buSzPts val="2400"/>
              <a:buFont typeface="Arial"/>
              <a:buNone/>
              <a:defRPr sz="2400" b="0" i="0" u="none" strike="noStrike" cap="none">
                <a:solidFill>
                  <a:srgbClr val="635C5B"/>
                </a:solidFill>
                <a:latin typeface="Cabin"/>
                <a:ea typeface="Cabin"/>
                <a:cs typeface="Cabin"/>
                <a:sym typeface="Cabin"/>
              </a:defRPr>
            </a:lvl1pPr>
            <a:lvl2pPr marR="0" lvl="1" algn="ctr" rtl="0">
              <a:spcBef>
                <a:spcPts val="1200"/>
              </a:spcBef>
              <a:spcAft>
                <a:spcPts val="0"/>
              </a:spcAft>
              <a:buClr>
                <a:srgbClr val="635C5B"/>
              </a:buClr>
              <a:buSzPts val="2000"/>
              <a:buFont typeface="Arial"/>
              <a:buNone/>
              <a:defRPr sz="2000" b="0" i="0" u="none" strike="noStrike" cap="none">
                <a:solidFill>
                  <a:srgbClr val="635C5B"/>
                </a:solidFill>
                <a:latin typeface="Cabin"/>
                <a:ea typeface="Cabin"/>
                <a:cs typeface="Cabin"/>
                <a:sym typeface="Cabin"/>
              </a:defRPr>
            </a:lvl2pPr>
            <a:lvl3pPr marR="0" lvl="2" algn="ctr" rtl="0">
              <a:spcBef>
                <a:spcPts val="1200"/>
              </a:spcBef>
              <a:spcAft>
                <a:spcPts val="0"/>
              </a:spcAft>
              <a:buClr>
                <a:srgbClr val="6C6463"/>
              </a:buClr>
              <a:buSzPts val="1800"/>
              <a:buFont typeface="Arial"/>
              <a:buNone/>
              <a:defRPr sz="1800" b="0" i="0" u="none" strike="noStrike" cap="none">
                <a:solidFill>
                  <a:srgbClr val="6C6463"/>
                </a:solidFill>
                <a:latin typeface="Cabin"/>
                <a:ea typeface="Cabin"/>
                <a:cs typeface="Cabin"/>
                <a:sym typeface="Cabin"/>
              </a:defRPr>
            </a:lvl3pPr>
            <a:lvl4pPr marR="0" lvl="3" algn="ctr" rtl="0">
              <a:spcBef>
                <a:spcPts val="320"/>
              </a:spcBef>
              <a:spcAft>
                <a:spcPts val="0"/>
              </a:spcAft>
              <a:buClr>
                <a:srgbClr val="6C6463"/>
              </a:buClr>
              <a:buSzPts val="1600"/>
              <a:buFont typeface="Arial"/>
              <a:buNone/>
              <a:defRPr sz="1600" b="0" i="0" u="none" strike="noStrike" cap="none">
                <a:solidFill>
                  <a:srgbClr val="6C6463"/>
                </a:solidFill>
                <a:latin typeface="Cabin"/>
                <a:ea typeface="Cabin"/>
                <a:cs typeface="Cabin"/>
                <a:sym typeface="Cabin"/>
              </a:defRPr>
            </a:lvl4pPr>
            <a:lvl5pPr marR="0" lvl="4" algn="ctr" rtl="0">
              <a:spcBef>
                <a:spcPts val="320"/>
              </a:spcBef>
              <a:spcAft>
                <a:spcPts val="0"/>
              </a:spcAft>
              <a:buClr>
                <a:srgbClr val="6C6463"/>
              </a:buClr>
              <a:buSzPts val="1600"/>
              <a:buFont typeface="Arial"/>
              <a:buNone/>
              <a:defRPr sz="1600" b="0" i="0" u="none" strike="noStrike" cap="none">
                <a:solidFill>
                  <a:srgbClr val="6C6463"/>
                </a:solidFill>
                <a:latin typeface="Cabin"/>
                <a:ea typeface="Cabin"/>
                <a:cs typeface="Cabin"/>
                <a:sym typeface="Cabin"/>
              </a:defRPr>
            </a:lvl5pPr>
            <a:lvl6pPr marR="0" lvl="5" algn="ctr" rtl="0">
              <a:spcBef>
                <a:spcPts val="32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6pPr>
            <a:lvl7pPr marR="0" lvl="6" algn="ctr" rtl="0">
              <a:spcBef>
                <a:spcPts val="32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7pPr>
            <a:lvl8pPr marR="0" lvl="7" algn="ctr" rtl="0">
              <a:spcBef>
                <a:spcPts val="32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8pPr>
            <a:lvl9pPr marR="0" lvl="8" algn="ctr" rtl="0">
              <a:spcBef>
                <a:spcPts val="320"/>
              </a:spcBef>
              <a:spcAft>
                <a:spcPts val="0"/>
              </a:spcAft>
              <a:buClr>
                <a:schemeClr val="dk1"/>
              </a:buClr>
              <a:buSzPts val="1600"/>
              <a:buFont typeface="Arial"/>
              <a:buNone/>
              <a:defRPr sz="1600" b="0" i="0" u="none" strike="noStrike" cap="none">
                <a:solidFill>
                  <a:schemeClr val="dk1"/>
                </a:solidFill>
                <a:latin typeface="Cabin"/>
                <a:ea typeface="Cabin"/>
                <a:cs typeface="Cabin"/>
                <a:sym typeface="Cabin"/>
              </a:defRPr>
            </a:lvl9pPr>
          </a:lstStyle>
          <a:p>
            <a:endParaRPr/>
          </a:p>
        </p:txBody>
      </p:sp>
      <p:sp>
        <p:nvSpPr>
          <p:cNvPr id="26" name="Shape 26"/>
          <p:cNvSpPr txBox="1">
            <a:spLocks noGrp="1"/>
          </p:cNvSpPr>
          <p:nvPr>
            <p:ph type="dt" idx="10"/>
          </p:nvPr>
        </p:nvSpPr>
        <p:spPr>
          <a:xfrm>
            <a:off x="152400" y="6530079"/>
            <a:ext cx="2133600" cy="18466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00" b="0" i="0" u="none" strike="noStrike" cap="none">
                <a:solidFill>
                  <a:srgbClr val="635C5B"/>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Tree>
    <p:extLst>
      <p:ext uri="{BB962C8B-B14F-4D97-AF65-F5344CB8AC3E}">
        <p14:creationId xmlns:p14="http://schemas.microsoft.com/office/powerpoint/2010/main" val="3596993513"/>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7/3/2019</a:t>
            </a:fld>
            <a:endParaRPr lang="en-US"/>
          </a:p>
        </p:txBody>
      </p:sp>
      <p:sp>
        <p:nvSpPr>
          <p:cNvPr id="10" name="Slide Number Placeholder 5"/>
          <p:cNvSpPr>
            <a:spLocks noGrp="1"/>
          </p:cNvSpPr>
          <p:nvPr>
            <p:ph type="sldNum" sz="quarter" idx="4"/>
          </p:nvPr>
        </p:nvSpPr>
        <p:spPr>
          <a:xfrm>
            <a:off x="6858000" y="6413215"/>
            <a:ext cx="2133600" cy="400110"/>
          </a:xfrm>
          <a:prstGeom prst="rect">
            <a:avLst/>
          </a:prstGeom>
        </p:spPr>
        <p:txBody>
          <a:bodyPr vert="horz" lIns="91440" tIns="45720" rIns="91440" bIns="45720" rtlCol="0" anchor="ctr">
            <a:spAutoFit/>
          </a:bodyPr>
          <a:lstStyle>
            <a:lvl1pPr algn="r">
              <a:defRPr sz="20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717439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7/3/2019</a:t>
            </a:fld>
            <a:endParaRPr lang="en-US"/>
          </a:p>
        </p:txBody>
      </p:sp>
      <p:sp>
        <p:nvSpPr>
          <p:cNvPr id="10" name="Slide Number Placeholder 5"/>
          <p:cNvSpPr>
            <a:spLocks noGrp="1"/>
          </p:cNvSpPr>
          <p:nvPr>
            <p:ph type="sldNum" sz="quarter" idx="4"/>
          </p:nvPr>
        </p:nvSpPr>
        <p:spPr>
          <a:xfrm>
            <a:off x="6858000" y="6477000"/>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21786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Red/Gray 1 Content">
  <p:cSld name="3_Red/Gray 1 Content">
    <p:bg>
      <p:bgPr>
        <a:solidFill>
          <a:srgbClr val="E7E7E5"/>
        </a:solidFill>
        <a:effectLst/>
      </p:bgPr>
    </p:bg>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685800" y="1600200"/>
            <a:ext cx="7772400" cy="4572000"/>
          </a:xfrm>
          <a:prstGeom prst="rect">
            <a:avLst/>
          </a:prstGeom>
          <a:noFill/>
          <a:ln>
            <a:noFill/>
          </a:ln>
        </p:spPr>
        <p:txBody>
          <a:bodyPr spcFirstLastPara="1" wrap="square" lIns="91425" tIns="45700" rIns="91425" bIns="45700" anchor="t" anchorCtr="0"/>
          <a:lstStyle>
            <a:lvl1pPr marL="457200" marR="0" lvl="0" indent="-355600" algn="l" rtl="0">
              <a:spcBef>
                <a:spcPts val="0"/>
              </a:spcBef>
              <a:spcAft>
                <a:spcPts val="0"/>
              </a:spcAft>
              <a:buClr>
                <a:srgbClr val="635C5B"/>
              </a:buClr>
              <a:buSzPts val="2000"/>
              <a:buFont typeface="Arial"/>
              <a:buChar char="•"/>
              <a:defRPr sz="2000" b="0" i="0" u="none" strike="noStrike" cap="none">
                <a:solidFill>
                  <a:srgbClr val="635C5B"/>
                </a:solidFill>
                <a:latin typeface="Cabin"/>
                <a:ea typeface="Cabin"/>
                <a:cs typeface="Cabin"/>
                <a:sym typeface="Cabin"/>
              </a:defRPr>
            </a:lvl1pPr>
            <a:lvl2pPr marL="914400" marR="0" lvl="1" indent="-355600" algn="l" rtl="0">
              <a:spcBef>
                <a:spcPts val="1200"/>
              </a:spcBef>
              <a:spcAft>
                <a:spcPts val="0"/>
              </a:spcAft>
              <a:buClr>
                <a:srgbClr val="635C5B"/>
              </a:buClr>
              <a:buSzPts val="2000"/>
              <a:buFont typeface="Arial"/>
              <a:buChar char="–"/>
              <a:defRPr sz="2000" b="0" i="0" u="none" strike="noStrike" cap="none">
                <a:solidFill>
                  <a:srgbClr val="635C5B"/>
                </a:solidFill>
                <a:latin typeface="Cabin"/>
                <a:ea typeface="Cabin"/>
                <a:cs typeface="Cabin"/>
                <a:sym typeface="Cabin"/>
              </a:defRPr>
            </a:lvl2pPr>
            <a:lvl3pPr marL="1371600" marR="0" lvl="2" indent="-342900" algn="l" rtl="0">
              <a:spcBef>
                <a:spcPts val="1200"/>
              </a:spcBef>
              <a:spcAft>
                <a:spcPts val="0"/>
              </a:spcAft>
              <a:buClr>
                <a:srgbClr val="6C6463"/>
              </a:buClr>
              <a:buSzPts val="1800"/>
              <a:buFont typeface="Arial"/>
              <a:buChar char="•"/>
              <a:defRPr sz="1800" b="0" i="0" u="none" strike="noStrike" cap="none">
                <a:solidFill>
                  <a:srgbClr val="6C6463"/>
                </a:solidFill>
                <a:latin typeface="Cabin"/>
                <a:ea typeface="Cabin"/>
                <a:cs typeface="Cabin"/>
                <a:sym typeface="Cabin"/>
              </a:defRPr>
            </a:lvl3pPr>
            <a:lvl4pPr marL="1828800" marR="0" lvl="3" indent="-330200" algn="l" rtl="0">
              <a:spcBef>
                <a:spcPts val="320"/>
              </a:spcBef>
              <a:spcAft>
                <a:spcPts val="0"/>
              </a:spcAft>
              <a:buClr>
                <a:srgbClr val="6C6463"/>
              </a:buClr>
              <a:buSzPts val="1600"/>
              <a:buFont typeface="Arial"/>
              <a:buChar char="–"/>
              <a:defRPr sz="1600" b="0" i="0" u="none" strike="noStrike" cap="none">
                <a:solidFill>
                  <a:srgbClr val="6C6463"/>
                </a:solidFill>
                <a:latin typeface="Cabin"/>
                <a:ea typeface="Cabin"/>
                <a:cs typeface="Cabin"/>
                <a:sym typeface="Cabin"/>
              </a:defRPr>
            </a:lvl4pPr>
            <a:lvl5pPr marL="2286000" marR="0" lvl="4" indent="-317500" algn="l" rtl="0">
              <a:spcBef>
                <a:spcPts val="280"/>
              </a:spcBef>
              <a:spcAft>
                <a:spcPts val="0"/>
              </a:spcAft>
              <a:buClr>
                <a:srgbClr val="6C6463"/>
              </a:buClr>
              <a:buSzPts val="1400"/>
              <a:buFont typeface="Arial"/>
              <a:buChar char="»"/>
              <a:defRPr sz="1400" b="0" i="0" u="none" strike="noStrike" cap="none">
                <a:solidFill>
                  <a:srgbClr val="6C6463"/>
                </a:solidFill>
                <a:latin typeface="Cabin"/>
                <a:ea typeface="Cabin"/>
                <a:cs typeface="Cabin"/>
                <a:sym typeface="Cabin"/>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dt" idx="10"/>
          </p:nvPr>
        </p:nvSpPr>
        <p:spPr>
          <a:xfrm>
            <a:off x="152400" y="6520934"/>
            <a:ext cx="2133600" cy="184666"/>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600" b="0" i="0" u="none" strike="noStrike" cap="none">
                <a:solidFill>
                  <a:srgbClr val="6C6463"/>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sldNum" idx="12"/>
          </p:nvPr>
        </p:nvSpPr>
        <p:spPr>
          <a:xfrm>
            <a:off x="6858000" y="6520934"/>
            <a:ext cx="2133600" cy="18466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600" b="0" i="0" u="none" strike="noStrike" cap="none">
                <a:solidFill>
                  <a:srgbClr val="6C6463"/>
                </a:solidFill>
                <a:latin typeface="Cabin"/>
                <a:ea typeface="Cabin"/>
                <a:cs typeface="Cabin"/>
                <a:sym typeface="Cabin"/>
              </a:defRPr>
            </a:lvl1pPr>
            <a:lvl2pPr marL="0" marR="0" lvl="1" indent="0" algn="r" rtl="0">
              <a:spcBef>
                <a:spcPts val="0"/>
              </a:spcBef>
              <a:buNone/>
              <a:defRPr sz="600" b="0" i="0" u="none" strike="noStrike" cap="none">
                <a:solidFill>
                  <a:srgbClr val="6C6463"/>
                </a:solidFill>
                <a:latin typeface="Cabin"/>
                <a:ea typeface="Cabin"/>
                <a:cs typeface="Cabin"/>
                <a:sym typeface="Cabin"/>
              </a:defRPr>
            </a:lvl2pPr>
            <a:lvl3pPr marL="0" marR="0" lvl="2" indent="0" algn="r" rtl="0">
              <a:spcBef>
                <a:spcPts val="0"/>
              </a:spcBef>
              <a:buNone/>
              <a:defRPr sz="600" b="0" i="0" u="none" strike="noStrike" cap="none">
                <a:solidFill>
                  <a:srgbClr val="6C6463"/>
                </a:solidFill>
                <a:latin typeface="Cabin"/>
                <a:ea typeface="Cabin"/>
                <a:cs typeface="Cabin"/>
                <a:sym typeface="Cabin"/>
              </a:defRPr>
            </a:lvl3pPr>
            <a:lvl4pPr marL="0" marR="0" lvl="3" indent="0" algn="r" rtl="0">
              <a:spcBef>
                <a:spcPts val="0"/>
              </a:spcBef>
              <a:buNone/>
              <a:defRPr sz="600" b="0" i="0" u="none" strike="noStrike" cap="none">
                <a:solidFill>
                  <a:srgbClr val="6C6463"/>
                </a:solidFill>
                <a:latin typeface="Cabin"/>
                <a:ea typeface="Cabin"/>
                <a:cs typeface="Cabin"/>
                <a:sym typeface="Cabin"/>
              </a:defRPr>
            </a:lvl4pPr>
            <a:lvl5pPr marL="0" marR="0" lvl="4" indent="0" algn="r" rtl="0">
              <a:spcBef>
                <a:spcPts val="0"/>
              </a:spcBef>
              <a:buNone/>
              <a:defRPr sz="600" b="0" i="0" u="none" strike="noStrike" cap="none">
                <a:solidFill>
                  <a:srgbClr val="6C6463"/>
                </a:solidFill>
                <a:latin typeface="Cabin"/>
                <a:ea typeface="Cabin"/>
                <a:cs typeface="Cabin"/>
                <a:sym typeface="Cabin"/>
              </a:defRPr>
            </a:lvl5pPr>
            <a:lvl6pPr marL="0" marR="0" lvl="5" indent="0" algn="r" rtl="0">
              <a:spcBef>
                <a:spcPts val="0"/>
              </a:spcBef>
              <a:buNone/>
              <a:defRPr sz="600" b="0" i="0" u="none" strike="noStrike" cap="none">
                <a:solidFill>
                  <a:srgbClr val="6C6463"/>
                </a:solidFill>
                <a:latin typeface="Cabin"/>
                <a:ea typeface="Cabin"/>
                <a:cs typeface="Cabin"/>
                <a:sym typeface="Cabin"/>
              </a:defRPr>
            </a:lvl6pPr>
            <a:lvl7pPr marL="0" marR="0" lvl="6" indent="0" algn="r" rtl="0">
              <a:spcBef>
                <a:spcPts val="0"/>
              </a:spcBef>
              <a:buNone/>
              <a:defRPr sz="600" b="0" i="0" u="none" strike="noStrike" cap="none">
                <a:solidFill>
                  <a:srgbClr val="6C6463"/>
                </a:solidFill>
                <a:latin typeface="Cabin"/>
                <a:ea typeface="Cabin"/>
                <a:cs typeface="Cabin"/>
                <a:sym typeface="Cabin"/>
              </a:defRPr>
            </a:lvl7pPr>
            <a:lvl8pPr marL="0" marR="0" lvl="7" indent="0" algn="r" rtl="0">
              <a:spcBef>
                <a:spcPts val="0"/>
              </a:spcBef>
              <a:buNone/>
              <a:defRPr sz="600" b="0" i="0" u="none" strike="noStrike" cap="none">
                <a:solidFill>
                  <a:srgbClr val="6C6463"/>
                </a:solidFill>
                <a:latin typeface="Cabin"/>
                <a:ea typeface="Cabin"/>
                <a:cs typeface="Cabin"/>
                <a:sym typeface="Cabin"/>
              </a:defRPr>
            </a:lvl8pPr>
            <a:lvl9pPr marL="0" marR="0" lvl="8" indent="0" algn="r" rtl="0">
              <a:spcBef>
                <a:spcPts val="0"/>
              </a:spcBef>
              <a:buNone/>
              <a:defRPr sz="600" b="0" i="0" u="none" strike="noStrike" cap="none">
                <a:solidFill>
                  <a:srgbClr val="6C6463"/>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32" name="Shape 32"/>
          <p:cNvSpPr txBox="1">
            <a:spLocks noGrp="1"/>
          </p:cNvSpPr>
          <p:nvPr>
            <p:ph type="title"/>
          </p:nvPr>
        </p:nvSpPr>
        <p:spPr>
          <a:xfrm>
            <a:off x="686104" y="457200"/>
            <a:ext cx="7772400" cy="9144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BA0C2F"/>
              </a:buClr>
              <a:buSzPts val="2800"/>
              <a:buFont typeface="Cabin"/>
              <a:buNone/>
              <a:defRPr sz="2800" b="0" i="0" u="none" strike="noStrike" cap="none">
                <a:solidFill>
                  <a:srgbClr val="BA0C2F"/>
                </a:solidFill>
                <a:latin typeface="Cabin"/>
                <a:ea typeface="Cabin"/>
                <a:cs typeface="Cabin"/>
                <a:sym typeface="Cabi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extLst>
      <p:ext uri="{BB962C8B-B14F-4D97-AF65-F5344CB8AC3E}">
        <p14:creationId xmlns:p14="http://schemas.microsoft.com/office/powerpoint/2010/main" val="1282645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38274" name="think-cell Slide" r:id="rId4" imgW="353" imgH="353" progId="TCLayout.ActiveDocument.1">
                  <p:embed/>
                </p:oleObj>
              </mc:Choice>
              <mc:Fallback>
                <p:oleObj name="think-cell Slide" r:id="rId4" imgW="353" imgH="353" progId="TCLayout.ActiveDocument.1">
                  <p:embed/>
                  <p:pic>
                    <p:nvPicPr>
                      <p:cNvPr id="3" name="Object 2" hidden="1"/>
                      <p:cNvPicPr/>
                      <p:nvPr/>
                    </p:nvPicPr>
                    <p:blipFill>
                      <a:blip r:embed="rId5"/>
                      <a:stretch>
                        <a:fillRect/>
                      </a:stretch>
                    </p:blipFill>
                    <p:spPr>
                      <a:xfrm>
                        <a:off x="1589" y="2118"/>
                        <a:ext cx="1587" cy="2116"/>
                      </a:xfrm>
                      <a:prstGeom prst="rect">
                        <a:avLst/>
                      </a:prstGeom>
                    </p:spPr>
                  </p:pic>
                </p:oleObj>
              </mc:Fallback>
            </mc:AlternateContent>
          </a:graphicData>
        </a:graphic>
      </p:graphicFrame>
      <p:sp>
        <p:nvSpPr>
          <p:cNvPr id="2" name="2. Slide Title"/>
          <p:cNvSpPr>
            <a:spLocks noGrp="1"/>
          </p:cNvSpPr>
          <p:nvPr>
            <p:ph type="title"/>
          </p:nvPr>
        </p:nvSpPr>
        <p:spPr bwMode="auto">
          <a:xfrm>
            <a:off x="123110" y="295205"/>
            <a:ext cx="8794113" cy="369332"/>
          </a:xfrm>
        </p:spPr>
        <p:txBody>
          <a:bodyPr/>
          <a:lstStyle>
            <a:lvl1pPr>
              <a:lnSpc>
                <a:spcPct val="90000"/>
              </a:lnSpc>
              <a:defRPr/>
            </a:lvl1pPr>
          </a:lstStyle>
          <a:p>
            <a:r>
              <a:rPr lang="en-US"/>
              <a:t>Click to edit Master title style</a:t>
            </a:r>
            <a:endParaRPr lang="x-none" dirty="0"/>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685128" fontAlgn="base">
              <a:spcBef>
                <a:spcPct val="0"/>
              </a:spcBef>
              <a:spcAft>
                <a:spcPct val="0"/>
              </a:spcAft>
            </a:pPr>
            <a:endParaRPr lang="x-none" sz="612" dirty="0">
              <a:solidFill>
                <a:srgbClr val="808080"/>
              </a:solidFill>
            </a:endParaRPr>
          </a:p>
        </p:txBody>
      </p:sp>
    </p:spTree>
    <p:extLst>
      <p:ext uri="{BB962C8B-B14F-4D97-AF65-F5344CB8AC3E}">
        <p14:creationId xmlns:p14="http://schemas.microsoft.com/office/powerpoint/2010/main" val="908492507"/>
      </p:ext>
    </p:extLst>
  </p:cSld>
  <p:clrMapOvr>
    <a:masterClrMapping/>
  </p:clrMapOvr>
  <p:extLst mod="1">
    <p:ext uri="{DCECCB84-F9BA-43D5-87BE-67443E8EF086}">
      <p15:sldGuideLst xmlns:p15="http://schemas.microsoft.com/office/powerpoint/2012/main">
        <p15:guide id="1" pos="5617">
          <p15:clr>
            <a:srgbClr val="F26B43"/>
          </p15:clr>
        </p15:guide>
        <p15:guide id="2" pos="76">
          <p15:clr>
            <a:srgbClr val="F26B43"/>
          </p15:clr>
        </p15:guide>
        <p15:guide id="3" orient="horz" pos="437">
          <p15:clr>
            <a:srgbClr val="F26B43"/>
          </p15:clr>
        </p15:guide>
        <p15:guide id="4" orient="horz" pos="2993">
          <p15:clr>
            <a:srgbClr val="F26B43"/>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pic>
        <p:nvPicPr>
          <p:cNvPr id="17"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152399"/>
            <a:ext cx="8839200" cy="6555326"/>
          </a:xfrm>
          <a:prstGeom prst="rect">
            <a:avLst/>
          </a:prstGeom>
          <a:solidFill>
            <a:srgbClr val="CFCDC9"/>
          </a:solidFill>
        </p:spPr>
      </p:pic>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0C00456-721A-A94C-800A-D5E7EE91C160}"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2" name="Title 1"/>
          <p:cNvSpPr>
            <a:spLocks noGrp="1"/>
          </p:cNvSpPr>
          <p:nvPr>
            <p:ph type="ctrTitle" hasCustomPrompt="1"/>
          </p:nvPr>
        </p:nvSpPr>
        <p:spPr>
          <a:xfrm>
            <a:off x="685800" y="2133600"/>
            <a:ext cx="5486400" cy="1600200"/>
          </a:xfrm>
          <a:effectLst>
            <a:outerShdw blurRad="254000" dir="2700000" algn="tl" rotWithShape="0">
              <a:srgbClr val="000000">
                <a:alpha val="20000"/>
              </a:srgbClr>
            </a:outerShdw>
          </a:effectLst>
        </p:spPr>
        <p:txBody>
          <a:bodyPr anchor="b" anchorCtr="0">
            <a:normAutofit/>
          </a:bodyPr>
          <a:lstStyle>
            <a:lvl1pPr>
              <a:defRPr sz="32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5" name="Picture 14"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a:effectLst>
            <a:outerShdw blurRad="254000" dir="2700000" algn="tl" rotWithShape="0">
              <a:srgbClr val="000000">
                <a:alpha val="20000"/>
              </a:srgbClr>
            </a:outerShdw>
          </a:effectLst>
        </p:spPr>
      </p:pic>
      <p:sp>
        <p:nvSpPr>
          <p:cNvPr id="18" name="Rounded Rectangle 17"/>
          <p:cNvSpPr/>
          <p:nvPr userDrawn="1"/>
        </p:nvSpPr>
        <p:spPr>
          <a:xfrm>
            <a:off x="5159633" y="3726360"/>
            <a:ext cx="3396734" cy="2739509"/>
          </a:xfrm>
          <a:prstGeom prst="roundRect">
            <a:avLst>
              <a:gd name="adj" fmla="val 4893"/>
            </a:avLst>
          </a:prstGeom>
          <a:solidFill>
            <a:schemeClr val="bg1">
              <a:alpha val="80000"/>
            </a:schemeClr>
          </a:solidFill>
          <a:ln w="6350">
            <a:solidFill>
              <a:srgbClr val="6C6463"/>
            </a:solidFill>
          </a:ln>
          <a:effectLst/>
        </p:spPr>
        <p:style>
          <a:lnRef idx="1">
            <a:schemeClr val="accent1"/>
          </a:lnRef>
          <a:fillRef idx="3">
            <a:schemeClr val="accent1"/>
          </a:fillRef>
          <a:effectRef idx="2">
            <a:schemeClr val="accent1"/>
          </a:effectRef>
          <a:fontRef idx="minor">
            <a:schemeClr val="lt1"/>
          </a:fontRef>
        </p:style>
        <p:txBody>
          <a:bodyPr wrap="square" lIns="91440" tIns="137160" rIns="182880" bIns="137160" rtlCol="0" anchor="ctr">
            <a:spAutoFit/>
          </a:bodyPr>
          <a:lstStyle/>
          <a:p>
            <a:pPr marL="58737"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To change this cover photo: </a:t>
            </a:r>
          </a:p>
          <a:p>
            <a:pPr marL="171450" marR="0" lvl="0" indent="-112713" algn="l" defTabSz="457200" rtl="0" eaLnBrk="1" fontAlgn="auto" latinLnBrk="0" hangingPunct="1">
              <a:lnSpc>
                <a:spcPct val="100000"/>
              </a:lnSpc>
              <a:spcBef>
                <a:spcPts val="0"/>
              </a:spcBef>
              <a:spcAft>
                <a:spcPts val="600"/>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Click on View &gt; Slide Master.</a:t>
            </a:r>
          </a:p>
          <a:p>
            <a:pPr marL="171450" marR="0" lvl="0" indent="-112713" algn="l" defTabSz="457200" rtl="0" eaLnBrk="1" fontAlgn="auto" latinLnBrk="0" hangingPunct="1">
              <a:lnSpc>
                <a:spcPct val="100000"/>
              </a:lnSpc>
              <a:spcBef>
                <a:spcPts val="0"/>
              </a:spcBef>
              <a:spcAft>
                <a:spcPts val="600"/>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Right click on this photo &gt; Change Picture… &gt; Choose a Picture &gt; Insert.</a:t>
            </a:r>
          </a:p>
          <a:p>
            <a:pPr marL="171450" marR="0" lvl="0" indent="-112713" algn="l" defTabSz="457200" rtl="0" eaLnBrk="1" fontAlgn="auto" latinLnBrk="0" hangingPunct="1">
              <a:lnSpc>
                <a:spcPct val="100000"/>
              </a:lnSpc>
              <a:spcBef>
                <a:spcPts val="0"/>
              </a:spcBef>
              <a:spcAft>
                <a:spcPts val="600"/>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Click on Picture Tools tab &gt; Crop &gt; drag straight cropping handles to inside edges of white frame. You can resize the photo within shape, while locking the photo’s aspect ratio, by holding shift key and dragging the photo’s round corner handle. You can also use the mouse to drag the photo to desired position within the shape. Click outside the photo.</a:t>
            </a:r>
          </a:p>
          <a:p>
            <a:pPr marL="171450" marR="0" lvl="0" indent="-112713" algn="l" defTabSz="457200" rtl="0" eaLnBrk="1" fontAlgn="auto" latinLnBrk="0" hangingPunct="1">
              <a:lnSpc>
                <a:spcPct val="100000"/>
              </a:lnSpc>
              <a:spcBef>
                <a:spcPts val="0"/>
              </a:spcBef>
              <a:spcAft>
                <a:spcPts val="600"/>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Add photo credit to the text box at top right of page.</a:t>
            </a:r>
          </a:p>
          <a:p>
            <a:pPr marL="171450" marR="0" lvl="0" indent="-112713" algn="l" defTabSz="457200" rtl="0" eaLnBrk="1" fontAlgn="auto" latinLnBrk="0" hangingPunct="1">
              <a:lnSpc>
                <a:spcPct val="100000"/>
              </a:lnSpc>
              <a:spcBef>
                <a:spcPts val="0"/>
              </a:spcBef>
              <a:spcAft>
                <a:spcPts val="600"/>
              </a:spcAft>
              <a:buClrTx/>
              <a:buSzTx/>
              <a:buFont typeface="Arial"/>
              <a:buChar char="•"/>
              <a:tabLst/>
              <a:defRPr/>
            </a:pPr>
            <a:r>
              <a:rPr kumimoji="0" lang="en-US" sz="1000" b="0" i="0" u="none" strike="noStrike" kern="1200" cap="none" spc="0" normalizeH="0" baseline="0" noProof="0" dirty="0">
                <a:ln>
                  <a:noFill/>
                </a:ln>
                <a:solidFill>
                  <a:prstClr val="black"/>
                </a:solidFill>
                <a:effectLst/>
                <a:uLnTx/>
                <a:uFillTx/>
                <a:latin typeface="Gill Sans MT"/>
                <a:ea typeface="+mn-ea"/>
                <a:cs typeface="+mn-cs"/>
              </a:rPr>
              <a:t>Delete this instruction text box.</a:t>
            </a:r>
          </a:p>
        </p:txBody>
      </p:sp>
    </p:spTree>
    <p:extLst>
      <p:ext uri="{BB962C8B-B14F-4D97-AF65-F5344CB8AC3E}">
        <p14:creationId xmlns:p14="http://schemas.microsoft.com/office/powerpoint/2010/main" val="3312713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2C8F94-9D67-854F-8417-3B884156945E}"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578540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3349C05-927F-3348-96DF-9086CF2761D6}"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031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7/3/2019</a:t>
            </a:fld>
            <a:endParaRPr lang="en-US"/>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0931676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2256391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66049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864901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8233264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209467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4921759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d/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AB18E012-EC0C-1649-A039-CB178266D114}"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8398014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d/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47855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Red/White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93355D5-F1DA-0F48-9E7E-0A3FEBF9FF84}"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4221081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AB18E012-EC0C-1649-A039-CB178266D114}"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ed/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182669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Red/White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32463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pic>
        <p:nvPicPr>
          <p:cNvPr id="10" name="Picture Placeholder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2400" y="126997"/>
            <a:ext cx="8839200" cy="6578603"/>
          </a:xfrm>
          <a:prstGeom prst="rect">
            <a:avLst/>
          </a:prstGeom>
        </p:spPr>
      </p:pic>
      <p:sp>
        <p:nvSpPr>
          <p:cNvPr id="5"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F4168E2-91C5-9646-9F53-5B4E70AF759D}"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8"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pic>
        <p:nvPicPr>
          <p:cNvPr id="9" name="Picture 8" descr="USAID_Logo_White_v0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sp>
        <p:nvSpPr>
          <p:cNvPr id="16" name="Subtitle 2"/>
          <p:cNvSpPr>
            <a:spLocks noGrp="1"/>
          </p:cNvSpPr>
          <p:nvPr>
            <p:ph type="subTitle" idx="1" hasCustomPrompt="1"/>
          </p:nvPr>
        </p:nvSpPr>
        <p:spPr>
          <a:xfrm>
            <a:off x="685800" y="4114800"/>
            <a:ext cx="3429000" cy="1600200"/>
          </a:xfrm>
          <a:effectLst>
            <a:outerShdw blurRad="254000" dir="5400000" algn="tl" rotWithShape="0">
              <a:srgbClr val="000000">
                <a:alpha val="40000"/>
              </a:srgbClr>
            </a:outerShdw>
          </a:effectLst>
        </p:spPr>
        <p:txBody>
          <a:bodyPr>
            <a:normAutofit/>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62000" y="3886200"/>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8047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ver - Full Blue">
    <p:bg>
      <p:bgPr>
        <a:solidFill>
          <a:srgbClr val="002F6C"/>
        </a:solidFill>
        <a:effectLst/>
      </p:bgPr>
    </p:bg>
    <p:spTree>
      <p:nvGrpSpPr>
        <p:cNvPr id="1" name=""/>
        <p:cNvGrpSpPr/>
        <p:nvPr/>
      </p:nvGrpSpPr>
      <p:grpSpPr>
        <a:xfrm>
          <a:off x="0" y="0"/>
          <a:ext cx="0" cy="0"/>
          <a:chOff x="0" y="0"/>
          <a:chExt cx="0" cy="0"/>
        </a:xfrm>
      </p:grpSpPr>
      <p:pic>
        <p:nvPicPr>
          <p:cNvPr id="7" name="Picture 6"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805" y="685800"/>
            <a:ext cx="1828800" cy="544010"/>
          </a:xfrm>
          <a:prstGeom prst="rect">
            <a:avLst/>
          </a:prstGeom>
        </p:spPr>
      </p:pic>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2C8F94-9D67-854F-8417-3B884156945E}"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4" name="Title 1"/>
          <p:cNvSpPr>
            <a:spLocks noGrp="1"/>
          </p:cNvSpPr>
          <p:nvPr>
            <p:ph type="ctrTitle" hasCustomPrompt="1"/>
          </p:nvPr>
        </p:nvSpPr>
        <p:spPr>
          <a:xfrm>
            <a:off x="685800" y="2133600"/>
            <a:ext cx="5486400" cy="1600200"/>
          </a:xfrm>
        </p:spPr>
        <p:txBody>
          <a:bodyPr anchor="b" anchorCtr="0">
            <a:normAutofit/>
          </a:bodyPr>
          <a:lstStyle>
            <a:lvl1pPr>
              <a:defRPr sz="3200">
                <a:solidFill>
                  <a:srgbClr val="FFFFFF"/>
                </a:solidFill>
              </a:defRPr>
            </a:lvl1pPr>
          </a:lstStyle>
          <a:p>
            <a:r>
              <a:rPr lang="en-US" dirty="0"/>
              <a:t>CLICK TO EDIT MASTER TITLE STYLE</a:t>
            </a:r>
          </a:p>
        </p:txBody>
      </p:sp>
      <p:sp>
        <p:nvSpPr>
          <p:cNvPr id="15" name="Subtitle 2"/>
          <p:cNvSpPr>
            <a:spLocks noGrp="1"/>
          </p:cNvSpPr>
          <p:nvPr>
            <p:ph type="subTitle" idx="1" hasCustomPrompt="1"/>
          </p:nvPr>
        </p:nvSpPr>
        <p:spPr>
          <a:xfrm>
            <a:off x="685800" y="4114800"/>
            <a:ext cx="3429000" cy="1600200"/>
          </a:xfrm>
        </p:spPr>
        <p:txBody>
          <a:bodyPr>
            <a:normAutofit/>
          </a:bodyPr>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6" name="Straight Connector 15"/>
          <p:cNvCxnSpPr/>
          <p:nvPr userDrawn="1"/>
        </p:nvCxnSpPr>
        <p:spPr>
          <a:xfrm>
            <a:off x="762000" y="3886200"/>
            <a:ext cx="320040" cy="0"/>
          </a:xfrm>
          <a:prstGeom prst="line">
            <a:avLst/>
          </a:prstGeom>
          <a:ln w="190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44550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Divider - Full Blue">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827782"/>
            <a:ext cx="5486400" cy="1077218"/>
          </a:xfrm>
        </p:spPr>
        <p:txBody>
          <a:bodyPr wrap="square" anchor="t" anchorCtr="0">
            <a:spAutoFit/>
          </a:bodyPr>
          <a:lstStyle>
            <a:lvl1pPr>
              <a:defRPr sz="32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3349C05-927F-3348-96DF-9086CF2761D6}"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pic>
        <p:nvPicPr>
          <p:cNvPr id="6" name="Picture 5" descr="USAID_Logo_White_v0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5800" y="5943600"/>
            <a:ext cx="1536970" cy="457200"/>
          </a:xfrm>
          <a:prstGeom prst="rect">
            <a:avLst/>
          </a:prstGeom>
        </p:spPr>
      </p:pic>
      <p:cxnSp>
        <p:nvCxnSpPr>
          <p:cNvPr id="7" name="Straight Connector 6"/>
          <p:cNvCxnSpPr/>
          <p:nvPr userDrawn="1"/>
        </p:nvCxnSpPr>
        <p:spPr>
          <a:xfrm>
            <a:off x="746760" y="990600"/>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16876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Gray 1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283289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Gray 2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1750646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11170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Gray 1 Content + Bottom Photo">
    <p:bg>
      <p:bgPr>
        <a:solidFill>
          <a:srgbClr val="E7E7E5"/>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CCE5460-4FB7-5647-9AB1-CEF5116A5DCA}"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FFFFFF"/>
                </a:solidFill>
                <a:effectLst/>
                <a:uLnTx/>
                <a:uFillTx/>
                <a:latin typeface="Gill Sans MT"/>
                <a:ea typeface="+mn-ea"/>
              </a:rPr>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84568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D8A49A0-1A63-6943-82D6-C193E6102C72}"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636057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fld id="{39C62A9A-2216-F44B-AFF9-136AA601C377}" type="datetime1">
              <a:rPr lang="en-US" smtClean="0"/>
              <a:t>7/3/2019</a:t>
            </a:fld>
            <a:endParaRPr lang="en-US"/>
          </a:p>
        </p:txBody>
      </p:sp>
      <p:sp>
        <p:nvSpPr>
          <p:cNvPr id="7" name="Slide Number Placeholder 6"/>
          <p:cNvSpPr>
            <a:spLocks noGrp="1"/>
          </p:cNvSpPr>
          <p:nvPr>
            <p:ph type="sldNum" sz="quarter" idx="12"/>
          </p:nvPr>
        </p:nvSpPr>
        <p:spPr/>
        <p:txBody>
          <a:bodyPr/>
          <a:lstStyle>
            <a:lvl1pPr>
              <a:defRPr>
                <a:solidFill>
                  <a:srgbClr val="6C6463"/>
                </a:solidFill>
              </a:defRPr>
            </a:lvl1pPr>
          </a:lstStyle>
          <a:p>
            <a:fld id="{42782948-4DBE-204D-AB9E-B65E067054AE}" type="slidenum">
              <a:rPr lang="en-US" smtClean="0"/>
              <a:pPr/>
              <a:t>‹#›</a:t>
            </a:fld>
            <a:endParaRPr lang="en-US"/>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909667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992205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White 1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600200"/>
            <a:ext cx="7772400" cy="4572000"/>
          </a:xfrm>
        </p:spPr>
        <p:txBody>
          <a:bodyPr/>
          <a:lstStyle/>
          <a:p>
            <a:pPr lvl="0"/>
            <a:r>
              <a:rPr lang="en-US"/>
              <a:t>Click to edit Master text styles</a:t>
            </a:r>
          </a:p>
          <a:p>
            <a:pPr lvl="1"/>
            <a:r>
              <a:rPr lang="en-US"/>
              <a:t>Second level</a:t>
            </a:r>
          </a:p>
        </p:txBody>
      </p:sp>
      <p:sp>
        <p:nvSpPr>
          <p:cNvPr id="8"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4FB1AD-D69E-B741-965A-0BAE826C2FA6}"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8669329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White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38096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4648200" y="1600200"/>
            <a:ext cx="38103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0"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340945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ue/White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600200"/>
            <a:ext cx="2514296"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lvl1pPr>
              <a:defRPr>
                <a:solidFill>
                  <a:srgbClr val="6C6463"/>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9C62A9A-2216-F44B-AFF9-136AA601C377}"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7" name="Slide Number Placeholder 6"/>
          <p:cNvSpPr>
            <a:spLocks noGrp="1"/>
          </p:cNvSpPr>
          <p:nvPr>
            <p:ph type="sldNum" sz="quarter" idx="12"/>
          </p:nvPr>
        </p:nvSpPr>
        <p:spPr/>
        <p:txBody>
          <a:bodyPr/>
          <a:lstStyle>
            <a:lvl1pPr>
              <a:defRPr>
                <a:solidFill>
                  <a:srgbClr val="6C6463"/>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9"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
        <p:nvSpPr>
          <p:cNvPr id="10" name="Content Placeholder 3"/>
          <p:cNvSpPr>
            <a:spLocks noGrp="1"/>
          </p:cNvSpPr>
          <p:nvPr>
            <p:ph sz="half" idx="13"/>
          </p:nvPr>
        </p:nvSpPr>
        <p:spPr>
          <a:xfrm>
            <a:off x="3314548" y="1600200"/>
            <a:ext cx="2514904" cy="45720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10062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ue/White 1 Content + Bottom Photo">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0" hasCustomPrompt="1"/>
          </p:nvPr>
        </p:nvSpPr>
        <p:spPr>
          <a:xfrm>
            <a:off x="152400" y="3429000"/>
            <a:ext cx="8839200" cy="32766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16"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BCCE5460-4FB7-5647-9AB1-CEF5116A5DCA}"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0676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ue/White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D8A49A0-1A63-6943-82D6-C193E6102C72}"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4" name="Content Placeholder 2"/>
          <p:cNvSpPr>
            <a:spLocks noGrp="1"/>
          </p:cNvSpPr>
          <p:nvPr>
            <p:ph idx="1"/>
          </p:nvPr>
        </p:nvSpPr>
        <p:spPr>
          <a:xfrm>
            <a:off x="685800" y="2057400"/>
            <a:ext cx="3657600" cy="4114800"/>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0067B9"/>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3904990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ue/White Title + Lef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0FEB5C5-97E6-6B45-BBE4-F2449473BB96}" type="datetime1">
              <a:rPr kumimoji="0" lang="en-US" sz="600" b="0" i="0" u="none" strike="noStrike" kern="1200" cap="none" spc="0" normalizeH="0" baseline="0" noProof="0" smtClean="0">
                <a:ln>
                  <a:noFill/>
                </a:ln>
                <a:solidFill>
                  <a:srgbClr val="FFFFFF"/>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FFFFFF"/>
              </a:solidFill>
              <a:effectLst/>
              <a:uLnTx/>
              <a:uFillTx/>
              <a:latin typeface="Gill Sans MT"/>
              <a:ea typeface="+mn-ea"/>
            </a:endParaRP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5360167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background"/>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203"/>
            <a:ext cx="9144000" cy="6857596"/>
          </a:xfrm>
          <a:prstGeom prst="rect">
            <a:avLst/>
          </a:prstGeom>
        </p:spPr>
      </p:pic>
      <p:sp>
        <p:nvSpPr>
          <p:cNvPr id="2" name="TitleRectangle"/>
          <p:cNvSpPr>
            <a:spLocks/>
          </p:cNvSpPr>
          <p:nvPr userDrawn="1"/>
        </p:nvSpPr>
        <p:spPr bwMode="white">
          <a:xfrm>
            <a:off x="2128471" y="1"/>
            <a:ext cx="7017149" cy="4048475"/>
          </a:xfrm>
          <a:prstGeom prst="rect">
            <a:avLst/>
          </a:prstGeom>
          <a:solidFill>
            <a:schemeClr val="bg2">
              <a:alpha val="92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837" baseline="0" dirty="0">
              <a:solidFill>
                <a:srgbClr val="000000"/>
              </a:solidFill>
              <a:latin typeface="+mn-lt"/>
            </a:endParaRPr>
          </a:p>
        </p:txBody>
      </p:sp>
      <p:graphicFrame>
        <p:nvGraphicFramePr>
          <p:cNvPr id="3" name="Object 2"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2839"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621" y="1621"/>
                        <a:ext cx="1619" cy="1619"/>
                      </a:xfrm>
                      <a:prstGeom prst="rect">
                        <a:avLst/>
                      </a:prstGeom>
                    </p:spPr>
                  </p:pic>
                </p:oleObj>
              </mc:Fallback>
            </mc:AlternateContent>
          </a:graphicData>
        </a:graphic>
      </p:graphicFrame>
      <p:sp>
        <p:nvSpPr>
          <p:cNvPr id="13314" name="Title"/>
          <p:cNvSpPr>
            <a:spLocks noGrp="1" noChangeArrowheads="1"/>
          </p:cNvSpPr>
          <p:nvPr userDrawn="1">
            <p:ph type="ctrTitle"/>
          </p:nvPr>
        </p:nvSpPr>
        <p:spPr>
          <a:xfrm>
            <a:off x="2314476" y="1463555"/>
            <a:ext cx="6358614" cy="502445"/>
          </a:xfrm>
          <a:prstGeom prst="rect">
            <a:avLst/>
          </a:prstGeom>
        </p:spPr>
        <p:txBody>
          <a:bodyPr>
            <a:spAutoFit/>
          </a:bodyPr>
          <a:lstStyle>
            <a:lvl1pPr>
              <a:defRPr lang="x-none" sz="3265" b="0" baseline="0">
                <a:solidFill>
                  <a:schemeClr val="accent2"/>
                </a:solidFill>
                <a:latin typeface="+mj-lt"/>
                <a:ea typeface="+mj-ea"/>
              </a:defRPr>
            </a:lvl1pPr>
          </a:lstStyle>
          <a:p>
            <a:pPr lvl="0" latinLnBrk="0"/>
            <a:r>
              <a:rPr lang="en-US" noProof="0"/>
              <a:t>Click to edit Master title style</a:t>
            </a:r>
            <a:endParaRPr lang="x-none" noProof="0" dirty="0"/>
          </a:p>
        </p:txBody>
      </p:sp>
      <p:sp>
        <p:nvSpPr>
          <p:cNvPr id="13315" name="Subtitle"/>
          <p:cNvSpPr>
            <a:spLocks noGrp="1" noChangeArrowheads="1"/>
          </p:cNvSpPr>
          <p:nvPr userDrawn="1">
            <p:ph type="subTitle" idx="1"/>
          </p:nvPr>
        </p:nvSpPr>
        <p:spPr>
          <a:xfrm>
            <a:off x="2314476" y="3182433"/>
            <a:ext cx="6358614" cy="219820"/>
          </a:xfrm>
          <a:prstGeom prst="rect">
            <a:avLst/>
          </a:prstGeom>
        </p:spPr>
        <p:txBody>
          <a:bodyPr wrap="square">
            <a:spAutoFit/>
          </a:bodyPr>
          <a:lstStyle>
            <a:lvl1pPr>
              <a:defRPr lang="x-none" sz="1428" cap="all" baseline="0">
                <a:solidFill>
                  <a:schemeClr val="accent6"/>
                </a:solidFill>
                <a:latin typeface="+mn-lt"/>
                <a:ea typeface="+mn-ea"/>
              </a:defRPr>
            </a:lvl1pPr>
          </a:lstStyle>
          <a:p>
            <a:pPr lvl="0" latinLnBrk="0"/>
            <a:r>
              <a:rPr lang="en-US" noProof="0"/>
              <a:t>Click to edit Master subtitle style</a:t>
            </a:r>
            <a:endParaRPr lang="x-none" noProof="0" dirty="0"/>
          </a:p>
        </p:txBody>
      </p:sp>
      <p:sp>
        <p:nvSpPr>
          <p:cNvPr id="57" name="Document type" hidden="1"/>
          <p:cNvSpPr txBox="1">
            <a:spLocks noChangeArrowheads="1"/>
          </p:cNvSpPr>
          <p:nvPr userDrawn="1"/>
        </p:nvSpPr>
        <p:spPr bwMode="gray">
          <a:xfrm>
            <a:off x="2314476" y="3650596"/>
            <a:ext cx="6358614" cy="224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x-none" sz="1428" baseline="0" dirty="0">
                <a:solidFill>
                  <a:schemeClr val="accent6"/>
                </a:solidFill>
                <a:latin typeface="+mn-lt"/>
              </a:rPr>
              <a:t>Document type | Date</a:t>
            </a:r>
          </a:p>
        </p:txBody>
      </p:sp>
      <p:sp>
        <p:nvSpPr>
          <p:cNvPr id="5" name="doc id" hidden="1"/>
          <p:cNvSpPr txBox="1">
            <a:spLocks noChangeArrowheads="1"/>
          </p:cNvSpPr>
          <p:nvPr userDrawn="1"/>
        </p:nvSpPr>
        <p:spPr bwMode="white">
          <a:xfrm>
            <a:off x="8615933" y="37255"/>
            <a:ext cx="301290"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algn="r" eaLnBrk="1" hangingPunct="1">
              <a:defRPr lang="x-none"/>
            </a:pPr>
            <a:endParaRPr lang="x-none" sz="816" baseline="0" dirty="0">
              <a:solidFill>
                <a:srgbClr val="FFFFFF"/>
              </a:solidFill>
              <a:latin typeface="+mn-lt"/>
            </a:endParaRPr>
          </a:p>
        </p:txBody>
      </p:sp>
      <p:sp>
        <p:nvSpPr>
          <p:cNvPr id="28" name="LogoImage"/>
          <p:cNvSpPr>
            <a:spLocks noEditPoints="1"/>
          </p:cNvSpPr>
          <p:nvPr userDrawn="1"/>
        </p:nvSpPr>
        <p:spPr bwMode="auto">
          <a:xfrm>
            <a:off x="2314475" y="153713"/>
            <a:ext cx="2221327" cy="242909"/>
          </a:xfrm>
          <a:custGeom>
            <a:avLst/>
            <a:gdLst>
              <a:gd name="T0" fmla="*/ 504 w 5516"/>
              <a:gd name="T1" fmla="*/ 26 h 606"/>
              <a:gd name="T2" fmla="*/ 18 w 5516"/>
              <a:gd name="T3" fmla="*/ 22 h 606"/>
              <a:gd name="T4" fmla="*/ 140 w 5516"/>
              <a:gd name="T5" fmla="*/ 436 h 606"/>
              <a:gd name="T6" fmla="*/ 408 w 5516"/>
              <a:gd name="T7" fmla="*/ 372 h 606"/>
              <a:gd name="T8" fmla="*/ 696 w 5516"/>
              <a:gd name="T9" fmla="*/ 422 h 606"/>
              <a:gd name="T10" fmla="*/ 768 w 5516"/>
              <a:gd name="T11" fmla="*/ 196 h 606"/>
              <a:gd name="T12" fmla="*/ 1272 w 5516"/>
              <a:gd name="T13" fmla="*/ 26 h 606"/>
              <a:gd name="T14" fmla="*/ 1302 w 5516"/>
              <a:gd name="T15" fmla="*/ 338 h 606"/>
              <a:gd name="T16" fmla="*/ 1202 w 5516"/>
              <a:gd name="T17" fmla="*/ 436 h 606"/>
              <a:gd name="T18" fmla="*/ 1030 w 5516"/>
              <a:gd name="T19" fmla="*/ 10 h 606"/>
              <a:gd name="T20" fmla="*/ 960 w 5516"/>
              <a:gd name="T21" fmla="*/ 22 h 606"/>
              <a:gd name="T22" fmla="*/ 804 w 5516"/>
              <a:gd name="T23" fmla="*/ 434 h 606"/>
              <a:gd name="T24" fmla="*/ 930 w 5516"/>
              <a:gd name="T25" fmla="*/ 246 h 606"/>
              <a:gd name="T26" fmla="*/ 1658 w 5516"/>
              <a:gd name="T27" fmla="*/ 342 h 606"/>
              <a:gd name="T28" fmla="*/ 1368 w 5516"/>
              <a:gd name="T29" fmla="*/ 188 h 606"/>
              <a:gd name="T30" fmla="*/ 1514 w 5516"/>
              <a:gd name="T31" fmla="*/ 436 h 606"/>
              <a:gd name="T32" fmla="*/ 1564 w 5516"/>
              <a:gd name="T33" fmla="*/ 434 h 606"/>
              <a:gd name="T34" fmla="*/ 1904 w 5516"/>
              <a:gd name="T35" fmla="*/ 184 h 606"/>
              <a:gd name="T36" fmla="*/ 1728 w 5516"/>
              <a:gd name="T37" fmla="*/ 366 h 606"/>
              <a:gd name="T38" fmla="*/ 2102 w 5516"/>
              <a:gd name="T39" fmla="*/ 192 h 606"/>
              <a:gd name="T40" fmla="*/ 1982 w 5516"/>
              <a:gd name="T41" fmla="*/ 320 h 606"/>
              <a:gd name="T42" fmla="*/ 2478 w 5516"/>
              <a:gd name="T43" fmla="*/ 242 h 606"/>
              <a:gd name="T44" fmla="*/ 2406 w 5516"/>
              <a:gd name="T45" fmla="*/ 390 h 606"/>
              <a:gd name="T46" fmla="*/ 2234 w 5516"/>
              <a:gd name="T47" fmla="*/ 192 h 606"/>
              <a:gd name="T48" fmla="*/ 2478 w 5516"/>
              <a:gd name="T49" fmla="*/ 242 h 606"/>
              <a:gd name="T50" fmla="*/ 2928 w 5516"/>
              <a:gd name="T51" fmla="*/ 448 h 606"/>
              <a:gd name="T52" fmla="*/ 2958 w 5516"/>
              <a:gd name="T53" fmla="*/ 230 h 606"/>
              <a:gd name="T54" fmla="*/ 2716 w 5516"/>
              <a:gd name="T55" fmla="*/ 54 h 606"/>
              <a:gd name="T56" fmla="*/ 2714 w 5516"/>
              <a:gd name="T57" fmla="*/ 36 h 606"/>
              <a:gd name="T58" fmla="*/ 2928 w 5516"/>
              <a:gd name="T59" fmla="*/ 448 h 606"/>
              <a:gd name="T60" fmla="*/ 3388 w 5516"/>
              <a:gd name="T61" fmla="*/ 4 h 606"/>
              <a:gd name="T62" fmla="*/ 3396 w 5516"/>
              <a:gd name="T63" fmla="*/ 366 h 606"/>
              <a:gd name="T64" fmla="*/ 3580 w 5516"/>
              <a:gd name="T65" fmla="*/ 190 h 606"/>
              <a:gd name="T66" fmla="*/ 3502 w 5516"/>
              <a:gd name="T67" fmla="*/ 432 h 606"/>
              <a:gd name="T68" fmla="*/ 4232 w 5516"/>
              <a:gd name="T69" fmla="*/ 348 h 606"/>
              <a:gd name="T70" fmla="*/ 3858 w 5516"/>
              <a:gd name="T71" fmla="*/ 176 h 606"/>
              <a:gd name="T72" fmla="*/ 3758 w 5516"/>
              <a:gd name="T73" fmla="*/ 446 h 606"/>
              <a:gd name="T74" fmla="*/ 3990 w 5516"/>
              <a:gd name="T75" fmla="*/ 282 h 606"/>
              <a:gd name="T76" fmla="*/ 4042 w 5516"/>
              <a:gd name="T77" fmla="*/ 342 h 606"/>
              <a:gd name="T78" fmla="*/ 4134 w 5516"/>
              <a:gd name="T79" fmla="*/ 448 h 606"/>
              <a:gd name="T80" fmla="*/ 4454 w 5516"/>
              <a:gd name="T81" fmla="*/ 202 h 606"/>
              <a:gd name="T82" fmla="*/ 4284 w 5516"/>
              <a:gd name="T83" fmla="*/ 174 h 606"/>
              <a:gd name="T84" fmla="*/ 4432 w 5516"/>
              <a:gd name="T85" fmla="*/ 588 h 606"/>
              <a:gd name="T86" fmla="*/ 4792 w 5516"/>
              <a:gd name="T87" fmla="*/ 382 h 606"/>
              <a:gd name="T88" fmla="*/ 5192 w 5516"/>
              <a:gd name="T89" fmla="*/ 340 h 606"/>
              <a:gd name="T90" fmla="*/ 4902 w 5516"/>
              <a:gd name="T91" fmla="*/ 186 h 606"/>
              <a:gd name="T92" fmla="*/ 4850 w 5516"/>
              <a:gd name="T93" fmla="*/ 274 h 606"/>
              <a:gd name="T94" fmla="*/ 4742 w 5516"/>
              <a:gd name="T95" fmla="*/ 194 h 606"/>
              <a:gd name="T96" fmla="*/ 4794 w 5516"/>
              <a:gd name="T97" fmla="*/ 418 h 606"/>
              <a:gd name="T98" fmla="*/ 5004 w 5516"/>
              <a:gd name="T99" fmla="*/ 338 h 606"/>
              <a:gd name="T100" fmla="*/ 5098 w 5516"/>
              <a:gd name="T101" fmla="*/ 446 h 606"/>
              <a:gd name="T102" fmla="*/ 5418 w 5516"/>
              <a:gd name="T103" fmla="*/ 192 h 606"/>
              <a:gd name="T104" fmla="*/ 5348 w 5516"/>
              <a:gd name="T105" fmla="*/ 180 h 606"/>
              <a:gd name="T106" fmla="*/ 5254 w 5516"/>
              <a:gd name="T107" fmla="*/ 60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516" h="606">
                <a:moveTo>
                  <a:pt x="366" y="448"/>
                </a:moveTo>
                <a:cubicBezTo>
                  <a:pt x="524" y="448"/>
                  <a:pt x="524" y="448"/>
                  <a:pt x="524" y="448"/>
                </a:cubicBezTo>
                <a:cubicBezTo>
                  <a:pt x="524" y="436"/>
                  <a:pt x="524" y="436"/>
                  <a:pt x="524" y="436"/>
                </a:cubicBezTo>
                <a:cubicBezTo>
                  <a:pt x="486" y="432"/>
                  <a:pt x="470" y="414"/>
                  <a:pt x="468" y="362"/>
                </a:cubicBezTo>
                <a:cubicBezTo>
                  <a:pt x="454" y="86"/>
                  <a:pt x="454" y="86"/>
                  <a:pt x="454" y="86"/>
                </a:cubicBezTo>
                <a:cubicBezTo>
                  <a:pt x="452" y="46"/>
                  <a:pt x="470" y="30"/>
                  <a:pt x="504" y="26"/>
                </a:cubicBezTo>
                <a:cubicBezTo>
                  <a:pt x="504" y="12"/>
                  <a:pt x="504" y="12"/>
                  <a:pt x="504" y="12"/>
                </a:cubicBezTo>
                <a:cubicBezTo>
                  <a:pt x="394" y="12"/>
                  <a:pt x="394" y="12"/>
                  <a:pt x="394" y="12"/>
                </a:cubicBezTo>
                <a:cubicBezTo>
                  <a:pt x="264" y="350"/>
                  <a:pt x="264" y="350"/>
                  <a:pt x="264" y="350"/>
                </a:cubicBezTo>
                <a:cubicBezTo>
                  <a:pt x="132" y="10"/>
                  <a:pt x="132" y="10"/>
                  <a:pt x="132" y="10"/>
                </a:cubicBezTo>
                <a:cubicBezTo>
                  <a:pt x="18" y="10"/>
                  <a:pt x="18" y="10"/>
                  <a:pt x="18" y="10"/>
                </a:cubicBezTo>
                <a:cubicBezTo>
                  <a:pt x="18" y="22"/>
                  <a:pt x="18" y="22"/>
                  <a:pt x="18" y="22"/>
                </a:cubicBezTo>
                <a:cubicBezTo>
                  <a:pt x="40" y="26"/>
                  <a:pt x="74" y="32"/>
                  <a:pt x="72" y="84"/>
                </a:cubicBezTo>
                <a:cubicBezTo>
                  <a:pt x="58" y="352"/>
                  <a:pt x="58" y="352"/>
                  <a:pt x="58" y="352"/>
                </a:cubicBezTo>
                <a:cubicBezTo>
                  <a:pt x="54" y="410"/>
                  <a:pt x="38" y="430"/>
                  <a:pt x="0" y="436"/>
                </a:cubicBezTo>
                <a:cubicBezTo>
                  <a:pt x="0" y="448"/>
                  <a:pt x="0" y="448"/>
                  <a:pt x="0" y="448"/>
                </a:cubicBezTo>
                <a:cubicBezTo>
                  <a:pt x="140" y="448"/>
                  <a:pt x="140" y="448"/>
                  <a:pt x="140" y="448"/>
                </a:cubicBezTo>
                <a:cubicBezTo>
                  <a:pt x="140" y="436"/>
                  <a:pt x="140" y="436"/>
                  <a:pt x="140" y="436"/>
                </a:cubicBezTo>
                <a:cubicBezTo>
                  <a:pt x="98" y="428"/>
                  <a:pt x="84" y="414"/>
                  <a:pt x="88" y="356"/>
                </a:cubicBezTo>
                <a:cubicBezTo>
                  <a:pt x="100" y="86"/>
                  <a:pt x="100" y="86"/>
                  <a:pt x="100" y="86"/>
                </a:cubicBezTo>
                <a:cubicBezTo>
                  <a:pt x="240" y="444"/>
                  <a:pt x="240" y="444"/>
                  <a:pt x="240" y="444"/>
                </a:cubicBezTo>
                <a:cubicBezTo>
                  <a:pt x="258" y="444"/>
                  <a:pt x="258" y="444"/>
                  <a:pt x="258" y="444"/>
                </a:cubicBezTo>
                <a:cubicBezTo>
                  <a:pt x="396" y="86"/>
                  <a:pt x="396" y="86"/>
                  <a:pt x="396" y="86"/>
                </a:cubicBezTo>
                <a:cubicBezTo>
                  <a:pt x="408" y="372"/>
                  <a:pt x="408" y="372"/>
                  <a:pt x="408" y="372"/>
                </a:cubicBezTo>
                <a:cubicBezTo>
                  <a:pt x="410" y="416"/>
                  <a:pt x="398" y="430"/>
                  <a:pt x="366" y="434"/>
                </a:cubicBezTo>
                <a:lnTo>
                  <a:pt x="366" y="448"/>
                </a:lnTo>
                <a:close/>
                <a:moveTo>
                  <a:pt x="670" y="456"/>
                </a:moveTo>
                <a:cubicBezTo>
                  <a:pt x="708" y="456"/>
                  <a:pt x="756" y="440"/>
                  <a:pt x="782" y="412"/>
                </a:cubicBezTo>
                <a:cubicBezTo>
                  <a:pt x="776" y="400"/>
                  <a:pt x="776" y="400"/>
                  <a:pt x="776" y="400"/>
                </a:cubicBezTo>
                <a:cubicBezTo>
                  <a:pt x="750" y="416"/>
                  <a:pt x="722" y="422"/>
                  <a:pt x="696" y="422"/>
                </a:cubicBezTo>
                <a:cubicBezTo>
                  <a:pt x="620" y="422"/>
                  <a:pt x="592" y="358"/>
                  <a:pt x="592" y="290"/>
                </a:cubicBezTo>
                <a:cubicBezTo>
                  <a:pt x="592" y="258"/>
                  <a:pt x="600" y="236"/>
                  <a:pt x="614" y="222"/>
                </a:cubicBezTo>
                <a:cubicBezTo>
                  <a:pt x="626" y="210"/>
                  <a:pt x="646" y="204"/>
                  <a:pt x="664" y="204"/>
                </a:cubicBezTo>
                <a:cubicBezTo>
                  <a:pt x="690" y="204"/>
                  <a:pt x="722" y="214"/>
                  <a:pt x="744" y="244"/>
                </a:cubicBezTo>
                <a:cubicBezTo>
                  <a:pt x="750" y="244"/>
                  <a:pt x="750" y="244"/>
                  <a:pt x="750" y="244"/>
                </a:cubicBezTo>
                <a:cubicBezTo>
                  <a:pt x="758" y="234"/>
                  <a:pt x="766" y="212"/>
                  <a:pt x="768" y="196"/>
                </a:cubicBezTo>
                <a:cubicBezTo>
                  <a:pt x="748" y="180"/>
                  <a:pt x="720" y="172"/>
                  <a:pt x="686" y="172"/>
                </a:cubicBezTo>
                <a:cubicBezTo>
                  <a:pt x="604" y="172"/>
                  <a:pt x="544" y="246"/>
                  <a:pt x="544" y="326"/>
                </a:cubicBezTo>
                <a:cubicBezTo>
                  <a:pt x="540" y="390"/>
                  <a:pt x="576" y="456"/>
                  <a:pt x="670" y="456"/>
                </a:cubicBezTo>
                <a:moveTo>
                  <a:pt x="1272" y="98"/>
                </a:moveTo>
                <a:cubicBezTo>
                  <a:pt x="1292" y="98"/>
                  <a:pt x="1308" y="82"/>
                  <a:pt x="1308" y="62"/>
                </a:cubicBezTo>
                <a:cubicBezTo>
                  <a:pt x="1308" y="42"/>
                  <a:pt x="1292" y="26"/>
                  <a:pt x="1272" y="26"/>
                </a:cubicBezTo>
                <a:cubicBezTo>
                  <a:pt x="1252" y="26"/>
                  <a:pt x="1238" y="42"/>
                  <a:pt x="1238" y="62"/>
                </a:cubicBezTo>
                <a:cubicBezTo>
                  <a:pt x="1238" y="82"/>
                  <a:pt x="1252" y="98"/>
                  <a:pt x="1272" y="98"/>
                </a:cubicBezTo>
                <a:moveTo>
                  <a:pt x="1202" y="448"/>
                </a:moveTo>
                <a:cubicBezTo>
                  <a:pt x="1346" y="448"/>
                  <a:pt x="1346" y="448"/>
                  <a:pt x="1346" y="448"/>
                </a:cubicBezTo>
                <a:cubicBezTo>
                  <a:pt x="1346" y="436"/>
                  <a:pt x="1346" y="436"/>
                  <a:pt x="1346" y="436"/>
                </a:cubicBezTo>
                <a:cubicBezTo>
                  <a:pt x="1304" y="432"/>
                  <a:pt x="1302" y="434"/>
                  <a:pt x="1302" y="338"/>
                </a:cubicBezTo>
                <a:cubicBezTo>
                  <a:pt x="1302" y="176"/>
                  <a:pt x="1302" y="176"/>
                  <a:pt x="1302" y="176"/>
                </a:cubicBezTo>
                <a:cubicBezTo>
                  <a:pt x="1200" y="176"/>
                  <a:pt x="1200" y="176"/>
                  <a:pt x="1200" y="176"/>
                </a:cubicBezTo>
                <a:cubicBezTo>
                  <a:pt x="1200" y="188"/>
                  <a:pt x="1200" y="188"/>
                  <a:pt x="1200" y="188"/>
                </a:cubicBezTo>
                <a:cubicBezTo>
                  <a:pt x="1244" y="190"/>
                  <a:pt x="1250" y="192"/>
                  <a:pt x="1250" y="268"/>
                </a:cubicBezTo>
                <a:cubicBezTo>
                  <a:pt x="1250" y="336"/>
                  <a:pt x="1250" y="336"/>
                  <a:pt x="1250" y="336"/>
                </a:cubicBezTo>
                <a:cubicBezTo>
                  <a:pt x="1250" y="432"/>
                  <a:pt x="1248" y="432"/>
                  <a:pt x="1202" y="436"/>
                </a:cubicBezTo>
                <a:cubicBezTo>
                  <a:pt x="1178" y="434"/>
                  <a:pt x="1154" y="426"/>
                  <a:pt x="1076" y="338"/>
                </a:cubicBezTo>
                <a:cubicBezTo>
                  <a:pt x="1046" y="302"/>
                  <a:pt x="996" y="244"/>
                  <a:pt x="968" y="206"/>
                </a:cubicBezTo>
                <a:cubicBezTo>
                  <a:pt x="1062" y="102"/>
                  <a:pt x="1062" y="102"/>
                  <a:pt x="1062" y="102"/>
                </a:cubicBezTo>
                <a:cubicBezTo>
                  <a:pt x="1108" y="52"/>
                  <a:pt x="1132" y="26"/>
                  <a:pt x="1176" y="24"/>
                </a:cubicBezTo>
                <a:cubicBezTo>
                  <a:pt x="1176" y="10"/>
                  <a:pt x="1176" y="10"/>
                  <a:pt x="1176" y="10"/>
                </a:cubicBezTo>
                <a:cubicBezTo>
                  <a:pt x="1030" y="10"/>
                  <a:pt x="1030" y="10"/>
                  <a:pt x="1030" y="10"/>
                </a:cubicBezTo>
                <a:cubicBezTo>
                  <a:pt x="1030" y="22"/>
                  <a:pt x="1030" y="22"/>
                  <a:pt x="1030" y="22"/>
                </a:cubicBezTo>
                <a:cubicBezTo>
                  <a:pt x="1050" y="26"/>
                  <a:pt x="1056" y="32"/>
                  <a:pt x="1056" y="46"/>
                </a:cubicBezTo>
                <a:cubicBezTo>
                  <a:pt x="1056" y="56"/>
                  <a:pt x="1054" y="72"/>
                  <a:pt x="1026" y="102"/>
                </a:cubicBezTo>
                <a:cubicBezTo>
                  <a:pt x="910" y="230"/>
                  <a:pt x="910" y="230"/>
                  <a:pt x="910" y="230"/>
                </a:cubicBezTo>
                <a:cubicBezTo>
                  <a:pt x="910" y="148"/>
                  <a:pt x="910" y="148"/>
                  <a:pt x="910" y="148"/>
                </a:cubicBezTo>
                <a:cubicBezTo>
                  <a:pt x="910" y="36"/>
                  <a:pt x="916" y="28"/>
                  <a:pt x="960" y="22"/>
                </a:cubicBezTo>
                <a:cubicBezTo>
                  <a:pt x="960" y="8"/>
                  <a:pt x="960" y="8"/>
                  <a:pt x="960" y="8"/>
                </a:cubicBezTo>
                <a:cubicBezTo>
                  <a:pt x="804" y="8"/>
                  <a:pt x="804" y="8"/>
                  <a:pt x="804" y="8"/>
                </a:cubicBezTo>
                <a:cubicBezTo>
                  <a:pt x="804" y="22"/>
                  <a:pt x="804" y="22"/>
                  <a:pt x="804" y="22"/>
                </a:cubicBezTo>
                <a:cubicBezTo>
                  <a:pt x="852" y="26"/>
                  <a:pt x="854" y="36"/>
                  <a:pt x="854" y="148"/>
                </a:cubicBezTo>
                <a:cubicBezTo>
                  <a:pt x="854" y="300"/>
                  <a:pt x="854" y="300"/>
                  <a:pt x="854" y="300"/>
                </a:cubicBezTo>
                <a:cubicBezTo>
                  <a:pt x="854" y="422"/>
                  <a:pt x="850" y="430"/>
                  <a:pt x="804" y="434"/>
                </a:cubicBezTo>
                <a:cubicBezTo>
                  <a:pt x="804" y="446"/>
                  <a:pt x="804" y="446"/>
                  <a:pt x="804" y="446"/>
                </a:cubicBezTo>
                <a:cubicBezTo>
                  <a:pt x="960" y="446"/>
                  <a:pt x="960" y="446"/>
                  <a:pt x="960" y="446"/>
                </a:cubicBezTo>
                <a:cubicBezTo>
                  <a:pt x="960" y="434"/>
                  <a:pt x="960" y="434"/>
                  <a:pt x="960" y="434"/>
                </a:cubicBezTo>
                <a:cubicBezTo>
                  <a:pt x="910" y="428"/>
                  <a:pt x="910" y="424"/>
                  <a:pt x="910" y="292"/>
                </a:cubicBezTo>
                <a:cubicBezTo>
                  <a:pt x="910" y="268"/>
                  <a:pt x="910" y="268"/>
                  <a:pt x="910" y="268"/>
                </a:cubicBezTo>
                <a:cubicBezTo>
                  <a:pt x="930" y="246"/>
                  <a:pt x="930" y="246"/>
                  <a:pt x="930" y="246"/>
                </a:cubicBezTo>
                <a:cubicBezTo>
                  <a:pt x="982" y="310"/>
                  <a:pt x="1038" y="380"/>
                  <a:pt x="1098" y="448"/>
                </a:cubicBezTo>
                <a:cubicBezTo>
                  <a:pt x="1202" y="448"/>
                  <a:pt x="1202" y="448"/>
                  <a:pt x="1202" y="448"/>
                </a:cubicBezTo>
                <a:close/>
                <a:moveTo>
                  <a:pt x="1564" y="448"/>
                </a:moveTo>
                <a:cubicBezTo>
                  <a:pt x="1706" y="448"/>
                  <a:pt x="1706" y="448"/>
                  <a:pt x="1706" y="448"/>
                </a:cubicBezTo>
                <a:cubicBezTo>
                  <a:pt x="1706" y="436"/>
                  <a:pt x="1706" y="436"/>
                  <a:pt x="1706" y="436"/>
                </a:cubicBezTo>
                <a:cubicBezTo>
                  <a:pt x="1658" y="434"/>
                  <a:pt x="1658" y="432"/>
                  <a:pt x="1658" y="342"/>
                </a:cubicBezTo>
                <a:cubicBezTo>
                  <a:pt x="1658" y="280"/>
                  <a:pt x="1658" y="280"/>
                  <a:pt x="1658" y="280"/>
                </a:cubicBezTo>
                <a:cubicBezTo>
                  <a:pt x="1658" y="198"/>
                  <a:pt x="1612" y="172"/>
                  <a:pt x="1570" y="172"/>
                </a:cubicBezTo>
                <a:cubicBezTo>
                  <a:pt x="1534" y="172"/>
                  <a:pt x="1498" y="188"/>
                  <a:pt x="1470" y="224"/>
                </a:cubicBezTo>
                <a:cubicBezTo>
                  <a:pt x="1470" y="176"/>
                  <a:pt x="1470" y="176"/>
                  <a:pt x="1470" y="176"/>
                </a:cubicBezTo>
                <a:cubicBezTo>
                  <a:pt x="1368" y="176"/>
                  <a:pt x="1368" y="176"/>
                  <a:pt x="1368" y="176"/>
                </a:cubicBezTo>
                <a:cubicBezTo>
                  <a:pt x="1368" y="188"/>
                  <a:pt x="1368" y="188"/>
                  <a:pt x="1368" y="188"/>
                </a:cubicBezTo>
                <a:cubicBezTo>
                  <a:pt x="1412" y="190"/>
                  <a:pt x="1418" y="192"/>
                  <a:pt x="1418" y="268"/>
                </a:cubicBezTo>
                <a:cubicBezTo>
                  <a:pt x="1418" y="336"/>
                  <a:pt x="1418" y="336"/>
                  <a:pt x="1418" y="336"/>
                </a:cubicBezTo>
                <a:cubicBezTo>
                  <a:pt x="1418" y="434"/>
                  <a:pt x="1418" y="434"/>
                  <a:pt x="1370" y="436"/>
                </a:cubicBezTo>
                <a:cubicBezTo>
                  <a:pt x="1370" y="448"/>
                  <a:pt x="1370" y="448"/>
                  <a:pt x="1370" y="448"/>
                </a:cubicBezTo>
                <a:cubicBezTo>
                  <a:pt x="1514" y="448"/>
                  <a:pt x="1514" y="448"/>
                  <a:pt x="1514" y="448"/>
                </a:cubicBezTo>
                <a:cubicBezTo>
                  <a:pt x="1514" y="436"/>
                  <a:pt x="1514" y="436"/>
                  <a:pt x="1514" y="436"/>
                </a:cubicBezTo>
                <a:cubicBezTo>
                  <a:pt x="1472" y="432"/>
                  <a:pt x="1470" y="434"/>
                  <a:pt x="1470" y="338"/>
                </a:cubicBezTo>
                <a:cubicBezTo>
                  <a:pt x="1470" y="262"/>
                  <a:pt x="1470" y="262"/>
                  <a:pt x="1470" y="262"/>
                </a:cubicBezTo>
                <a:cubicBezTo>
                  <a:pt x="1470" y="236"/>
                  <a:pt x="1504" y="206"/>
                  <a:pt x="1546" y="206"/>
                </a:cubicBezTo>
                <a:cubicBezTo>
                  <a:pt x="1580" y="206"/>
                  <a:pt x="1606" y="220"/>
                  <a:pt x="1606" y="286"/>
                </a:cubicBezTo>
                <a:cubicBezTo>
                  <a:pt x="1606" y="340"/>
                  <a:pt x="1606" y="340"/>
                  <a:pt x="1606" y="340"/>
                </a:cubicBezTo>
                <a:cubicBezTo>
                  <a:pt x="1606" y="432"/>
                  <a:pt x="1602" y="432"/>
                  <a:pt x="1564" y="434"/>
                </a:cubicBezTo>
                <a:lnTo>
                  <a:pt x="1564" y="448"/>
                </a:lnTo>
                <a:close/>
                <a:moveTo>
                  <a:pt x="1776" y="222"/>
                </a:moveTo>
                <a:cubicBezTo>
                  <a:pt x="1776" y="200"/>
                  <a:pt x="1796" y="188"/>
                  <a:pt x="1822" y="188"/>
                </a:cubicBezTo>
                <a:cubicBezTo>
                  <a:pt x="1874" y="188"/>
                  <a:pt x="1896" y="236"/>
                  <a:pt x="1900" y="252"/>
                </a:cubicBezTo>
                <a:cubicBezTo>
                  <a:pt x="1912" y="252"/>
                  <a:pt x="1912" y="252"/>
                  <a:pt x="1912" y="252"/>
                </a:cubicBezTo>
                <a:cubicBezTo>
                  <a:pt x="1912" y="212"/>
                  <a:pt x="1908" y="188"/>
                  <a:pt x="1904" y="184"/>
                </a:cubicBezTo>
                <a:cubicBezTo>
                  <a:pt x="1900" y="180"/>
                  <a:pt x="1862" y="170"/>
                  <a:pt x="1824" y="170"/>
                </a:cubicBezTo>
                <a:cubicBezTo>
                  <a:pt x="1768" y="170"/>
                  <a:pt x="1734" y="206"/>
                  <a:pt x="1734" y="248"/>
                </a:cubicBezTo>
                <a:cubicBezTo>
                  <a:pt x="1734" y="340"/>
                  <a:pt x="1890" y="322"/>
                  <a:pt x="1890" y="396"/>
                </a:cubicBezTo>
                <a:cubicBezTo>
                  <a:pt x="1890" y="422"/>
                  <a:pt x="1866" y="436"/>
                  <a:pt x="1826" y="436"/>
                </a:cubicBezTo>
                <a:cubicBezTo>
                  <a:pt x="1788" y="436"/>
                  <a:pt x="1754" y="416"/>
                  <a:pt x="1744" y="366"/>
                </a:cubicBezTo>
                <a:cubicBezTo>
                  <a:pt x="1728" y="366"/>
                  <a:pt x="1728" y="366"/>
                  <a:pt x="1728" y="366"/>
                </a:cubicBezTo>
                <a:cubicBezTo>
                  <a:pt x="1728" y="386"/>
                  <a:pt x="1732" y="422"/>
                  <a:pt x="1734" y="428"/>
                </a:cubicBezTo>
                <a:cubicBezTo>
                  <a:pt x="1744" y="446"/>
                  <a:pt x="1788" y="454"/>
                  <a:pt x="1824" y="454"/>
                </a:cubicBezTo>
                <a:cubicBezTo>
                  <a:pt x="1888" y="454"/>
                  <a:pt x="1928" y="416"/>
                  <a:pt x="1928" y="372"/>
                </a:cubicBezTo>
                <a:cubicBezTo>
                  <a:pt x="1932" y="270"/>
                  <a:pt x="1776" y="286"/>
                  <a:pt x="1776" y="222"/>
                </a:cubicBezTo>
                <a:moveTo>
                  <a:pt x="2030" y="270"/>
                </a:moveTo>
                <a:cubicBezTo>
                  <a:pt x="2034" y="220"/>
                  <a:pt x="2058" y="192"/>
                  <a:pt x="2102" y="192"/>
                </a:cubicBezTo>
                <a:cubicBezTo>
                  <a:pt x="2144" y="192"/>
                  <a:pt x="2170" y="220"/>
                  <a:pt x="2172" y="270"/>
                </a:cubicBezTo>
                <a:lnTo>
                  <a:pt x="2030" y="270"/>
                </a:lnTo>
                <a:close/>
                <a:moveTo>
                  <a:pt x="2030" y="290"/>
                </a:moveTo>
                <a:cubicBezTo>
                  <a:pt x="2222" y="290"/>
                  <a:pt x="2222" y="290"/>
                  <a:pt x="2222" y="290"/>
                </a:cubicBezTo>
                <a:cubicBezTo>
                  <a:pt x="2226" y="228"/>
                  <a:pt x="2192" y="168"/>
                  <a:pt x="2114" y="168"/>
                </a:cubicBezTo>
                <a:cubicBezTo>
                  <a:pt x="2034" y="168"/>
                  <a:pt x="1982" y="232"/>
                  <a:pt x="1982" y="320"/>
                </a:cubicBezTo>
                <a:cubicBezTo>
                  <a:pt x="1982" y="388"/>
                  <a:pt x="2018" y="456"/>
                  <a:pt x="2112" y="456"/>
                </a:cubicBezTo>
                <a:cubicBezTo>
                  <a:pt x="2150" y="456"/>
                  <a:pt x="2198" y="440"/>
                  <a:pt x="2224" y="412"/>
                </a:cubicBezTo>
                <a:cubicBezTo>
                  <a:pt x="2218" y="400"/>
                  <a:pt x="2218" y="400"/>
                  <a:pt x="2218" y="400"/>
                </a:cubicBezTo>
                <a:cubicBezTo>
                  <a:pt x="2192" y="416"/>
                  <a:pt x="2164" y="422"/>
                  <a:pt x="2138" y="422"/>
                </a:cubicBezTo>
                <a:cubicBezTo>
                  <a:pt x="2058" y="420"/>
                  <a:pt x="2028" y="352"/>
                  <a:pt x="2030" y="290"/>
                </a:cubicBezTo>
                <a:moveTo>
                  <a:pt x="2478" y="242"/>
                </a:moveTo>
                <a:cubicBezTo>
                  <a:pt x="2490" y="206"/>
                  <a:pt x="2510" y="192"/>
                  <a:pt x="2528" y="192"/>
                </a:cubicBezTo>
                <a:cubicBezTo>
                  <a:pt x="2528" y="180"/>
                  <a:pt x="2528" y="180"/>
                  <a:pt x="2528" y="180"/>
                </a:cubicBezTo>
                <a:cubicBezTo>
                  <a:pt x="2430" y="180"/>
                  <a:pt x="2430" y="180"/>
                  <a:pt x="2430" y="180"/>
                </a:cubicBezTo>
                <a:cubicBezTo>
                  <a:pt x="2430" y="192"/>
                  <a:pt x="2430" y="192"/>
                  <a:pt x="2430" y="192"/>
                </a:cubicBezTo>
                <a:cubicBezTo>
                  <a:pt x="2454" y="194"/>
                  <a:pt x="2466" y="206"/>
                  <a:pt x="2458" y="234"/>
                </a:cubicBezTo>
                <a:cubicBezTo>
                  <a:pt x="2406" y="390"/>
                  <a:pt x="2406" y="390"/>
                  <a:pt x="2406" y="390"/>
                </a:cubicBezTo>
                <a:cubicBezTo>
                  <a:pt x="2354" y="270"/>
                  <a:pt x="2354" y="270"/>
                  <a:pt x="2354" y="270"/>
                </a:cubicBezTo>
                <a:cubicBezTo>
                  <a:pt x="2340" y="238"/>
                  <a:pt x="2334" y="224"/>
                  <a:pt x="2334" y="212"/>
                </a:cubicBezTo>
                <a:cubicBezTo>
                  <a:pt x="2334" y="202"/>
                  <a:pt x="2340" y="196"/>
                  <a:pt x="2360" y="192"/>
                </a:cubicBezTo>
                <a:cubicBezTo>
                  <a:pt x="2360" y="180"/>
                  <a:pt x="2360" y="180"/>
                  <a:pt x="2360" y="180"/>
                </a:cubicBezTo>
                <a:cubicBezTo>
                  <a:pt x="2234" y="180"/>
                  <a:pt x="2234" y="180"/>
                  <a:pt x="2234" y="180"/>
                </a:cubicBezTo>
                <a:cubicBezTo>
                  <a:pt x="2234" y="192"/>
                  <a:pt x="2234" y="192"/>
                  <a:pt x="2234" y="192"/>
                </a:cubicBezTo>
                <a:cubicBezTo>
                  <a:pt x="2266" y="194"/>
                  <a:pt x="2268" y="198"/>
                  <a:pt x="2310" y="292"/>
                </a:cubicBezTo>
                <a:cubicBezTo>
                  <a:pt x="2382" y="450"/>
                  <a:pt x="2382" y="450"/>
                  <a:pt x="2382" y="450"/>
                </a:cubicBezTo>
                <a:cubicBezTo>
                  <a:pt x="2358" y="512"/>
                  <a:pt x="2320" y="546"/>
                  <a:pt x="2242" y="564"/>
                </a:cubicBezTo>
                <a:cubicBezTo>
                  <a:pt x="2246" y="576"/>
                  <a:pt x="2260" y="600"/>
                  <a:pt x="2268" y="606"/>
                </a:cubicBezTo>
                <a:cubicBezTo>
                  <a:pt x="2370" y="564"/>
                  <a:pt x="2390" y="498"/>
                  <a:pt x="2426" y="396"/>
                </a:cubicBezTo>
                <a:lnTo>
                  <a:pt x="2478" y="242"/>
                </a:lnTo>
                <a:close/>
                <a:moveTo>
                  <a:pt x="2844" y="394"/>
                </a:moveTo>
                <a:cubicBezTo>
                  <a:pt x="2822" y="412"/>
                  <a:pt x="2782" y="416"/>
                  <a:pt x="2750" y="416"/>
                </a:cubicBezTo>
                <a:cubicBezTo>
                  <a:pt x="2670" y="416"/>
                  <a:pt x="2606" y="360"/>
                  <a:pt x="2606" y="284"/>
                </a:cubicBezTo>
                <a:cubicBezTo>
                  <a:pt x="2606" y="236"/>
                  <a:pt x="2626" y="206"/>
                  <a:pt x="2658" y="198"/>
                </a:cubicBezTo>
                <a:cubicBezTo>
                  <a:pt x="2698" y="266"/>
                  <a:pt x="2770" y="338"/>
                  <a:pt x="2844" y="394"/>
                </a:cubicBezTo>
                <a:moveTo>
                  <a:pt x="2928" y="448"/>
                </a:moveTo>
                <a:cubicBezTo>
                  <a:pt x="3022" y="448"/>
                  <a:pt x="3022" y="448"/>
                  <a:pt x="3022" y="448"/>
                </a:cubicBezTo>
                <a:cubicBezTo>
                  <a:pt x="3022" y="436"/>
                  <a:pt x="3022" y="436"/>
                  <a:pt x="3022" y="436"/>
                </a:cubicBezTo>
                <a:cubicBezTo>
                  <a:pt x="2992" y="432"/>
                  <a:pt x="2946" y="408"/>
                  <a:pt x="2896" y="372"/>
                </a:cubicBezTo>
                <a:cubicBezTo>
                  <a:pt x="2914" y="342"/>
                  <a:pt x="2918" y="300"/>
                  <a:pt x="2922" y="270"/>
                </a:cubicBezTo>
                <a:cubicBezTo>
                  <a:pt x="2926" y="244"/>
                  <a:pt x="2946" y="244"/>
                  <a:pt x="2958" y="242"/>
                </a:cubicBezTo>
                <a:cubicBezTo>
                  <a:pt x="2958" y="230"/>
                  <a:pt x="2958" y="230"/>
                  <a:pt x="2958" y="230"/>
                </a:cubicBezTo>
                <a:cubicBezTo>
                  <a:pt x="2834" y="230"/>
                  <a:pt x="2834" y="230"/>
                  <a:pt x="2834" y="230"/>
                </a:cubicBezTo>
                <a:cubicBezTo>
                  <a:pt x="2834" y="242"/>
                  <a:pt x="2834" y="242"/>
                  <a:pt x="2834" y="242"/>
                </a:cubicBezTo>
                <a:cubicBezTo>
                  <a:pt x="2864" y="246"/>
                  <a:pt x="2892" y="250"/>
                  <a:pt x="2892" y="294"/>
                </a:cubicBezTo>
                <a:cubicBezTo>
                  <a:pt x="2892" y="318"/>
                  <a:pt x="2888" y="342"/>
                  <a:pt x="2878" y="358"/>
                </a:cubicBezTo>
                <a:cubicBezTo>
                  <a:pt x="2770" y="274"/>
                  <a:pt x="2670" y="156"/>
                  <a:pt x="2670" y="96"/>
                </a:cubicBezTo>
                <a:cubicBezTo>
                  <a:pt x="2670" y="66"/>
                  <a:pt x="2688" y="54"/>
                  <a:pt x="2716" y="54"/>
                </a:cubicBezTo>
                <a:cubicBezTo>
                  <a:pt x="2752" y="54"/>
                  <a:pt x="2784" y="78"/>
                  <a:pt x="2800" y="124"/>
                </a:cubicBezTo>
                <a:cubicBezTo>
                  <a:pt x="2812" y="124"/>
                  <a:pt x="2812" y="124"/>
                  <a:pt x="2812" y="124"/>
                </a:cubicBezTo>
                <a:cubicBezTo>
                  <a:pt x="2810" y="42"/>
                  <a:pt x="2810" y="42"/>
                  <a:pt x="2810" y="42"/>
                </a:cubicBezTo>
                <a:cubicBezTo>
                  <a:pt x="2798" y="42"/>
                  <a:pt x="2798" y="42"/>
                  <a:pt x="2798" y="42"/>
                </a:cubicBezTo>
                <a:cubicBezTo>
                  <a:pt x="2798" y="48"/>
                  <a:pt x="2792" y="52"/>
                  <a:pt x="2788" y="52"/>
                </a:cubicBezTo>
                <a:cubicBezTo>
                  <a:pt x="2772" y="52"/>
                  <a:pt x="2752" y="36"/>
                  <a:pt x="2714" y="36"/>
                </a:cubicBezTo>
                <a:cubicBezTo>
                  <a:pt x="2672" y="36"/>
                  <a:pt x="2630" y="62"/>
                  <a:pt x="2630" y="118"/>
                </a:cubicBezTo>
                <a:cubicBezTo>
                  <a:pt x="2630" y="140"/>
                  <a:pt x="2636" y="160"/>
                  <a:pt x="2648" y="182"/>
                </a:cubicBezTo>
                <a:cubicBezTo>
                  <a:pt x="2592" y="200"/>
                  <a:pt x="2562" y="248"/>
                  <a:pt x="2562" y="304"/>
                </a:cubicBezTo>
                <a:cubicBezTo>
                  <a:pt x="2562" y="406"/>
                  <a:pt x="2640" y="460"/>
                  <a:pt x="2726" y="460"/>
                </a:cubicBezTo>
                <a:cubicBezTo>
                  <a:pt x="2780" y="460"/>
                  <a:pt x="2824" y="444"/>
                  <a:pt x="2862" y="410"/>
                </a:cubicBezTo>
                <a:cubicBezTo>
                  <a:pt x="2888" y="424"/>
                  <a:pt x="2912" y="442"/>
                  <a:pt x="2928" y="448"/>
                </a:cubicBezTo>
                <a:moveTo>
                  <a:pt x="3094" y="212"/>
                </a:moveTo>
                <a:cubicBezTo>
                  <a:pt x="3094" y="88"/>
                  <a:pt x="3154" y="20"/>
                  <a:pt x="3252" y="20"/>
                </a:cubicBezTo>
                <a:cubicBezTo>
                  <a:pt x="3328" y="20"/>
                  <a:pt x="3372" y="58"/>
                  <a:pt x="3392" y="134"/>
                </a:cubicBezTo>
                <a:cubicBezTo>
                  <a:pt x="3404" y="134"/>
                  <a:pt x="3404" y="134"/>
                  <a:pt x="3404" y="134"/>
                </a:cubicBezTo>
                <a:cubicBezTo>
                  <a:pt x="3400" y="4"/>
                  <a:pt x="3400" y="4"/>
                  <a:pt x="3400" y="4"/>
                </a:cubicBezTo>
                <a:cubicBezTo>
                  <a:pt x="3388" y="4"/>
                  <a:pt x="3388" y="4"/>
                  <a:pt x="3388" y="4"/>
                </a:cubicBezTo>
                <a:cubicBezTo>
                  <a:pt x="3384" y="14"/>
                  <a:pt x="3376" y="18"/>
                  <a:pt x="3364" y="18"/>
                </a:cubicBezTo>
                <a:cubicBezTo>
                  <a:pt x="3338" y="18"/>
                  <a:pt x="3314" y="0"/>
                  <a:pt x="3248" y="0"/>
                </a:cubicBezTo>
                <a:cubicBezTo>
                  <a:pt x="3118" y="0"/>
                  <a:pt x="3030" y="102"/>
                  <a:pt x="3030" y="242"/>
                </a:cubicBezTo>
                <a:cubicBezTo>
                  <a:pt x="3030" y="376"/>
                  <a:pt x="3110" y="460"/>
                  <a:pt x="3238" y="460"/>
                </a:cubicBezTo>
                <a:cubicBezTo>
                  <a:pt x="3320" y="460"/>
                  <a:pt x="3384" y="420"/>
                  <a:pt x="3408" y="380"/>
                </a:cubicBezTo>
                <a:cubicBezTo>
                  <a:pt x="3396" y="366"/>
                  <a:pt x="3396" y="366"/>
                  <a:pt x="3396" y="366"/>
                </a:cubicBezTo>
                <a:cubicBezTo>
                  <a:pt x="3370" y="402"/>
                  <a:pt x="3314" y="426"/>
                  <a:pt x="3256" y="426"/>
                </a:cubicBezTo>
                <a:cubicBezTo>
                  <a:pt x="3156" y="426"/>
                  <a:pt x="3094" y="340"/>
                  <a:pt x="3094" y="212"/>
                </a:cubicBezTo>
                <a:moveTo>
                  <a:pt x="3678" y="328"/>
                </a:moveTo>
                <a:cubicBezTo>
                  <a:pt x="3678" y="392"/>
                  <a:pt x="3650" y="430"/>
                  <a:pt x="3592" y="430"/>
                </a:cubicBezTo>
                <a:cubicBezTo>
                  <a:pt x="3542" y="430"/>
                  <a:pt x="3496" y="384"/>
                  <a:pt x="3496" y="292"/>
                </a:cubicBezTo>
                <a:cubicBezTo>
                  <a:pt x="3496" y="226"/>
                  <a:pt x="3528" y="190"/>
                  <a:pt x="3580" y="190"/>
                </a:cubicBezTo>
                <a:cubicBezTo>
                  <a:pt x="3628" y="192"/>
                  <a:pt x="3678" y="238"/>
                  <a:pt x="3678" y="328"/>
                </a:cubicBezTo>
                <a:moveTo>
                  <a:pt x="3732" y="312"/>
                </a:moveTo>
                <a:cubicBezTo>
                  <a:pt x="3732" y="260"/>
                  <a:pt x="3710" y="214"/>
                  <a:pt x="3672" y="190"/>
                </a:cubicBezTo>
                <a:cubicBezTo>
                  <a:pt x="3650" y="176"/>
                  <a:pt x="3620" y="168"/>
                  <a:pt x="3588" y="168"/>
                </a:cubicBezTo>
                <a:cubicBezTo>
                  <a:pt x="3502" y="168"/>
                  <a:pt x="3442" y="230"/>
                  <a:pt x="3442" y="310"/>
                </a:cubicBezTo>
                <a:cubicBezTo>
                  <a:pt x="3442" y="364"/>
                  <a:pt x="3464" y="408"/>
                  <a:pt x="3502" y="432"/>
                </a:cubicBezTo>
                <a:cubicBezTo>
                  <a:pt x="3524" y="446"/>
                  <a:pt x="3554" y="452"/>
                  <a:pt x="3586" y="452"/>
                </a:cubicBezTo>
                <a:cubicBezTo>
                  <a:pt x="3672" y="454"/>
                  <a:pt x="3732" y="394"/>
                  <a:pt x="3732" y="312"/>
                </a:cubicBezTo>
                <a:moveTo>
                  <a:pt x="4136" y="448"/>
                </a:moveTo>
                <a:cubicBezTo>
                  <a:pt x="4280" y="448"/>
                  <a:pt x="4280" y="448"/>
                  <a:pt x="4280" y="448"/>
                </a:cubicBezTo>
                <a:cubicBezTo>
                  <a:pt x="4280" y="436"/>
                  <a:pt x="4280" y="436"/>
                  <a:pt x="4280" y="436"/>
                </a:cubicBezTo>
                <a:cubicBezTo>
                  <a:pt x="4230" y="434"/>
                  <a:pt x="4232" y="426"/>
                  <a:pt x="4232" y="348"/>
                </a:cubicBezTo>
                <a:cubicBezTo>
                  <a:pt x="4232" y="276"/>
                  <a:pt x="4232" y="276"/>
                  <a:pt x="4232" y="276"/>
                </a:cubicBezTo>
                <a:cubicBezTo>
                  <a:pt x="4232" y="200"/>
                  <a:pt x="4190" y="172"/>
                  <a:pt x="4142" y="172"/>
                </a:cubicBezTo>
                <a:cubicBezTo>
                  <a:pt x="4098" y="172"/>
                  <a:pt x="4064" y="196"/>
                  <a:pt x="4038" y="232"/>
                </a:cubicBezTo>
                <a:cubicBezTo>
                  <a:pt x="4028" y="194"/>
                  <a:pt x="4000" y="172"/>
                  <a:pt x="3954" y="172"/>
                </a:cubicBezTo>
                <a:cubicBezTo>
                  <a:pt x="3916" y="172"/>
                  <a:pt x="3880" y="196"/>
                  <a:pt x="3858" y="224"/>
                </a:cubicBezTo>
                <a:cubicBezTo>
                  <a:pt x="3858" y="176"/>
                  <a:pt x="3858" y="176"/>
                  <a:pt x="3858" y="176"/>
                </a:cubicBezTo>
                <a:cubicBezTo>
                  <a:pt x="3756" y="176"/>
                  <a:pt x="3756" y="176"/>
                  <a:pt x="3756" y="176"/>
                </a:cubicBezTo>
                <a:cubicBezTo>
                  <a:pt x="3756" y="188"/>
                  <a:pt x="3756" y="188"/>
                  <a:pt x="3756" y="188"/>
                </a:cubicBezTo>
                <a:cubicBezTo>
                  <a:pt x="3800" y="190"/>
                  <a:pt x="3806" y="192"/>
                  <a:pt x="3806" y="268"/>
                </a:cubicBezTo>
                <a:cubicBezTo>
                  <a:pt x="3806" y="346"/>
                  <a:pt x="3806" y="346"/>
                  <a:pt x="3806" y="346"/>
                </a:cubicBezTo>
                <a:cubicBezTo>
                  <a:pt x="3806" y="434"/>
                  <a:pt x="3804" y="434"/>
                  <a:pt x="3758" y="434"/>
                </a:cubicBezTo>
                <a:cubicBezTo>
                  <a:pt x="3758" y="446"/>
                  <a:pt x="3758" y="446"/>
                  <a:pt x="3758" y="446"/>
                </a:cubicBezTo>
                <a:cubicBezTo>
                  <a:pt x="3902" y="446"/>
                  <a:pt x="3902" y="446"/>
                  <a:pt x="3902" y="446"/>
                </a:cubicBezTo>
                <a:cubicBezTo>
                  <a:pt x="3902" y="434"/>
                  <a:pt x="3902" y="434"/>
                  <a:pt x="3902" y="434"/>
                </a:cubicBezTo>
                <a:cubicBezTo>
                  <a:pt x="3862" y="430"/>
                  <a:pt x="3858" y="430"/>
                  <a:pt x="3858" y="342"/>
                </a:cubicBezTo>
                <a:cubicBezTo>
                  <a:pt x="3858" y="262"/>
                  <a:pt x="3858" y="262"/>
                  <a:pt x="3858" y="262"/>
                </a:cubicBezTo>
                <a:cubicBezTo>
                  <a:pt x="3858" y="234"/>
                  <a:pt x="3894" y="204"/>
                  <a:pt x="3932" y="204"/>
                </a:cubicBezTo>
                <a:cubicBezTo>
                  <a:pt x="3974" y="204"/>
                  <a:pt x="3990" y="226"/>
                  <a:pt x="3990" y="282"/>
                </a:cubicBezTo>
                <a:cubicBezTo>
                  <a:pt x="3990" y="338"/>
                  <a:pt x="3990" y="338"/>
                  <a:pt x="3990" y="338"/>
                </a:cubicBezTo>
                <a:cubicBezTo>
                  <a:pt x="3990" y="428"/>
                  <a:pt x="3988" y="432"/>
                  <a:pt x="3950" y="436"/>
                </a:cubicBezTo>
                <a:cubicBezTo>
                  <a:pt x="3950" y="448"/>
                  <a:pt x="3950" y="448"/>
                  <a:pt x="3950" y="448"/>
                </a:cubicBezTo>
                <a:cubicBezTo>
                  <a:pt x="4086" y="448"/>
                  <a:pt x="4086" y="448"/>
                  <a:pt x="4086" y="448"/>
                </a:cubicBezTo>
                <a:cubicBezTo>
                  <a:pt x="4086" y="436"/>
                  <a:pt x="4086" y="436"/>
                  <a:pt x="4086" y="436"/>
                </a:cubicBezTo>
                <a:cubicBezTo>
                  <a:pt x="4040" y="432"/>
                  <a:pt x="4042" y="428"/>
                  <a:pt x="4042" y="342"/>
                </a:cubicBezTo>
                <a:cubicBezTo>
                  <a:pt x="4042" y="264"/>
                  <a:pt x="4042" y="264"/>
                  <a:pt x="4042" y="264"/>
                </a:cubicBezTo>
                <a:cubicBezTo>
                  <a:pt x="4042" y="236"/>
                  <a:pt x="4078" y="206"/>
                  <a:pt x="4118" y="206"/>
                </a:cubicBezTo>
                <a:cubicBezTo>
                  <a:pt x="4152" y="206"/>
                  <a:pt x="4174" y="226"/>
                  <a:pt x="4174" y="284"/>
                </a:cubicBezTo>
                <a:cubicBezTo>
                  <a:pt x="4174" y="346"/>
                  <a:pt x="4174" y="346"/>
                  <a:pt x="4174" y="346"/>
                </a:cubicBezTo>
                <a:cubicBezTo>
                  <a:pt x="4174" y="428"/>
                  <a:pt x="4174" y="432"/>
                  <a:pt x="4134" y="436"/>
                </a:cubicBezTo>
                <a:cubicBezTo>
                  <a:pt x="4134" y="448"/>
                  <a:pt x="4134" y="448"/>
                  <a:pt x="4134" y="448"/>
                </a:cubicBezTo>
                <a:lnTo>
                  <a:pt x="4136" y="448"/>
                </a:lnTo>
                <a:close/>
                <a:moveTo>
                  <a:pt x="4546" y="316"/>
                </a:moveTo>
                <a:cubicBezTo>
                  <a:pt x="4546" y="388"/>
                  <a:pt x="4516" y="432"/>
                  <a:pt x="4460" y="432"/>
                </a:cubicBezTo>
                <a:cubicBezTo>
                  <a:pt x="4424" y="432"/>
                  <a:pt x="4384" y="412"/>
                  <a:pt x="4384" y="384"/>
                </a:cubicBezTo>
                <a:cubicBezTo>
                  <a:pt x="4384" y="248"/>
                  <a:pt x="4384" y="248"/>
                  <a:pt x="4384" y="248"/>
                </a:cubicBezTo>
                <a:cubicBezTo>
                  <a:pt x="4384" y="226"/>
                  <a:pt x="4416" y="202"/>
                  <a:pt x="4454" y="202"/>
                </a:cubicBezTo>
                <a:cubicBezTo>
                  <a:pt x="4510" y="206"/>
                  <a:pt x="4546" y="248"/>
                  <a:pt x="4546" y="316"/>
                </a:cubicBezTo>
                <a:moveTo>
                  <a:pt x="4600" y="310"/>
                </a:moveTo>
                <a:cubicBezTo>
                  <a:pt x="4600" y="230"/>
                  <a:pt x="4548" y="170"/>
                  <a:pt x="4478" y="170"/>
                </a:cubicBezTo>
                <a:cubicBezTo>
                  <a:pt x="4438" y="170"/>
                  <a:pt x="4406" y="188"/>
                  <a:pt x="4384" y="214"/>
                </a:cubicBezTo>
                <a:cubicBezTo>
                  <a:pt x="4384" y="174"/>
                  <a:pt x="4384" y="174"/>
                  <a:pt x="4384" y="174"/>
                </a:cubicBezTo>
                <a:cubicBezTo>
                  <a:pt x="4284" y="174"/>
                  <a:pt x="4284" y="174"/>
                  <a:pt x="4284" y="174"/>
                </a:cubicBezTo>
                <a:cubicBezTo>
                  <a:pt x="4284" y="186"/>
                  <a:pt x="4284" y="186"/>
                  <a:pt x="4284" y="186"/>
                </a:cubicBezTo>
                <a:cubicBezTo>
                  <a:pt x="4326" y="188"/>
                  <a:pt x="4332" y="190"/>
                  <a:pt x="4332" y="280"/>
                </a:cubicBezTo>
                <a:cubicBezTo>
                  <a:pt x="4332" y="466"/>
                  <a:pt x="4332" y="466"/>
                  <a:pt x="4332" y="466"/>
                </a:cubicBezTo>
                <a:cubicBezTo>
                  <a:pt x="4332" y="564"/>
                  <a:pt x="4334" y="570"/>
                  <a:pt x="4286" y="574"/>
                </a:cubicBezTo>
                <a:cubicBezTo>
                  <a:pt x="4286" y="588"/>
                  <a:pt x="4286" y="588"/>
                  <a:pt x="4286" y="588"/>
                </a:cubicBezTo>
                <a:cubicBezTo>
                  <a:pt x="4432" y="588"/>
                  <a:pt x="4432" y="588"/>
                  <a:pt x="4432" y="588"/>
                </a:cubicBezTo>
                <a:cubicBezTo>
                  <a:pt x="4432" y="574"/>
                  <a:pt x="4432" y="574"/>
                  <a:pt x="4432" y="574"/>
                </a:cubicBezTo>
                <a:cubicBezTo>
                  <a:pt x="4380" y="572"/>
                  <a:pt x="4384" y="564"/>
                  <a:pt x="4384" y="462"/>
                </a:cubicBezTo>
                <a:cubicBezTo>
                  <a:pt x="4384" y="424"/>
                  <a:pt x="4384" y="424"/>
                  <a:pt x="4384" y="424"/>
                </a:cubicBezTo>
                <a:cubicBezTo>
                  <a:pt x="4404" y="444"/>
                  <a:pt x="4436" y="454"/>
                  <a:pt x="4466" y="454"/>
                </a:cubicBezTo>
                <a:cubicBezTo>
                  <a:pt x="4548" y="454"/>
                  <a:pt x="4600" y="392"/>
                  <a:pt x="4600" y="310"/>
                </a:cubicBezTo>
                <a:moveTo>
                  <a:pt x="4792" y="382"/>
                </a:moveTo>
                <a:cubicBezTo>
                  <a:pt x="4792" y="404"/>
                  <a:pt x="4762" y="424"/>
                  <a:pt x="4736" y="424"/>
                </a:cubicBezTo>
                <a:cubicBezTo>
                  <a:pt x="4712" y="424"/>
                  <a:pt x="4694" y="410"/>
                  <a:pt x="4694" y="378"/>
                </a:cubicBezTo>
                <a:cubicBezTo>
                  <a:pt x="4694" y="322"/>
                  <a:pt x="4752" y="328"/>
                  <a:pt x="4792" y="306"/>
                </a:cubicBezTo>
                <a:cubicBezTo>
                  <a:pt x="4792" y="382"/>
                  <a:pt x="4792" y="382"/>
                  <a:pt x="4792" y="382"/>
                </a:cubicBezTo>
                <a:close/>
                <a:moveTo>
                  <a:pt x="5240" y="434"/>
                </a:moveTo>
                <a:cubicBezTo>
                  <a:pt x="5192" y="432"/>
                  <a:pt x="5192" y="430"/>
                  <a:pt x="5192" y="340"/>
                </a:cubicBezTo>
                <a:cubicBezTo>
                  <a:pt x="5192" y="278"/>
                  <a:pt x="5192" y="278"/>
                  <a:pt x="5192" y="278"/>
                </a:cubicBezTo>
                <a:cubicBezTo>
                  <a:pt x="5192" y="196"/>
                  <a:pt x="5146" y="170"/>
                  <a:pt x="5104" y="170"/>
                </a:cubicBezTo>
                <a:cubicBezTo>
                  <a:pt x="5068" y="170"/>
                  <a:pt x="5032" y="186"/>
                  <a:pt x="5004" y="222"/>
                </a:cubicBezTo>
                <a:cubicBezTo>
                  <a:pt x="5004" y="174"/>
                  <a:pt x="5004" y="174"/>
                  <a:pt x="5004" y="174"/>
                </a:cubicBezTo>
                <a:cubicBezTo>
                  <a:pt x="4902" y="174"/>
                  <a:pt x="4902" y="174"/>
                  <a:pt x="4902" y="174"/>
                </a:cubicBezTo>
                <a:cubicBezTo>
                  <a:pt x="4902" y="186"/>
                  <a:pt x="4902" y="186"/>
                  <a:pt x="4902" y="186"/>
                </a:cubicBezTo>
                <a:cubicBezTo>
                  <a:pt x="4946" y="188"/>
                  <a:pt x="4952" y="190"/>
                  <a:pt x="4952" y="266"/>
                </a:cubicBezTo>
                <a:cubicBezTo>
                  <a:pt x="4952" y="334"/>
                  <a:pt x="4952" y="334"/>
                  <a:pt x="4952" y="334"/>
                </a:cubicBezTo>
                <a:cubicBezTo>
                  <a:pt x="4952" y="430"/>
                  <a:pt x="4952" y="432"/>
                  <a:pt x="4904" y="434"/>
                </a:cubicBezTo>
                <a:cubicBezTo>
                  <a:pt x="4892" y="434"/>
                  <a:pt x="4892" y="434"/>
                  <a:pt x="4892" y="434"/>
                </a:cubicBezTo>
                <a:cubicBezTo>
                  <a:pt x="4854" y="434"/>
                  <a:pt x="4850" y="422"/>
                  <a:pt x="4850" y="366"/>
                </a:cubicBezTo>
                <a:cubicBezTo>
                  <a:pt x="4850" y="274"/>
                  <a:pt x="4850" y="274"/>
                  <a:pt x="4850" y="274"/>
                </a:cubicBezTo>
                <a:cubicBezTo>
                  <a:pt x="4850" y="256"/>
                  <a:pt x="4848" y="240"/>
                  <a:pt x="4844" y="228"/>
                </a:cubicBezTo>
                <a:cubicBezTo>
                  <a:pt x="4830" y="186"/>
                  <a:pt x="4796" y="170"/>
                  <a:pt x="4748" y="170"/>
                </a:cubicBezTo>
                <a:cubicBezTo>
                  <a:pt x="4718" y="170"/>
                  <a:pt x="4674" y="180"/>
                  <a:pt x="4650" y="202"/>
                </a:cubicBezTo>
                <a:cubicBezTo>
                  <a:pt x="4652" y="214"/>
                  <a:pt x="4664" y="240"/>
                  <a:pt x="4670" y="248"/>
                </a:cubicBezTo>
                <a:cubicBezTo>
                  <a:pt x="4676" y="246"/>
                  <a:pt x="4676" y="246"/>
                  <a:pt x="4676" y="246"/>
                </a:cubicBezTo>
                <a:cubicBezTo>
                  <a:pt x="4688" y="216"/>
                  <a:pt x="4708" y="194"/>
                  <a:pt x="4742" y="194"/>
                </a:cubicBezTo>
                <a:cubicBezTo>
                  <a:pt x="4778" y="194"/>
                  <a:pt x="4794" y="220"/>
                  <a:pt x="4794" y="250"/>
                </a:cubicBezTo>
                <a:cubicBezTo>
                  <a:pt x="4794" y="282"/>
                  <a:pt x="4794" y="282"/>
                  <a:pt x="4794" y="282"/>
                </a:cubicBezTo>
                <a:cubicBezTo>
                  <a:pt x="4794" y="302"/>
                  <a:pt x="4702" y="306"/>
                  <a:pt x="4664" y="338"/>
                </a:cubicBezTo>
                <a:cubicBezTo>
                  <a:pt x="4652" y="350"/>
                  <a:pt x="4642" y="364"/>
                  <a:pt x="4642" y="384"/>
                </a:cubicBezTo>
                <a:cubicBezTo>
                  <a:pt x="4642" y="426"/>
                  <a:pt x="4672" y="456"/>
                  <a:pt x="4716" y="456"/>
                </a:cubicBezTo>
                <a:cubicBezTo>
                  <a:pt x="4744" y="456"/>
                  <a:pt x="4768" y="446"/>
                  <a:pt x="4794" y="418"/>
                </a:cubicBezTo>
                <a:cubicBezTo>
                  <a:pt x="4798" y="438"/>
                  <a:pt x="4814" y="448"/>
                  <a:pt x="4842" y="448"/>
                </a:cubicBezTo>
                <a:cubicBezTo>
                  <a:pt x="4906" y="448"/>
                  <a:pt x="4906" y="448"/>
                  <a:pt x="4906" y="448"/>
                </a:cubicBezTo>
                <a:cubicBezTo>
                  <a:pt x="4906" y="448"/>
                  <a:pt x="4906" y="448"/>
                  <a:pt x="4906" y="448"/>
                </a:cubicBezTo>
                <a:cubicBezTo>
                  <a:pt x="5048" y="448"/>
                  <a:pt x="5048" y="448"/>
                  <a:pt x="5048" y="448"/>
                </a:cubicBezTo>
                <a:cubicBezTo>
                  <a:pt x="5048" y="436"/>
                  <a:pt x="5048" y="436"/>
                  <a:pt x="5048" y="436"/>
                </a:cubicBezTo>
                <a:cubicBezTo>
                  <a:pt x="5006" y="432"/>
                  <a:pt x="5004" y="434"/>
                  <a:pt x="5004" y="338"/>
                </a:cubicBezTo>
                <a:cubicBezTo>
                  <a:pt x="5004" y="262"/>
                  <a:pt x="5004" y="262"/>
                  <a:pt x="5004" y="262"/>
                </a:cubicBezTo>
                <a:cubicBezTo>
                  <a:pt x="5004" y="236"/>
                  <a:pt x="5038" y="206"/>
                  <a:pt x="5080" y="206"/>
                </a:cubicBezTo>
                <a:cubicBezTo>
                  <a:pt x="5114" y="206"/>
                  <a:pt x="5140" y="220"/>
                  <a:pt x="5140" y="286"/>
                </a:cubicBezTo>
                <a:cubicBezTo>
                  <a:pt x="5140" y="340"/>
                  <a:pt x="5140" y="340"/>
                  <a:pt x="5140" y="340"/>
                </a:cubicBezTo>
                <a:cubicBezTo>
                  <a:pt x="5140" y="432"/>
                  <a:pt x="5136" y="432"/>
                  <a:pt x="5098" y="434"/>
                </a:cubicBezTo>
                <a:cubicBezTo>
                  <a:pt x="5098" y="446"/>
                  <a:pt x="5098" y="446"/>
                  <a:pt x="5098" y="446"/>
                </a:cubicBezTo>
                <a:cubicBezTo>
                  <a:pt x="5240" y="446"/>
                  <a:pt x="5240" y="446"/>
                  <a:pt x="5240" y="446"/>
                </a:cubicBezTo>
                <a:lnTo>
                  <a:pt x="5240" y="434"/>
                </a:lnTo>
                <a:close/>
                <a:moveTo>
                  <a:pt x="5516" y="192"/>
                </a:moveTo>
                <a:cubicBezTo>
                  <a:pt x="5516" y="180"/>
                  <a:pt x="5516" y="180"/>
                  <a:pt x="5516" y="180"/>
                </a:cubicBezTo>
                <a:cubicBezTo>
                  <a:pt x="5418" y="180"/>
                  <a:pt x="5418" y="180"/>
                  <a:pt x="5418" y="180"/>
                </a:cubicBezTo>
                <a:cubicBezTo>
                  <a:pt x="5418" y="192"/>
                  <a:pt x="5418" y="192"/>
                  <a:pt x="5418" y="192"/>
                </a:cubicBezTo>
                <a:cubicBezTo>
                  <a:pt x="5442" y="194"/>
                  <a:pt x="5454" y="206"/>
                  <a:pt x="5446" y="234"/>
                </a:cubicBezTo>
                <a:cubicBezTo>
                  <a:pt x="5394" y="390"/>
                  <a:pt x="5394" y="390"/>
                  <a:pt x="5394" y="390"/>
                </a:cubicBezTo>
                <a:cubicBezTo>
                  <a:pt x="5342" y="270"/>
                  <a:pt x="5342" y="270"/>
                  <a:pt x="5342" y="270"/>
                </a:cubicBezTo>
                <a:cubicBezTo>
                  <a:pt x="5328" y="238"/>
                  <a:pt x="5322" y="224"/>
                  <a:pt x="5322" y="212"/>
                </a:cubicBezTo>
                <a:cubicBezTo>
                  <a:pt x="5322" y="202"/>
                  <a:pt x="5328" y="196"/>
                  <a:pt x="5348" y="192"/>
                </a:cubicBezTo>
                <a:cubicBezTo>
                  <a:pt x="5348" y="180"/>
                  <a:pt x="5348" y="180"/>
                  <a:pt x="5348" y="180"/>
                </a:cubicBezTo>
                <a:cubicBezTo>
                  <a:pt x="5220" y="180"/>
                  <a:pt x="5220" y="180"/>
                  <a:pt x="5220" y="180"/>
                </a:cubicBezTo>
                <a:cubicBezTo>
                  <a:pt x="5220" y="192"/>
                  <a:pt x="5220" y="192"/>
                  <a:pt x="5220" y="192"/>
                </a:cubicBezTo>
                <a:cubicBezTo>
                  <a:pt x="5252" y="194"/>
                  <a:pt x="5254" y="198"/>
                  <a:pt x="5296" y="292"/>
                </a:cubicBezTo>
                <a:cubicBezTo>
                  <a:pt x="5368" y="450"/>
                  <a:pt x="5368" y="450"/>
                  <a:pt x="5368" y="450"/>
                </a:cubicBezTo>
                <a:cubicBezTo>
                  <a:pt x="5344" y="512"/>
                  <a:pt x="5306" y="546"/>
                  <a:pt x="5228" y="564"/>
                </a:cubicBezTo>
                <a:cubicBezTo>
                  <a:pt x="5232" y="576"/>
                  <a:pt x="5246" y="600"/>
                  <a:pt x="5254" y="606"/>
                </a:cubicBezTo>
                <a:cubicBezTo>
                  <a:pt x="5356" y="564"/>
                  <a:pt x="5376" y="498"/>
                  <a:pt x="5412" y="396"/>
                </a:cubicBezTo>
                <a:cubicBezTo>
                  <a:pt x="5466" y="242"/>
                  <a:pt x="5466" y="242"/>
                  <a:pt x="5466" y="242"/>
                </a:cubicBezTo>
                <a:cubicBezTo>
                  <a:pt x="5478" y="206"/>
                  <a:pt x="5498" y="192"/>
                  <a:pt x="5516" y="192"/>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97" tIns="46649" rIns="93297" bIns="46649" numCol="1" anchor="t" anchorCtr="0" compatLnSpc="1">
            <a:prstTxWarp prst="textNoShape">
              <a:avLst/>
            </a:prstTxWarp>
          </a:bodyPr>
          <a:lstStyle>
            <a:defPPr>
              <a:defRPr lang="x-none"/>
            </a:defPPr>
            <a:lvl1pPr algn="l" rtl="0" fontAlgn="base">
              <a:spcBef>
                <a:spcPct val="0"/>
              </a:spcBef>
              <a:spcAft>
                <a:spcPct val="0"/>
              </a:spcAft>
              <a:defRPr lang="x-none" sz="1600" kern="1200">
                <a:solidFill>
                  <a:schemeClr val="tx1"/>
                </a:solidFill>
                <a:latin typeface="Arial" charset="0"/>
                <a:ea typeface="+mn-ea"/>
                <a:cs typeface="+mn-cs"/>
              </a:defRPr>
            </a:lvl1pPr>
            <a:lvl2pPr marL="457200" algn="l" rtl="0" fontAlgn="base">
              <a:spcBef>
                <a:spcPct val="0"/>
              </a:spcBef>
              <a:spcAft>
                <a:spcPct val="0"/>
              </a:spcAft>
              <a:defRPr lang="x-none" sz="1600" kern="1200">
                <a:solidFill>
                  <a:schemeClr val="tx1"/>
                </a:solidFill>
                <a:latin typeface="Arial" charset="0"/>
                <a:ea typeface="+mn-ea"/>
                <a:cs typeface="+mn-cs"/>
              </a:defRPr>
            </a:lvl2pPr>
            <a:lvl3pPr marL="914400" algn="l" rtl="0" fontAlgn="base">
              <a:spcBef>
                <a:spcPct val="0"/>
              </a:spcBef>
              <a:spcAft>
                <a:spcPct val="0"/>
              </a:spcAft>
              <a:defRPr lang="x-none" sz="1600" kern="1200">
                <a:solidFill>
                  <a:schemeClr val="tx1"/>
                </a:solidFill>
                <a:latin typeface="Arial" charset="0"/>
                <a:ea typeface="+mn-ea"/>
                <a:cs typeface="+mn-cs"/>
              </a:defRPr>
            </a:lvl3pPr>
            <a:lvl4pPr marL="1371600" algn="l" rtl="0" fontAlgn="base">
              <a:spcBef>
                <a:spcPct val="0"/>
              </a:spcBef>
              <a:spcAft>
                <a:spcPct val="0"/>
              </a:spcAft>
              <a:defRPr lang="x-none" sz="1600" kern="1200">
                <a:solidFill>
                  <a:schemeClr val="tx1"/>
                </a:solidFill>
                <a:latin typeface="Arial" charset="0"/>
                <a:ea typeface="+mn-ea"/>
                <a:cs typeface="+mn-cs"/>
              </a:defRPr>
            </a:lvl4pPr>
            <a:lvl5pPr marL="1828800" algn="l" rtl="0" fontAlgn="base">
              <a:spcBef>
                <a:spcPct val="0"/>
              </a:spcBef>
              <a:spcAft>
                <a:spcPct val="0"/>
              </a:spcAft>
              <a:defRPr lang="x-none" sz="1600" kern="1200">
                <a:solidFill>
                  <a:schemeClr val="tx1"/>
                </a:solidFill>
                <a:latin typeface="Arial" charset="0"/>
                <a:ea typeface="+mn-ea"/>
                <a:cs typeface="+mn-cs"/>
              </a:defRPr>
            </a:lvl5pPr>
            <a:lvl6pPr marL="2286000" algn="l" defTabSz="914400" rtl="0" eaLnBrk="1" latinLnBrk="0" hangingPunct="1">
              <a:defRPr lang="x-none" sz="1600" kern="1200">
                <a:solidFill>
                  <a:schemeClr val="tx1"/>
                </a:solidFill>
                <a:latin typeface="Arial" charset="0"/>
                <a:ea typeface="+mn-ea"/>
                <a:cs typeface="+mn-cs"/>
              </a:defRPr>
            </a:lvl6pPr>
            <a:lvl7pPr marL="2743200" algn="l" defTabSz="914400" rtl="0" eaLnBrk="1" latinLnBrk="0" hangingPunct="1">
              <a:defRPr lang="x-none" sz="1600" kern="1200">
                <a:solidFill>
                  <a:schemeClr val="tx1"/>
                </a:solidFill>
                <a:latin typeface="Arial" charset="0"/>
                <a:ea typeface="+mn-ea"/>
                <a:cs typeface="+mn-cs"/>
              </a:defRPr>
            </a:lvl7pPr>
            <a:lvl8pPr marL="3200400" algn="l" defTabSz="914400" rtl="0" eaLnBrk="1" latinLnBrk="0" hangingPunct="1">
              <a:defRPr lang="x-none" sz="1600" kern="1200">
                <a:solidFill>
                  <a:schemeClr val="tx1"/>
                </a:solidFill>
                <a:latin typeface="Arial" charset="0"/>
                <a:ea typeface="+mn-ea"/>
                <a:cs typeface="+mn-cs"/>
              </a:defRPr>
            </a:lvl8pPr>
            <a:lvl9pPr marL="3657600" algn="l" defTabSz="914400" rtl="0" eaLnBrk="1" latinLnBrk="0" hangingPunct="1">
              <a:defRPr lang="x-none" sz="1600" kern="1200">
                <a:solidFill>
                  <a:schemeClr val="tx1"/>
                </a:solidFill>
                <a:latin typeface="Arial" charset="0"/>
                <a:ea typeface="+mn-ea"/>
                <a:cs typeface="+mn-cs"/>
              </a:defRPr>
            </a:lvl9pPr>
          </a:lstStyle>
          <a:p>
            <a:endParaRPr lang="x-none" sz="1632" baseline="0" dirty="0">
              <a:solidFill>
                <a:srgbClr val="000000"/>
              </a:solidFill>
              <a:latin typeface="+mn-lt"/>
            </a:endParaRPr>
          </a:p>
        </p:txBody>
      </p:sp>
      <p:sp>
        <p:nvSpPr>
          <p:cNvPr id="26" name="Disclaimer-English (United States)" hidden="1"/>
          <p:cNvSpPr>
            <a:spLocks noChangeArrowheads="1"/>
          </p:cNvSpPr>
          <p:nvPr userDrawn="1"/>
        </p:nvSpPr>
        <p:spPr bwMode="black">
          <a:xfrm>
            <a:off x="2314476" y="6407791"/>
            <a:ext cx="3616660" cy="384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defTabSz="821202" eaLnBrk="0" hangingPunct="0"/>
            <a:r>
              <a:rPr lang="x-none" sz="816" baseline="0" dirty="0">
                <a:solidFill>
                  <a:srgbClr val="FFFFFF"/>
                </a:solidFill>
                <a:latin typeface="+mn-lt"/>
              </a:rPr>
              <a:t>CONFIDENTIAL AND PROPRIETARY</a:t>
            </a:r>
          </a:p>
          <a:p>
            <a:pPr defTabSz="821202" eaLnBrk="0" hangingPunct="0"/>
            <a:r>
              <a:rPr lang="x-none" sz="816" baseline="0" dirty="0">
                <a:solidFill>
                  <a:srgbClr val="FFFFFF"/>
                </a:solidFill>
                <a:latin typeface="+mn-lt"/>
              </a:rPr>
              <a:t>Any use of this material without specific permission of McKinsey &amp; Company is strictly prohibited</a:t>
            </a:r>
          </a:p>
        </p:txBody>
      </p:sp>
    </p:spTree>
    <p:extLst>
      <p:ext uri="{BB962C8B-B14F-4D97-AF65-F5344CB8AC3E}">
        <p14:creationId xmlns:p14="http://schemas.microsoft.com/office/powerpoint/2010/main" val="36589057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2. Slide Title"/>
          <p:cNvSpPr>
            <a:spLocks noGrp="1"/>
          </p:cNvSpPr>
          <p:nvPr>
            <p:ph type="title"/>
          </p:nvPr>
        </p:nvSpPr>
        <p:spPr bwMode="auto"/>
        <p:txBody>
          <a:bodyPr/>
          <a:lstStyle/>
          <a:p>
            <a:r>
              <a:rPr lang="en-US"/>
              <a:t>Click to edit Master title style</a:t>
            </a:r>
            <a:endParaRPr lang="x-none" dirty="0"/>
          </a:p>
        </p:txBody>
      </p:sp>
      <p:sp>
        <p:nvSpPr>
          <p:cNvPr id="8" name="Slide Number"/>
          <p:cNvSpPr txBox="1">
            <a:spLocks/>
          </p:cNvSpPr>
          <p:nvPr userDrawn="1"/>
        </p:nvSpPr>
        <p:spPr bwMode="auto">
          <a:xfrm>
            <a:off x="8739040" y="6639224"/>
            <a:ext cx="130852"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808080"/>
                </a:solidFill>
                <a:latin typeface="+mn-lt"/>
              </a:rPr>
              <a:pPr/>
              <a:t>‹#›</a:t>
            </a:fld>
            <a:endParaRPr lang="x-none" sz="816" baseline="0" dirty="0">
              <a:solidFill>
                <a:srgbClr val="808080"/>
              </a:solidFill>
              <a:latin typeface="+mn-lt"/>
            </a:endParaRPr>
          </a:p>
        </p:txBody>
      </p:sp>
      <p:sp>
        <p:nvSpPr>
          <p:cNvPr id="9" name="SlideLogoText"/>
          <p:cNvSpPr>
            <a:spLocks noChangeArrowheads="1"/>
          </p:cNvSpPr>
          <p:nvPr userDrawn="1">
            <p:custDataLst>
              <p:tags r:id="rId1"/>
            </p:custDataLst>
          </p:nvPr>
        </p:nvSpPr>
        <p:spPr bwMode="auto">
          <a:xfrm>
            <a:off x="7586248" y="6639224"/>
            <a:ext cx="1050093"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x-none" sz="816" baseline="0" dirty="0">
                <a:solidFill>
                  <a:srgbClr val="808080"/>
                </a:solidFill>
                <a:latin typeface="+mn-lt"/>
              </a:rPr>
              <a:t>McKinsey &amp; Company</a:t>
            </a:r>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dirty="0">
              <a:solidFill>
                <a:srgbClr val="808080"/>
              </a:solidFill>
              <a:latin typeface="+mn-lt"/>
              <a:ea typeface="+mn-ea"/>
            </a:endParaRPr>
          </a:p>
        </p:txBody>
      </p:sp>
    </p:spTree>
    <p:extLst>
      <p:ext uri="{BB962C8B-B14F-4D97-AF65-F5344CB8AC3E}">
        <p14:creationId xmlns:p14="http://schemas.microsoft.com/office/powerpoint/2010/main" val="1683768660"/>
      </p:ext>
    </p:extLst>
  </p:cSld>
  <p:clrMapOvr>
    <a:masterClrMapping/>
  </p:clrMapOvr>
  <p:extLst mod="1">
    <p:ext uri="{DCECCB84-F9BA-43D5-87BE-67443E8EF086}">
      <p15:sldGuideLst xmlns:p15="http://schemas.microsoft.com/office/powerpoint/2012/main">
        <p15:guide id="1" pos="5505">
          <p15:clr>
            <a:srgbClr val="F26B43"/>
          </p15:clr>
        </p15:guide>
        <p15:guide id="2" pos="74">
          <p15:clr>
            <a:srgbClr val="F26B43"/>
          </p15:clr>
        </p15:guide>
        <p15:guide id="3" orient="horz" pos="571">
          <p15:clr>
            <a:srgbClr val="F26B43"/>
          </p15:clr>
        </p15:guide>
        <p15:guide id="4" orient="horz" pos="3911">
          <p15:clr>
            <a:srgbClr val="F26B43"/>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x-none">
                <a:solidFill>
                  <a:schemeClr val="bg1"/>
                </a:solidFill>
              </a:defRPr>
            </a:lvl1pPr>
          </a:lstStyle>
          <a:p>
            <a:r>
              <a:rPr lang="en-US"/>
              <a:t>Click to edit Master title style</a:t>
            </a:r>
            <a:endParaRPr lang="x-none" dirty="0"/>
          </a:p>
        </p:txBody>
      </p:sp>
      <p:sp>
        <p:nvSpPr>
          <p:cNvPr id="15" name="Slide Number"/>
          <p:cNvSpPr txBox="1">
            <a:spLocks/>
          </p:cNvSpPr>
          <p:nvPr userDrawn="1"/>
        </p:nvSpPr>
        <p:spPr>
          <a:xfrm>
            <a:off x="8739040" y="6639224"/>
            <a:ext cx="130852" cy="128097"/>
          </a:xfrm>
          <a:prstGeom prst="rect">
            <a:avLst/>
          </a:prstGeom>
        </p:spPr>
        <p:txBody>
          <a:bodyPr vert="horz" wrap="none" lIns="0" tIns="0" rIns="0" bIns="0" rtlCol="0" anchor="ctr">
            <a:spAutoFit/>
          </a:bodyPr>
          <a:lstStyle>
            <a:defPPr>
              <a:defRPr lang="x-none"/>
            </a:defPPr>
            <a:lvl1pPr>
              <a:defRPr lang="x-none" sz="1000" baseline="0">
                <a:latin typeface="+mn-lt"/>
              </a:defRPr>
            </a:lvl1pPr>
          </a:lstStyle>
          <a:p>
            <a:fld id="{42C328C1-A84F-4A39-A664-DBA00541A8C6}" type="slidenum">
              <a:rPr lang="x-none" sz="816" baseline="0" smtClean="0">
                <a:solidFill>
                  <a:srgbClr val="FFFFFF"/>
                </a:solidFill>
                <a:latin typeface="+mn-lt"/>
              </a:rPr>
              <a:pPr/>
              <a:t>‹#›</a:t>
            </a:fld>
            <a:endParaRPr lang="x-none" sz="816" baseline="0" dirty="0">
              <a:solidFill>
                <a:srgbClr val="FFFFFF"/>
              </a:solidFill>
              <a:latin typeface="+mn-lt"/>
            </a:endParaRPr>
          </a:p>
        </p:txBody>
      </p:sp>
      <p:sp>
        <p:nvSpPr>
          <p:cNvPr id="16" name="SlideLogoText"/>
          <p:cNvSpPr>
            <a:spLocks noChangeArrowheads="1"/>
          </p:cNvSpPr>
          <p:nvPr userDrawn="1">
            <p:custDataLst>
              <p:tags r:id="rId1"/>
            </p:custDataLst>
          </p:nvPr>
        </p:nvSpPr>
        <p:spPr bwMode="auto">
          <a:xfrm>
            <a:off x="7586248" y="6639224"/>
            <a:ext cx="1050093"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algn="r" defTabSz="913526"/>
            <a:r>
              <a:rPr lang="x-none" sz="816" baseline="0" dirty="0">
                <a:solidFill>
                  <a:srgbClr val="FFFFFF"/>
                </a:solidFill>
                <a:latin typeface="+mn-lt"/>
              </a:rPr>
              <a:t>McKinsey &amp; Company</a:t>
            </a:r>
          </a:p>
        </p:txBody>
      </p:sp>
      <p:sp>
        <p:nvSpPr>
          <p:cNvPr id="5"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dirty="0">
              <a:solidFill>
                <a:srgbClr val="808080"/>
              </a:solidFill>
              <a:latin typeface="+mn-lt"/>
              <a:ea typeface="+mn-ea"/>
            </a:endParaRPr>
          </a:p>
        </p:txBody>
      </p:sp>
    </p:spTree>
    <p:extLst>
      <p:ext uri="{BB962C8B-B14F-4D97-AF65-F5344CB8AC3E}">
        <p14:creationId xmlns:p14="http://schemas.microsoft.com/office/powerpoint/2010/main" val="703207891"/>
      </p:ext>
    </p:extLst>
  </p:cSld>
  <p:clrMapOvr>
    <a:masterClrMapping/>
  </p:clrMapOvr>
  <p:extLst mod="1">
    <p:ext uri="{DCECCB84-F9BA-43D5-87BE-67443E8EF086}">
      <p15:sldGuideLst xmlns:p15="http://schemas.microsoft.com/office/powerpoint/2012/main">
        <p15:guide id="1" pos="3978">
          <p15:clr>
            <a:srgbClr val="000000"/>
          </p15:clr>
        </p15:guide>
        <p15:guide id="2" orient="horz" pos="570">
          <p15:clr>
            <a:srgbClr val="000000"/>
          </p15:clr>
        </p15:guide>
        <p15:guide id="3" orient="horz" pos="3912">
          <p15:clr>
            <a:srgbClr val="000000"/>
          </p15:clr>
        </p15:guide>
        <p15:guide id="4" pos="72">
          <p15:clr>
            <a:srgbClr val="00000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3429000"/>
            <a:ext cx="8839200" cy="3276600"/>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600200"/>
            <a:ext cx="7772400" cy="16002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7/3/2019</a:t>
            </a:fld>
            <a:endParaRPr lang="en-US"/>
          </a:p>
        </p:txBody>
      </p:sp>
      <p:sp>
        <p:nvSpPr>
          <p:cNvPr id="10" name="Footer Placeholder 4"/>
          <p:cNvSpPr>
            <a:spLocks noGrp="1"/>
          </p:cNvSpPr>
          <p:nvPr>
            <p:ph type="ftr" sz="quarter" idx="3"/>
          </p:nvPr>
        </p:nvSpPr>
        <p:spPr>
          <a:xfrm>
            <a:off x="3124200" y="6520934"/>
            <a:ext cx="2895600" cy="184666"/>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FOOTER GOES HERE</a:t>
            </a:r>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3" name="Title 1"/>
          <p:cNvSpPr>
            <a:spLocks noGrp="1"/>
          </p:cNvSpPr>
          <p:nvPr>
            <p:ph type="title" hasCustomPrompt="1"/>
          </p:nvPr>
        </p:nvSpPr>
        <p:spPr>
          <a:xfrm>
            <a:off x="686104" y="457200"/>
            <a:ext cx="7772400" cy="914400"/>
          </a:xfrm>
        </p:spPr>
        <p:txBody>
          <a:bodyPr anchor="b" anchorCtr="0">
            <a:spAutoFit/>
          </a:bodyPr>
          <a:lstStyle>
            <a:lvl1pPr>
              <a:defRPr>
                <a:solidFill>
                  <a:srgbClr val="BA0C2F"/>
                </a:solidFill>
              </a:defRPr>
            </a:lvl1pPr>
          </a:lstStyle>
          <a:p>
            <a:r>
              <a:rPr lang="en-US" dirty="0"/>
              <a:t>CLICK TO EDIT MASTER TITLE STYLE</a:t>
            </a:r>
          </a:p>
        </p:txBody>
      </p:sp>
      <p:sp>
        <p:nvSpPr>
          <p:cNvPr id="14" name="Text Placeholder 4"/>
          <p:cNvSpPr>
            <a:spLocks noGrp="1"/>
          </p:cNvSpPr>
          <p:nvPr>
            <p:ph type="body" sz="quarter" idx="12" hasCustomPrompt="1"/>
          </p:nvPr>
        </p:nvSpPr>
        <p:spPr>
          <a:xfrm rot="16200000">
            <a:off x="7527667" y="47082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470141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2057401"/>
            <a:ext cx="3657600" cy="4114799"/>
          </a:xfrm>
        </p:spPr>
        <p:txBody>
          <a:bodyPr>
            <a:normAutofit/>
          </a:bodyPr>
          <a:lstStyle>
            <a:lvl1pPr>
              <a:defRPr sz="2000">
                <a:solidFill>
                  <a:srgbClr val="6C6463"/>
                </a:solidFill>
              </a:defRPr>
            </a:lvl1pPr>
            <a:lvl2pPr>
              <a:defRPr sz="18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5" name="Title 1"/>
          <p:cNvSpPr>
            <a:spLocks noGrp="1"/>
          </p:cNvSpPr>
          <p:nvPr>
            <p:ph type="title" hasCustomPrompt="1"/>
          </p:nvPr>
        </p:nvSpPr>
        <p:spPr>
          <a:xfrm>
            <a:off x="685800" y="408204"/>
            <a:ext cx="3657296" cy="1389888"/>
          </a:xfrm>
        </p:spPr>
        <p:txBody>
          <a:bodyPr wrap="square" anchor="b" anchorCtr="0">
            <a:spAutoFit/>
          </a:bodyPr>
          <a:lstStyle>
            <a:lvl1pPr>
              <a:defRPr>
                <a:solidFill>
                  <a:srgbClr val="BA0C2F"/>
                </a:solidFill>
              </a:defRPr>
            </a:lvl1pPr>
          </a:lstStyle>
          <a:p>
            <a:r>
              <a:rPr lang="en-US" dirty="0"/>
              <a:t>CLICK TO EDIT MASTER TITLE STYLE</a:t>
            </a:r>
          </a:p>
        </p:txBody>
      </p:sp>
      <p:sp>
        <p:nvSpPr>
          <p:cNvPr id="13" name="Text Placeholder 4"/>
          <p:cNvSpPr>
            <a:spLocks noGrp="1"/>
          </p:cNvSpPr>
          <p:nvPr>
            <p:ph type="body" sz="quarter" idx="12" hasCustomPrompt="1"/>
          </p:nvPr>
        </p:nvSpPr>
        <p:spPr>
          <a:xfrm rot="16200000">
            <a:off x="75276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Tree>
    <p:extLst>
      <p:ext uri="{BB962C8B-B14F-4D97-AF65-F5344CB8AC3E}">
        <p14:creationId xmlns:p14="http://schemas.microsoft.com/office/powerpoint/2010/main" val="2560114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2400"/>
            <a:ext cx="4419600" cy="65532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6520934"/>
            <a:ext cx="2133600" cy="184666"/>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7/3/2019</a:t>
            </a:fld>
            <a:endParaRPr lang="en-US"/>
          </a:p>
        </p:txBody>
      </p:sp>
      <p:sp>
        <p:nvSpPr>
          <p:cNvPr id="11" name="Slide Number Placeholder 5"/>
          <p:cNvSpPr>
            <a:spLocks noGrp="1"/>
          </p:cNvSpPr>
          <p:nvPr>
            <p:ph type="sldNum" sz="quarter" idx="4"/>
          </p:nvPr>
        </p:nvSpPr>
        <p:spPr>
          <a:xfrm>
            <a:off x="6858000" y="6520934"/>
            <a:ext cx="2133600" cy="184666"/>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108067" y="1431666"/>
            <a:ext cx="274320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971800"/>
            <a:ext cx="3885896" cy="954107"/>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theme" Target="../theme/theme2.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4.xml"/><Relationship Id="rId13" Type="http://schemas.openxmlformats.org/officeDocument/2006/relationships/tags" Target="../tags/tag9.xml"/><Relationship Id="rId18" Type="http://schemas.openxmlformats.org/officeDocument/2006/relationships/tags" Target="../tags/tag14.xml"/><Relationship Id="rId3" Type="http://schemas.openxmlformats.org/officeDocument/2006/relationships/slideLayout" Target="../slideLayouts/slideLayout69.xml"/><Relationship Id="rId21" Type="http://schemas.openxmlformats.org/officeDocument/2006/relationships/tags" Target="../tags/tag17.xml"/><Relationship Id="rId7" Type="http://schemas.openxmlformats.org/officeDocument/2006/relationships/tags" Target="../tags/tag3.xml"/><Relationship Id="rId12" Type="http://schemas.openxmlformats.org/officeDocument/2006/relationships/tags" Target="../tags/tag8.xml"/><Relationship Id="rId17" Type="http://schemas.openxmlformats.org/officeDocument/2006/relationships/tags" Target="../tags/tag13.xml"/><Relationship Id="rId2" Type="http://schemas.openxmlformats.org/officeDocument/2006/relationships/slideLayout" Target="../slideLayouts/slideLayout68.xml"/><Relationship Id="rId16" Type="http://schemas.openxmlformats.org/officeDocument/2006/relationships/tags" Target="../tags/tag12.xml"/><Relationship Id="rId20" Type="http://schemas.openxmlformats.org/officeDocument/2006/relationships/tags" Target="../tags/tag16.xml"/><Relationship Id="rId1" Type="http://schemas.openxmlformats.org/officeDocument/2006/relationships/slideLayout" Target="../slideLayouts/slideLayout67.xml"/><Relationship Id="rId6" Type="http://schemas.openxmlformats.org/officeDocument/2006/relationships/tags" Target="../tags/tag2.xml"/><Relationship Id="rId11" Type="http://schemas.openxmlformats.org/officeDocument/2006/relationships/tags" Target="../tags/tag7.xml"/><Relationship Id="rId24" Type="http://schemas.openxmlformats.org/officeDocument/2006/relationships/image" Target="../media/image9.emf"/><Relationship Id="rId5" Type="http://schemas.openxmlformats.org/officeDocument/2006/relationships/vmlDrawing" Target="../drawings/vmlDrawing2.vml"/><Relationship Id="rId15" Type="http://schemas.openxmlformats.org/officeDocument/2006/relationships/tags" Target="../tags/tag11.xml"/><Relationship Id="rId23" Type="http://schemas.openxmlformats.org/officeDocument/2006/relationships/oleObject" Target="../embeddings/oleObject2.bin"/><Relationship Id="rId10" Type="http://schemas.openxmlformats.org/officeDocument/2006/relationships/tags" Target="../tags/tag6.xml"/><Relationship Id="rId19" Type="http://schemas.openxmlformats.org/officeDocument/2006/relationships/tags" Target="../tags/tag15.xml"/><Relationship Id="rId4" Type="http://schemas.openxmlformats.org/officeDocument/2006/relationships/theme" Target="../theme/theme3.xml"/><Relationship Id="rId9" Type="http://schemas.openxmlformats.org/officeDocument/2006/relationships/tags" Target="../tags/tag5.xml"/><Relationship Id="rId14" Type="http://schemas.openxmlformats.org/officeDocument/2006/relationships/tags" Target="../tags/tag10.xml"/><Relationship Id="rId22" Type="http://schemas.openxmlformats.org/officeDocument/2006/relationships/tags" Target="../tags/tag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fld id="{7C017F59-29DA-6F48-B92A-5AD511CC2D63}" type="datetime1">
              <a:rPr lang="en-US" smtClean="0"/>
              <a:pPr/>
              <a:t>7/3/2019</a:t>
            </a:fld>
            <a:endParaRPr lang="en-US"/>
          </a:p>
        </p:txBody>
      </p:sp>
      <p:sp>
        <p:nvSpPr>
          <p:cNvPr id="5" name="Footer Placeholder 4"/>
          <p:cNvSpPr>
            <a:spLocks noGrp="1"/>
          </p:cNvSpPr>
          <p:nvPr>
            <p:ph type="ftr" sz="quarter" idx="3"/>
          </p:nvPr>
        </p:nvSpPr>
        <p:spPr>
          <a:xfrm>
            <a:off x="3124200" y="6530079"/>
            <a:ext cx="2895600" cy="184666"/>
          </a:xfrm>
          <a:prstGeom prst="rect">
            <a:avLst/>
          </a:prstGeom>
        </p:spPr>
        <p:txBody>
          <a:bodyPr vert="horz" lIns="91440" tIns="45720" rIns="91440" bIns="45720" rtlCol="0" anchor="ctr">
            <a:spAutoFit/>
          </a:bodyPr>
          <a:lstStyle>
            <a:lvl1pPr algn="ctr">
              <a:defRPr sz="600" b="0" i="0">
                <a:solidFill>
                  <a:srgbClr val="635C5B"/>
                </a:solidFill>
                <a:latin typeface="Gill Sans MT"/>
                <a:cs typeface="Gill Sans MT"/>
              </a:defRPr>
            </a:lvl1pPr>
          </a:lstStyle>
          <a:p>
            <a:r>
              <a:rPr lang="en-US"/>
              <a:t>FOOTER GOES HERE</a:t>
            </a:r>
          </a:p>
        </p:txBody>
      </p:sp>
      <p:sp>
        <p:nvSpPr>
          <p:cNvPr id="6" name="Slide Number Placeholder 5"/>
          <p:cNvSpPr>
            <a:spLocks noGrp="1"/>
          </p:cNvSpPr>
          <p:nvPr>
            <p:ph type="sldNum" sz="quarter" idx="4"/>
          </p:nvPr>
        </p:nvSpPr>
        <p:spPr>
          <a:xfrm>
            <a:off x="6858000" y="6391583"/>
            <a:ext cx="2133600" cy="461665"/>
          </a:xfrm>
          <a:prstGeom prst="rect">
            <a:avLst/>
          </a:prstGeom>
        </p:spPr>
        <p:txBody>
          <a:bodyPr vert="horz" lIns="91440" tIns="45720" rIns="91440" bIns="45720" rtlCol="0" anchor="ctr">
            <a:spAutoFit/>
          </a:bodyPr>
          <a:lstStyle>
            <a:lvl1pPr algn="r">
              <a:defRPr sz="2400" b="0" i="0">
                <a:solidFill>
                  <a:srgbClr val="635C5B"/>
                </a:solidFill>
                <a:latin typeface="Gill Sans MT"/>
                <a:cs typeface="Gill Sans MT"/>
              </a:defRPr>
            </a:lvl1pPr>
          </a:lstStyle>
          <a:p>
            <a:fld id="{42782948-4DBE-204D-AB9E-B65E067054AE}" type="slidenum">
              <a:rPr lang="en-US" smtClean="0"/>
              <a:pPr/>
              <a:t>‹#›</a:t>
            </a:fld>
            <a:endParaRPr lang="en-US"/>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10" r:id="rId6"/>
    <p:sldLayoutId id="2147483711" r:id="rId7"/>
    <p:sldLayoutId id="2147483712" r:id="rId8"/>
    <p:sldLayoutId id="2147483714" r:id="rId9"/>
    <p:sldLayoutId id="2147483722" r:id="rId10"/>
    <p:sldLayoutId id="2147483723" r:id="rId11"/>
    <p:sldLayoutId id="2147483724" r:id="rId12"/>
    <p:sldLayoutId id="2147483725" r:id="rId13"/>
    <p:sldLayoutId id="2147483726" r:id="rId14"/>
    <p:sldLayoutId id="2147483730" r:id="rId15"/>
    <p:sldLayoutId id="2147483696" r:id="rId16"/>
    <p:sldLayoutId id="2147483716" r:id="rId17"/>
    <p:sldLayoutId id="2147483717" r:id="rId18"/>
    <p:sldLayoutId id="2147483718" r:id="rId19"/>
    <p:sldLayoutId id="2147483686" r:id="rId20"/>
    <p:sldLayoutId id="2147483720" r:id="rId21"/>
    <p:sldLayoutId id="2147483699" r:id="rId22"/>
    <p:sldLayoutId id="2147483694" r:id="rId23"/>
    <p:sldLayoutId id="2147483731" r:id="rId24"/>
    <p:sldLayoutId id="2147483732" r:id="rId25"/>
    <p:sldLayoutId id="2147483733" r:id="rId26"/>
    <p:sldLayoutId id="2147483734" r:id="rId27"/>
    <p:sldLayoutId id="2147483735" r:id="rId28"/>
    <p:sldLayoutId id="2147483736" r:id="rId29"/>
    <p:sldLayoutId id="2147483737" r:id="rId30"/>
    <p:sldLayoutId id="2147483807" r:id="rId31"/>
    <p:sldLayoutId id="2147483875" r:id="rId32"/>
    <p:sldLayoutId id="2147483876" r:id="rId33"/>
    <p:sldLayoutId id="2147483877" r:id="rId34"/>
    <p:sldLayoutId id="2147483878" r:id="rId35"/>
    <p:sldLayoutId id="2147483879" r:id="rId36"/>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7E7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6104" y="457200"/>
            <a:ext cx="7772400" cy="9144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6530079"/>
            <a:ext cx="2133600" cy="184666"/>
          </a:xfrm>
          <a:prstGeom prst="rect">
            <a:avLst/>
          </a:prstGeom>
        </p:spPr>
        <p:txBody>
          <a:bodyPr vert="horz" lIns="91440" tIns="45720" rIns="91440" bIns="45720" rtlCol="0" anchor="ctr">
            <a:spAutoFit/>
          </a:bodyPr>
          <a:lstStyle>
            <a:lvl1pPr algn="l">
              <a:defRPr sz="600" b="0" i="0">
                <a:solidFill>
                  <a:srgbClr val="635C5B"/>
                </a:solidFill>
                <a:latin typeface="Gill Sans MT"/>
                <a:cs typeface="Gill Sans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7C017F59-29DA-6F48-B92A-5AD511CC2D63}" type="datetime1">
              <a:rPr kumimoji="0" lang="en-US" sz="600" b="0" i="0" u="none" strike="noStrike" kern="1200" cap="none" spc="0" normalizeH="0" baseline="0" noProof="0" smtClean="0">
                <a:ln>
                  <a:noFill/>
                </a:ln>
                <a:solidFill>
                  <a:srgbClr val="635C5B"/>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35C5B"/>
              </a:solidFill>
              <a:effectLst/>
              <a:uLnTx/>
              <a:uFillTx/>
              <a:latin typeface="Gill Sans MT"/>
              <a:ea typeface="+mn-ea"/>
            </a:endParaRPr>
          </a:p>
        </p:txBody>
      </p:sp>
      <p:sp>
        <p:nvSpPr>
          <p:cNvPr id="6" name="Slide Number Placeholder 5"/>
          <p:cNvSpPr>
            <a:spLocks noGrp="1"/>
          </p:cNvSpPr>
          <p:nvPr>
            <p:ph type="sldNum" sz="quarter" idx="4"/>
          </p:nvPr>
        </p:nvSpPr>
        <p:spPr>
          <a:xfrm>
            <a:off x="6858000" y="6530079"/>
            <a:ext cx="2133600" cy="184666"/>
          </a:xfrm>
          <a:prstGeom prst="rect">
            <a:avLst/>
          </a:prstGeom>
        </p:spPr>
        <p:txBody>
          <a:bodyPr vert="horz" lIns="91440" tIns="45720" rIns="91440" bIns="45720" rtlCol="0" anchor="ctr">
            <a:spAutoFit/>
          </a:bodyPr>
          <a:lstStyle>
            <a:lvl1pPr algn="r">
              <a:defRPr sz="600" b="0" i="0">
                <a:solidFill>
                  <a:srgbClr val="635C5B"/>
                </a:solidFill>
                <a:latin typeface="Gill Sans MT"/>
                <a:cs typeface="Gill Sans MT"/>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35C5B"/>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a:ln>
                <a:noFill/>
              </a:ln>
              <a:solidFill>
                <a:srgbClr val="635C5B"/>
              </a:solidFill>
              <a:effectLst/>
              <a:uLnTx/>
              <a:uFillTx/>
              <a:latin typeface="Gill Sans MT"/>
              <a:ea typeface="+mn-ea"/>
            </a:endParaRPr>
          </a:p>
        </p:txBody>
      </p:sp>
      <p:sp>
        <p:nvSpPr>
          <p:cNvPr id="7" name="Frame 6"/>
          <p:cNvSpPr/>
          <p:nvPr/>
        </p:nvSpPr>
        <p:spPr>
          <a:xfrm>
            <a:off x="0" y="0"/>
            <a:ext cx="9144000" cy="6858000"/>
          </a:xfrm>
          <a:prstGeom prst="frame">
            <a:avLst>
              <a:gd name="adj1" fmla="val 2222"/>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Gill Sans MT"/>
            </a:endParaRPr>
          </a:p>
        </p:txBody>
      </p:sp>
    </p:spTree>
    <p:extLst>
      <p:ext uri="{BB962C8B-B14F-4D97-AF65-F5344CB8AC3E}">
        <p14:creationId xmlns:p14="http://schemas.microsoft.com/office/powerpoint/2010/main" val="2730522981"/>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p:hf hdr="0"/>
  <p:txStyles>
    <p:titleStyle>
      <a:lvl1pPr algn="l" defTabSz="457200" rtl="0" eaLnBrk="1" latinLnBrk="0" hangingPunct="1">
        <a:spcBef>
          <a:spcPct val="0"/>
        </a:spcBef>
        <a:buNone/>
        <a:defRPr sz="28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6"/>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815" name="think-cell Slide" r:id="rId23" imgW="270" imgH="270" progId="TCLayout.ActiveDocument.1">
                  <p:embed/>
                </p:oleObj>
              </mc:Choice>
              <mc:Fallback>
                <p:oleObj name="think-cell Slide" r:id="rId23" imgW="270" imgH="270" progId="TCLayout.ActiveDocument.1">
                  <p:embed/>
                  <p:pic>
                    <p:nvPicPr>
                      <p:cNvPr id="2" name="Object 1" hidden="1"/>
                      <p:cNvPicPr/>
                      <p:nvPr/>
                    </p:nvPicPr>
                    <p:blipFill>
                      <a:blip r:embed="rId24"/>
                      <a:stretch>
                        <a:fillRect/>
                      </a:stretch>
                    </p:blipFill>
                    <p:spPr>
                      <a:xfrm>
                        <a:off x="0" y="0"/>
                        <a:ext cx="161984" cy="161974"/>
                      </a:xfrm>
                      <a:prstGeom prst="rect">
                        <a:avLst/>
                      </a:prstGeom>
                    </p:spPr>
                  </p:pic>
                </p:oleObj>
              </mc:Fallback>
            </mc:AlternateContent>
          </a:graphicData>
        </a:graphic>
      </p:graphicFrame>
      <p:sp>
        <p:nvSpPr>
          <p:cNvPr id="6" name="Rectangle 5" hidden="1"/>
          <p:cNvSpPr/>
          <p:nvPr>
            <p:custDataLst>
              <p:tags r:id="rId7"/>
            </p:custDataLst>
          </p:nvPr>
        </p:nvSpPr>
        <p:spPr bwMode="auto">
          <a:xfrm>
            <a:off x="0" y="0"/>
            <a:ext cx="161984" cy="161974"/>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x-none" sz="1837" dirty="0">
              <a:solidFill>
                <a:srgbClr val="000000"/>
              </a:solidFill>
              <a:sym typeface="Arial" panose="020B0604020202020204" pitchFamily="34" charset="0"/>
            </a:endParaRPr>
          </a:p>
        </p:txBody>
      </p:sp>
      <p:sp>
        <p:nvSpPr>
          <p:cNvPr id="1034" name="Working Draft"/>
          <p:cNvSpPr txBox="1">
            <a:spLocks noChangeArrowheads="1"/>
          </p:cNvSpPr>
          <p:nvPr/>
        </p:nvSpPr>
        <p:spPr bwMode="gray">
          <a:xfrm rot="5400000">
            <a:off x="8039871" y="1979057"/>
            <a:ext cx="2065716" cy="9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a:solidFill>
                  <a:srgbClr val="808080"/>
                </a:solidFill>
                <a:latin typeface="+mn-lt"/>
                <a:ea typeface="+mn-ea"/>
              </a:rPr>
              <a:t>Last Modified 9/21/2016 10:31 AM Eastern Standard Time</a:t>
            </a:r>
            <a:endParaRPr lang="x-none" sz="1632" baseline="0" dirty="0">
              <a:solidFill>
                <a:srgbClr val="808080"/>
              </a:solidFill>
              <a:latin typeface="+mn-lt"/>
              <a:ea typeface="+mn-ea"/>
            </a:endParaRPr>
          </a:p>
        </p:txBody>
      </p:sp>
      <p:sp>
        <p:nvSpPr>
          <p:cNvPr id="1035" name="Printed"/>
          <p:cNvSpPr txBox="1">
            <a:spLocks noChangeArrowheads="1"/>
          </p:cNvSpPr>
          <p:nvPr/>
        </p:nvSpPr>
        <p:spPr bwMode="gray">
          <a:xfrm rot="5400000">
            <a:off x="8173169" y="4197037"/>
            <a:ext cx="1799119" cy="9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lang="x-none" sz="1600">
                <a:solidFill>
                  <a:schemeClr val="tx1"/>
                </a:solidFill>
                <a:latin typeface="Arial" charset="0"/>
              </a:defRPr>
            </a:lvl1pPr>
            <a:lvl2pPr marL="742950" indent="-285750" eaLnBrk="0" hangingPunct="0">
              <a:defRPr lang="x-none" sz="1600">
                <a:solidFill>
                  <a:schemeClr val="tx1"/>
                </a:solidFill>
                <a:latin typeface="Arial" charset="0"/>
              </a:defRPr>
            </a:lvl2pPr>
            <a:lvl3pPr marL="1143000" indent="-228600" eaLnBrk="0" hangingPunct="0">
              <a:defRPr lang="x-none" sz="1600">
                <a:solidFill>
                  <a:schemeClr val="tx1"/>
                </a:solidFill>
                <a:latin typeface="Arial" charset="0"/>
              </a:defRPr>
            </a:lvl3pPr>
            <a:lvl4pPr marL="1600200" indent="-228600" eaLnBrk="0" hangingPunct="0">
              <a:defRPr lang="x-none" sz="1600">
                <a:solidFill>
                  <a:schemeClr val="tx1"/>
                </a:solidFill>
                <a:latin typeface="Arial" charset="0"/>
              </a:defRPr>
            </a:lvl4pPr>
            <a:lvl5pPr marL="2057400" indent="-228600" eaLnBrk="0" hangingPunct="0">
              <a:defRPr lang="x-none" sz="1600">
                <a:solidFill>
                  <a:schemeClr val="tx1"/>
                </a:solidFill>
                <a:latin typeface="Arial" charset="0"/>
              </a:defRPr>
            </a:lvl5pPr>
            <a:lvl6pPr marL="2514600" indent="-228600" eaLnBrk="0" fontAlgn="base" hangingPunct="0">
              <a:spcBef>
                <a:spcPct val="0"/>
              </a:spcBef>
              <a:spcAft>
                <a:spcPct val="0"/>
              </a:spcAft>
              <a:defRPr lang="x-none" sz="1600">
                <a:solidFill>
                  <a:schemeClr val="tx1"/>
                </a:solidFill>
                <a:latin typeface="Arial" charset="0"/>
              </a:defRPr>
            </a:lvl6pPr>
            <a:lvl7pPr marL="2971800" indent="-228600" eaLnBrk="0" fontAlgn="base" hangingPunct="0">
              <a:spcBef>
                <a:spcPct val="0"/>
              </a:spcBef>
              <a:spcAft>
                <a:spcPct val="0"/>
              </a:spcAft>
              <a:defRPr lang="x-none" sz="1600">
                <a:solidFill>
                  <a:schemeClr val="tx1"/>
                </a:solidFill>
                <a:latin typeface="Arial" charset="0"/>
              </a:defRPr>
            </a:lvl7pPr>
            <a:lvl8pPr marL="3429000" indent="-228600" eaLnBrk="0" fontAlgn="base" hangingPunct="0">
              <a:spcBef>
                <a:spcPct val="0"/>
              </a:spcBef>
              <a:spcAft>
                <a:spcPct val="0"/>
              </a:spcAft>
              <a:defRPr lang="x-none" sz="1600">
                <a:solidFill>
                  <a:schemeClr val="tx1"/>
                </a:solidFill>
                <a:latin typeface="Arial" charset="0"/>
              </a:defRPr>
            </a:lvl8pPr>
            <a:lvl9pPr marL="3886200" indent="-228600" eaLnBrk="0" fontAlgn="base" hangingPunct="0">
              <a:spcBef>
                <a:spcPct val="0"/>
              </a:spcBef>
              <a:spcAft>
                <a:spcPct val="0"/>
              </a:spcAft>
              <a:defRPr lang="x-none" sz="1600">
                <a:solidFill>
                  <a:schemeClr val="tx1"/>
                </a:solidFill>
                <a:latin typeface="Arial" charset="0"/>
              </a:defRPr>
            </a:lvl9pPr>
          </a:lstStyle>
          <a:p>
            <a:pPr eaLnBrk="1" hangingPunct="1">
              <a:defRPr lang="x-none"/>
            </a:pPr>
            <a:r>
              <a:rPr lang="en-US" sz="612" baseline="0">
                <a:solidFill>
                  <a:srgbClr val="808080"/>
                </a:solidFill>
                <a:latin typeface="+mn-lt"/>
                <a:ea typeface="+mn-ea"/>
              </a:rPr>
              <a:t>Printed 9/21/2016 9:53 AM Eastern Standard Time</a:t>
            </a:r>
            <a:endParaRPr lang="x-none" sz="1632" baseline="0" dirty="0">
              <a:solidFill>
                <a:srgbClr val="808080"/>
              </a:solidFill>
              <a:latin typeface="+mn-lt"/>
              <a:ea typeface="+mn-ea"/>
            </a:endParaRPr>
          </a:p>
        </p:txBody>
      </p:sp>
      <p:sp>
        <p:nvSpPr>
          <p:cNvPr id="19" name="Title Placeholder 2"/>
          <p:cNvSpPr>
            <a:spLocks noGrp="1" noChangeArrowheads="1"/>
          </p:cNvSpPr>
          <p:nvPr>
            <p:ph type="title"/>
          </p:nvPr>
        </p:nvSpPr>
        <p:spPr bwMode="gray">
          <a:xfrm>
            <a:off x="121489" y="234864"/>
            <a:ext cx="8794113"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r>
              <a:rPr lang="en-US"/>
              <a:t>Click to edit Master title style</a:t>
            </a:r>
            <a:endParaRPr lang="x-none" noProof="0" dirty="0"/>
          </a:p>
        </p:txBody>
      </p:sp>
      <p:sp>
        <p:nvSpPr>
          <p:cNvPr id="10" name="1. On-page tracker" hidden="1"/>
          <p:cNvSpPr>
            <a:spLocks noChangeArrowheads="1"/>
          </p:cNvSpPr>
          <p:nvPr/>
        </p:nvSpPr>
        <p:spPr bwMode="gray">
          <a:xfrm>
            <a:off x="121489" y="77303"/>
            <a:ext cx="511961" cy="128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x-none" sz="816" cap="all" baseline="0" dirty="0">
                <a:solidFill>
                  <a:schemeClr val="accent6"/>
                </a:solidFill>
                <a:latin typeface="+mn-lt"/>
                <a:ea typeface="+mn-ea"/>
              </a:rPr>
              <a:t>TRACKER</a:t>
            </a:r>
          </a:p>
        </p:txBody>
      </p:sp>
      <p:sp>
        <p:nvSpPr>
          <p:cNvPr id="11" name="3. Unit of measure" hidden="1"/>
          <p:cNvSpPr txBox="1">
            <a:spLocks noChangeArrowheads="1"/>
          </p:cNvSpPr>
          <p:nvPr/>
        </p:nvSpPr>
        <p:spPr bwMode="gray">
          <a:xfrm>
            <a:off x="121489" y="566136"/>
            <a:ext cx="8794113" cy="256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lang="x-none" sz="2400">
                <a:solidFill>
                  <a:schemeClr val="tx1"/>
                </a:solidFill>
                <a:latin typeface="Arial" charset="0"/>
              </a:defRPr>
            </a:lvl1pPr>
            <a:lvl2pPr marL="447675" defTabSz="895350">
              <a:defRPr lang="x-none" sz="2400">
                <a:solidFill>
                  <a:schemeClr val="tx1"/>
                </a:solidFill>
                <a:latin typeface="Arial" charset="0"/>
              </a:defRPr>
            </a:lvl2pPr>
            <a:lvl3pPr marL="895350" defTabSz="895350">
              <a:defRPr lang="x-none" sz="2400">
                <a:solidFill>
                  <a:schemeClr val="tx1"/>
                </a:solidFill>
                <a:latin typeface="Arial" charset="0"/>
              </a:defRPr>
            </a:lvl3pPr>
            <a:lvl4pPr marL="1344613"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1632" baseline="0" dirty="0">
                <a:solidFill>
                  <a:schemeClr val="accent6"/>
                </a:solidFill>
                <a:latin typeface="+mn-lt"/>
                <a:ea typeface="+mn-ea"/>
              </a:rPr>
              <a:t>Unit of measure</a:t>
            </a:r>
          </a:p>
        </p:txBody>
      </p:sp>
      <p:grpSp>
        <p:nvGrpSpPr>
          <p:cNvPr id="4" name="Slide Elements" hidden="1"/>
          <p:cNvGrpSpPr/>
          <p:nvPr userDrawn="1"/>
        </p:nvGrpSpPr>
        <p:grpSpPr bwMode="gray">
          <a:xfrm>
            <a:off x="121489" y="6432273"/>
            <a:ext cx="8794113" cy="333805"/>
            <a:chOff x="119063" y="6304223"/>
            <a:chExt cx="8618537" cy="327160"/>
          </a:xfrm>
        </p:grpSpPr>
        <p:sp>
          <p:nvSpPr>
            <p:cNvPr id="13" name="4. Footnote"/>
            <p:cNvSpPr txBox="1">
              <a:spLocks noChangeArrowheads="1"/>
            </p:cNvSpPr>
            <p:nvPr/>
          </p:nvSpPr>
          <p:spPr bwMode="gray">
            <a:xfrm>
              <a:off x="119063" y="6304223"/>
              <a:ext cx="8618537"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lang="x-none" sz="2400">
                  <a:solidFill>
                    <a:schemeClr val="tx1"/>
                  </a:solidFill>
                  <a:latin typeface="Arial" charset="0"/>
                </a:defRPr>
              </a:lvl1pPr>
              <a:lvl2pPr marL="1031875" defTabSz="895350">
                <a:defRPr lang="x-none" sz="2400">
                  <a:solidFill>
                    <a:schemeClr val="tx1"/>
                  </a:solidFill>
                  <a:latin typeface="Arial" charset="0"/>
                </a:defRPr>
              </a:lvl2pPr>
              <a:lvl3pPr marL="1217613" defTabSz="895350">
                <a:defRPr lang="x-none" sz="2400">
                  <a:solidFill>
                    <a:schemeClr val="tx1"/>
                  </a:solidFill>
                  <a:latin typeface="Arial" charset="0"/>
                </a:defRPr>
              </a:lvl3pPr>
              <a:lvl4pPr marL="1404938" defTabSz="895350">
                <a:defRPr lang="x-none" sz="2400">
                  <a:solidFill>
                    <a:schemeClr val="tx1"/>
                  </a:solidFill>
                  <a:latin typeface="Arial" charset="0"/>
                </a:defRPr>
              </a:lvl4pPr>
              <a:lvl5pPr marL="1792288" defTabSz="895350">
                <a:defRPr lang="x-none" sz="2400">
                  <a:solidFill>
                    <a:schemeClr val="tx1"/>
                  </a:solidFill>
                  <a:latin typeface="Arial" charset="0"/>
                </a:defRPr>
              </a:lvl5pPr>
              <a:lvl6pPr marL="2249488" defTabSz="895350" fontAlgn="base">
                <a:spcBef>
                  <a:spcPct val="0"/>
                </a:spcBef>
                <a:spcAft>
                  <a:spcPct val="0"/>
                </a:spcAft>
                <a:defRPr lang="x-none" sz="2400">
                  <a:solidFill>
                    <a:schemeClr val="tx1"/>
                  </a:solidFill>
                  <a:latin typeface="Arial" charset="0"/>
                </a:defRPr>
              </a:lvl6pPr>
              <a:lvl7pPr marL="2706688" defTabSz="895350" fontAlgn="base">
                <a:spcBef>
                  <a:spcPct val="0"/>
                </a:spcBef>
                <a:spcAft>
                  <a:spcPct val="0"/>
                </a:spcAft>
                <a:defRPr lang="x-none" sz="2400">
                  <a:solidFill>
                    <a:schemeClr val="tx1"/>
                  </a:solidFill>
                  <a:latin typeface="Arial" charset="0"/>
                </a:defRPr>
              </a:lvl7pPr>
              <a:lvl8pPr marL="3163888" defTabSz="895350" fontAlgn="base">
                <a:spcBef>
                  <a:spcPct val="0"/>
                </a:spcBef>
                <a:spcAft>
                  <a:spcPct val="0"/>
                </a:spcAft>
                <a:defRPr lang="x-none" sz="2400">
                  <a:solidFill>
                    <a:schemeClr val="tx1"/>
                  </a:solidFill>
                  <a:latin typeface="Arial" charset="0"/>
                </a:defRPr>
              </a:lvl8pPr>
              <a:lvl9pPr marL="3621088" defTabSz="895350" fontAlgn="base">
                <a:spcBef>
                  <a:spcPct val="0"/>
                </a:spcBef>
                <a:spcAft>
                  <a:spcPct val="0"/>
                </a:spcAft>
                <a:defRPr lang="x-none" sz="2400">
                  <a:solidFill>
                    <a:schemeClr val="tx1"/>
                  </a:solidFill>
                  <a:latin typeface="Arial" charset="0"/>
                </a:defRPr>
              </a:lvl9pPr>
            </a:lstStyle>
            <a:p>
              <a:pPr>
                <a:defRPr lang="x-none"/>
              </a:pPr>
              <a:r>
                <a:rPr lang="x-none" sz="816" baseline="0" dirty="0">
                  <a:solidFill>
                    <a:srgbClr val="808080"/>
                  </a:solidFill>
                  <a:latin typeface="+mn-lt"/>
                  <a:ea typeface="+mn-ea"/>
                </a:rPr>
                <a:t>1 Footnote</a:t>
              </a:r>
            </a:p>
          </p:txBody>
        </p:sp>
        <p:sp>
          <p:nvSpPr>
            <p:cNvPr id="14" name="5. Source"/>
            <p:cNvSpPr>
              <a:spLocks noChangeArrowheads="1"/>
            </p:cNvSpPr>
            <p:nvPr/>
          </p:nvSpPr>
          <p:spPr bwMode="gray">
            <a:xfrm>
              <a:off x="119063" y="6505836"/>
              <a:ext cx="7200000" cy="125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621975" indent="-621975" defTabSz="913526">
                <a:tabLst>
                  <a:tab pos="625214" algn="l"/>
                </a:tabLst>
              </a:pPr>
              <a:r>
                <a:rPr lang="x-none" sz="816" baseline="0" dirty="0">
                  <a:solidFill>
                    <a:srgbClr val="808080"/>
                  </a:solidFill>
                  <a:latin typeface="+mn-lt"/>
                  <a:ea typeface="+mn-ea"/>
                </a:rPr>
                <a:t>SOURCE : Source</a:t>
              </a:r>
            </a:p>
          </p:txBody>
        </p:sp>
      </p:grpSp>
      <p:sp>
        <p:nvSpPr>
          <p:cNvPr id="3" name="Text Placeholder 2"/>
          <p:cNvSpPr>
            <a:spLocks noGrp="1"/>
          </p:cNvSpPr>
          <p:nvPr>
            <p:ph type="body" idx="1"/>
          </p:nvPr>
        </p:nvSpPr>
        <p:spPr bwMode="gray">
          <a:xfrm>
            <a:off x="1482156" y="1991016"/>
            <a:ext cx="4389768" cy="1130501"/>
          </a:xfrm>
          <a:prstGeom prst="rect">
            <a:avLst/>
          </a:prstGeom>
        </p:spPr>
        <p:txBody>
          <a:bodyPr vert="horz" lIns="0" tIns="0" rIns="0" bIns="0" rtlCol="0">
            <a:spAutoFit/>
          </a:bodyPr>
          <a:lstStyle/>
          <a:p>
            <a:pPr lvl="0" latinLnBrk="0"/>
            <a:r>
              <a:rPr lang="en-US"/>
              <a:t>Click to 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x-none" dirty="0"/>
          </a:p>
        </p:txBody>
      </p:sp>
      <p:grpSp>
        <p:nvGrpSpPr>
          <p:cNvPr id="15" name="ACET" hidden="1"/>
          <p:cNvGrpSpPr>
            <a:grpSpLocks/>
          </p:cNvGrpSpPr>
          <p:nvPr/>
        </p:nvGrpSpPr>
        <p:grpSpPr bwMode="gray">
          <a:xfrm>
            <a:off x="1482155" y="1205554"/>
            <a:ext cx="4350892" cy="596066"/>
            <a:chOff x="915" y="662"/>
            <a:chExt cx="2686" cy="368"/>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662"/>
              <a:ext cx="2686" cy="368"/>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x-none" sz="1837" b="1" baseline="0" dirty="0">
                  <a:solidFill>
                    <a:srgbClr val="000000"/>
                  </a:solidFill>
                  <a:latin typeface="+mn-lt"/>
                  <a:ea typeface="+mn-ea"/>
                </a:rPr>
                <a:t>Title</a:t>
              </a:r>
            </a:p>
            <a:p>
              <a:r>
                <a:rPr lang="x-none" sz="1837" baseline="0" dirty="0">
                  <a:solidFill>
                    <a:srgbClr val="808080"/>
                  </a:solidFill>
                  <a:latin typeface="+mn-lt"/>
                  <a:ea typeface="+mn-ea"/>
                </a:rPr>
                <a:t>Unit of measure</a:t>
              </a:r>
            </a:p>
          </p:txBody>
        </p:sp>
      </p:grpSp>
      <p:grpSp>
        <p:nvGrpSpPr>
          <p:cNvPr id="17" name="McKSticker" hidden="1"/>
          <p:cNvGrpSpPr/>
          <p:nvPr/>
        </p:nvGrpSpPr>
        <p:grpSpPr bwMode="gray">
          <a:xfrm>
            <a:off x="8422811" y="291554"/>
            <a:ext cx="492792" cy="156360"/>
            <a:chOff x="8257822" y="285750"/>
            <a:chExt cx="482953" cy="153247"/>
          </a:xfrm>
        </p:grpSpPr>
        <p:sp>
          <p:nvSpPr>
            <p:cNvPr id="20" name="StickerRectangle"/>
            <p:cNvSpPr>
              <a:spLocks noChangeArrowheads="1"/>
            </p:cNvSpPr>
            <p:nvPr/>
          </p:nvSpPr>
          <p:spPr bwMode="gray">
            <a:xfrm>
              <a:off x="8257822" y="285750"/>
              <a:ext cx="482953" cy="15324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a:buClr>
                  <a:srgbClr val="002960"/>
                </a:buClr>
              </a:pPr>
              <a:r>
                <a:rPr lang="x-none" sz="816" baseline="0" dirty="0">
                  <a:solidFill>
                    <a:schemeClr val="accent6"/>
                  </a:solidFill>
                  <a:latin typeface="+mn-lt"/>
                  <a:ea typeface="+mn-ea"/>
                </a:rPr>
                <a:t>STICKER</a:t>
              </a:r>
            </a:p>
          </p:txBody>
        </p:sp>
        <p:cxnSp>
          <p:nvCxnSpPr>
            <p:cNvPr id="21" name="AutoShape 31"/>
            <p:cNvCxnSpPr>
              <a:cxnSpLocks noChangeShapeType="1"/>
              <a:stCxn id="20" idx="2"/>
              <a:endCxn id="20" idx="4"/>
            </p:cNvCxnSpPr>
            <p:nvPr/>
          </p:nvCxnSpPr>
          <p:spPr bwMode="gray">
            <a:xfrm>
              <a:off x="8257822" y="285750"/>
              <a:ext cx="0" cy="153247"/>
            </a:xfrm>
            <a:prstGeom prst="straightConnector1">
              <a:avLst/>
            </a:prstGeom>
            <a:noFill/>
            <a:ln w="9525">
              <a:solidFill>
                <a:schemeClr val="accent6"/>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257822" y="438997"/>
              <a:ext cx="482953" cy="0"/>
            </a:xfrm>
            <a:prstGeom prst="straightConnector1">
              <a:avLst/>
            </a:prstGeom>
            <a:noFill/>
            <a:ln w="25400">
              <a:solidFill>
                <a:schemeClr val="accent6"/>
              </a:solidFill>
              <a:round/>
              <a:headEnd/>
              <a:tailEnd/>
            </a:ln>
            <a:extLst>
              <a:ext uri="{909E8E84-426E-40DD-AFC4-6F175D3DCCD1}">
                <a14:hiddenFill xmlns:a14="http://schemas.microsoft.com/office/drawing/2010/main">
                  <a:noFill/>
                </a14:hiddenFill>
              </a:ext>
            </a:extLst>
          </p:spPr>
        </p:cxnSp>
      </p:grpSp>
      <p:sp>
        <p:nvSpPr>
          <p:cNvPr id="24" name="SlideBottomBar" hidden="1"/>
          <p:cNvSpPr/>
          <p:nvPr userDrawn="1"/>
        </p:nvSpPr>
        <p:spPr>
          <a:xfrm>
            <a:off x="8682346" y="6455859"/>
            <a:ext cx="46650"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sz="1837" baseline="0" dirty="0">
              <a:solidFill>
                <a:schemeClr val="tx1"/>
              </a:solidFill>
              <a:latin typeface="+mn-lt"/>
              <a:ea typeface="+mn-ea"/>
            </a:endParaRPr>
          </a:p>
        </p:txBody>
      </p:sp>
      <p:sp>
        <p:nvSpPr>
          <p:cNvPr id="23" name="doc id" hidden="1"/>
          <p:cNvSpPr>
            <a:spLocks noChangeArrowheads="1"/>
          </p:cNvSpPr>
          <p:nvPr userDrawn="1"/>
        </p:nvSpPr>
        <p:spPr bwMode="auto">
          <a:xfrm>
            <a:off x="8246609" y="51833"/>
            <a:ext cx="670614" cy="12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913526"/>
            <a:endParaRPr lang="x-none" sz="816" baseline="0" dirty="0">
              <a:solidFill>
                <a:srgbClr val="808080"/>
              </a:solidFill>
              <a:latin typeface="+mn-lt"/>
              <a:ea typeface="+mn-ea"/>
            </a:endParaRPr>
          </a:p>
        </p:txBody>
      </p:sp>
      <p:grpSp>
        <p:nvGrpSpPr>
          <p:cNvPr id="26" name="LegendBoxes" hidden="1"/>
          <p:cNvGrpSpPr/>
          <p:nvPr userDrawn="1"/>
        </p:nvGrpSpPr>
        <p:grpSpPr bwMode="gray">
          <a:xfrm>
            <a:off x="8076338" y="285075"/>
            <a:ext cx="789128" cy="1021522"/>
            <a:chOff x="7835905" y="279400"/>
            <a:chExt cx="773373" cy="1001186"/>
          </a:xfrm>
        </p:grpSpPr>
        <p:sp>
          <p:nvSpPr>
            <p:cNvPr id="27"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28"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29"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30"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31" name="Legend1"/>
            <p:cNvSpPr>
              <a:spLocks noChangeArrowheads="1"/>
            </p:cNvSpPr>
            <p:nvPr/>
          </p:nvSpPr>
          <p:spPr bwMode="gray">
            <a:xfrm>
              <a:off x="8089905"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32" name="Legend2"/>
            <p:cNvSpPr>
              <a:spLocks noChangeArrowheads="1"/>
            </p:cNvSpPr>
            <p:nvPr/>
          </p:nvSpPr>
          <p:spPr bwMode="gray">
            <a:xfrm>
              <a:off x="8089905" y="54927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33" name="Legend3"/>
            <p:cNvSpPr>
              <a:spLocks noChangeArrowheads="1"/>
            </p:cNvSpPr>
            <p:nvPr/>
          </p:nvSpPr>
          <p:spPr bwMode="gray">
            <a:xfrm>
              <a:off x="8089905" y="820738"/>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34" name="Legend4"/>
            <p:cNvSpPr>
              <a:spLocks noChangeArrowheads="1"/>
            </p:cNvSpPr>
            <p:nvPr/>
          </p:nvSpPr>
          <p:spPr bwMode="gray">
            <a:xfrm>
              <a:off x="8089905" y="10922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grpSp>
      <p:grpSp>
        <p:nvGrpSpPr>
          <p:cNvPr id="35" name="LegendLines" hidden="1"/>
          <p:cNvGrpSpPr/>
          <p:nvPr userDrawn="1"/>
        </p:nvGrpSpPr>
        <p:grpSpPr bwMode="gray">
          <a:xfrm>
            <a:off x="7762259" y="285075"/>
            <a:ext cx="1103377" cy="749405"/>
            <a:chOff x="7540629" y="279400"/>
            <a:chExt cx="1081348" cy="734486"/>
          </a:xfrm>
        </p:grpSpPr>
        <p:sp>
          <p:nvSpPr>
            <p:cNvPr id="36"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37" baseline="0" dirty="0">
                <a:latin typeface="+mn-lt"/>
                <a:ea typeface="+mn-ea"/>
              </a:endParaRPr>
            </a:p>
          </p:txBody>
        </p:sp>
        <p:sp>
          <p:nvSpPr>
            <p:cNvPr id="37"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37" baseline="0" dirty="0">
                <a:latin typeface="+mn-lt"/>
                <a:ea typeface="+mn-ea"/>
              </a:endParaRPr>
            </a:p>
          </p:txBody>
        </p:sp>
        <p:sp>
          <p:nvSpPr>
            <p:cNvPr id="38"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x-none" sz="1837" baseline="0" dirty="0">
                <a:latin typeface="+mn-lt"/>
                <a:ea typeface="+mn-ea"/>
              </a:endParaRPr>
            </a:p>
          </p:txBody>
        </p:sp>
        <p:sp>
          <p:nvSpPr>
            <p:cNvPr id="39" name="Legend1"/>
            <p:cNvSpPr>
              <a:spLocks noChangeArrowheads="1"/>
            </p:cNvSpPr>
            <p:nvPr/>
          </p:nvSpPr>
          <p:spPr bwMode="gray">
            <a:xfrm>
              <a:off x="8102604" y="2794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40" name="Legend2"/>
            <p:cNvSpPr>
              <a:spLocks noChangeArrowheads="1"/>
            </p:cNvSpPr>
            <p:nvPr/>
          </p:nvSpPr>
          <p:spPr bwMode="gray">
            <a:xfrm>
              <a:off x="8102604" y="54610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41" name="Legend3"/>
            <p:cNvSpPr>
              <a:spLocks noChangeArrowheads="1"/>
            </p:cNvSpPr>
            <p:nvPr/>
          </p:nvSpPr>
          <p:spPr bwMode="gray">
            <a:xfrm>
              <a:off x="8102604" y="825501"/>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grpSp>
      <p:grpSp>
        <p:nvGrpSpPr>
          <p:cNvPr id="42" name="LegendMoons" hidden="1"/>
          <p:cNvGrpSpPr/>
          <p:nvPr userDrawn="1"/>
        </p:nvGrpSpPr>
        <p:grpSpPr bwMode="gray">
          <a:xfrm>
            <a:off x="8008305" y="255920"/>
            <a:ext cx="857161" cy="1333054"/>
            <a:chOff x="7769225" y="250825"/>
            <a:chExt cx="840048" cy="1306516"/>
          </a:xfrm>
        </p:grpSpPr>
        <p:grpSp>
          <p:nvGrpSpPr>
            <p:cNvPr id="43" name="MoonLegend1"/>
            <p:cNvGrpSpPr>
              <a:grpSpLocks noChangeAspect="1"/>
            </p:cNvGrpSpPr>
            <p:nvPr>
              <p:custDataLst>
                <p:tags r:id="rId8"/>
              </p:custDataLst>
            </p:nvPr>
          </p:nvGrpSpPr>
          <p:grpSpPr bwMode="gray">
            <a:xfrm>
              <a:off x="7769225" y="250825"/>
              <a:ext cx="209550" cy="209551"/>
              <a:chOff x="4533" y="183"/>
              <a:chExt cx="144" cy="144"/>
            </a:xfrm>
          </p:grpSpPr>
          <p:sp>
            <p:nvSpPr>
              <p:cNvPr id="61" name="Oval 38"/>
              <p:cNvSpPr>
                <a:spLocks noChangeAspect="1" noChangeArrowheads="1"/>
              </p:cNvSpPr>
              <p:nvPr>
                <p:custDataLst>
                  <p:tags r:id="rId21"/>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62" name="Arc 39"/>
              <p:cNvSpPr>
                <a:spLocks noChangeAspect="1"/>
              </p:cNvSpPr>
              <p:nvPr>
                <p:custDataLst>
                  <p:tags r:id="rId22"/>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4" name="MoonLegend2"/>
            <p:cNvGrpSpPr>
              <a:grpSpLocks noChangeAspect="1"/>
            </p:cNvGrpSpPr>
            <p:nvPr>
              <p:custDataLst>
                <p:tags r:id="rId9"/>
              </p:custDataLst>
            </p:nvPr>
          </p:nvGrpSpPr>
          <p:grpSpPr bwMode="gray">
            <a:xfrm>
              <a:off x="7769225" y="525066"/>
              <a:ext cx="209550" cy="209551"/>
              <a:chOff x="1694" y="2044"/>
              <a:chExt cx="160" cy="160"/>
            </a:xfrm>
          </p:grpSpPr>
          <p:sp>
            <p:nvSpPr>
              <p:cNvPr id="59" name="Oval 41"/>
              <p:cNvSpPr>
                <a:spLocks noChangeAspect="1" noChangeArrowheads="1"/>
              </p:cNvSpPr>
              <p:nvPr>
                <p:custDataLst>
                  <p:tags r:id="rId19"/>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60" name="Arc 42"/>
              <p:cNvSpPr>
                <a:spLocks noChangeAspect="1"/>
              </p:cNvSpPr>
              <p:nvPr>
                <p:custDataLst>
                  <p:tags r:id="rId20"/>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5" name="MoonLegend4"/>
            <p:cNvGrpSpPr>
              <a:grpSpLocks noChangeAspect="1"/>
            </p:cNvGrpSpPr>
            <p:nvPr>
              <p:custDataLst>
                <p:tags r:id="rId10"/>
              </p:custDataLst>
            </p:nvPr>
          </p:nvGrpSpPr>
          <p:grpSpPr bwMode="gray">
            <a:xfrm>
              <a:off x="7769225" y="1073548"/>
              <a:ext cx="209550" cy="209551"/>
              <a:chOff x="4495" y="1198"/>
              <a:chExt cx="160" cy="160"/>
            </a:xfrm>
          </p:grpSpPr>
          <p:sp>
            <p:nvSpPr>
              <p:cNvPr id="57" name="Oval 47"/>
              <p:cNvSpPr>
                <a:spLocks noChangeAspect="1" noChangeArrowheads="1"/>
              </p:cNvSpPr>
              <p:nvPr>
                <p:custDataLst>
                  <p:tags r:id="rId17"/>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58" name="Arc 48"/>
              <p:cNvSpPr>
                <a:spLocks noChangeAspect="1"/>
              </p:cNvSpPr>
              <p:nvPr>
                <p:custDataLst>
                  <p:tags r:id="rId18"/>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6" name="MoonLegend5"/>
            <p:cNvGrpSpPr>
              <a:grpSpLocks noChangeAspect="1"/>
            </p:cNvGrpSpPr>
            <p:nvPr>
              <p:custDataLst>
                <p:tags r:id="rId11"/>
              </p:custDataLst>
            </p:nvPr>
          </p:nvGrpSpPr>
          <p:grpSpPr bwMode="gray">
            <a:xfrm>
              <a:off x="7769225" y="1347790"/>
              <a:ext cx="209550" cy="209551"/>
              <a:chOff x="4495" y="1440"/>
              <a:chExt cx="160" cy="160"/>
            </a:xfrm>
          </p:grpSpPr>
          <p:sp>
            <p:nvSpPr>
              <p:cNvPr id="55" name="Oval 50"/>
              <p:cNvSpPr>
                <a:spLocks noChangeAspect="1" noChangeArrowheads="1"/>
              </p:cNvSpPr>
              <p:nvPr>
                <p:custDataLst>
                  <p:tags r:id="rId15"/>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56" name="Oval 51"/>
              <p:cNvSpPr>
                <a:spLocks noChangeAspect="1" noChangeArrowheads="1"/>
              </p:cNvSpPr>
              <p:nvPr>
                <p:custDataLst>
                  <p:tags r:id="rId16"/>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grpSp>
          <p:nvGrpSpPr>
            <p:cNvPr id="47" name="MoonLegend3"/>
            <p:cNvGrpSpPr>
              <a:grpSpLocks noChangeAspect="1"/>
            </p:cNvGrpSpPr>
            <p:nvPr>
              <p:custDataLst>
                <p:tags r:id="rId12"/>
              </p:custDataLst>
            </p:nvPr>
          </p:nvGrpSpPr>
          <p:grpSpPr bwMode="gray">
            <a:xfrm>
              <a:off x="7769225" y="799307"/>
              <a:ext cx="209550" cy="209551"/>
              <a:chOff x="4495" y="1198"/>
              <a:chExt cx="160" cy="160"/>
            </a:xfrm>
          </p:grpSpPr>
          <p:sp>
            <p:nvSpPr>
              <p:cNvPr id="53" name="Oval 47"/>
              <p:cNvSpPr>
                <a:spLocks noChangeAspect="1" noChangeArrowheads="1"/>
              </p:cNvSpPr>
              <p:nvPr>
                <p:custDataLst>
                  <p:tags r:id="rId13"/>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sp>
            <p:nvSpPr>
              <p:cNvPr id="54" name="Arc 48"/>
              <p:cNvSpPr>
                <a:spLocks noChangeAspect="1"/>
              </p:cNvSpPr>
              <p:nvPr>
                <p:custDataLst>
                  <p:tags r:id="rId14"/>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x-none" sz="1837" baseline="0" dirty="0">
                  <a:latin typeface="+mn-lt"/>
                  <a:ea typeface="+mn-ea"/>
                </a:endParaRPr>
              </a:p>
            </p:txBody>
          </p:sp>
        </p:grpSp>
        <p:sp>
          <p:nvSpPr>
            <p:cNvPr id="48" name="Legend1"/>
            <p:cNvSpPr>
              <a:spLocks noChangeArrowheads="1"/>
            </p:cNvSpPr>
            <p:nvPr/>
          </p:nvSpPr>
          <p:spPr bwMode="gray">
            <a:xfrm>
              <a:off x="8089900" y="26352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49" name="Legend2"/>
            <p:cNvSpPr>
              <a:spLocks noChangeArrowheads="1"/>
            </p:cNvSpPr>
            <p:nvPr/>
          </p:nvSpPr>
          <p:spPr bwMode="gray">
            <a:xfrm>
              <a:off x="8089900" y="538163"/>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50" name="Legend3"/>
            <p:cNvSpPr>
              <a:spLocks noChangeArrowheads="1"/>
            </p:cNvSpPr>
            <p:nvPr/>
          </p:nvSpPr>
          <p:spPr bwMode="gray">
            <a:xfrm>
              <a:off x="8089900" y="812802"/>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51" name="Legend4"/>
            <p:cNvSpPr>
              <a:spLocks noChangeArrowheads="1"/>
            </p:cNvSpPr>
            <p:nvPr/>
          </p:nvSpPr>
          <p:spPr bwMode="gray">
            <a:xfrm>
              <a:off x="8089900" y="1084265"/>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sp>
          <p:nvSpPr>
            <p:cNvPr id="52" name="Legend5"/>
            <p:cNvSpPr>
              <a:spLocks noChangeArrowheads="1"/>
            </p:cNvSpPr>
            <p:nvPr/>
          </p:nvSpPr>
          <p:spPr bwMode="gray">
            <a:xfrm>
              <a:off x="8089900" y="1360490"/>
              <a:ext cx="519373" cy="188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a:buClr>
                  <a:schemeClr val="tx2"/>
                </a:buClr>
              </a:pPr>
              <a:r>
                <a:rPr lang="x-none" sz="1224" baseline="0" dirty="0">
                  <a:latin typeface="+mn-lt"/>
                  <a:ea typeface="+mn-ea"/>
                </a:rPr>
                <a:t>Legend</a:t>
              </a:r>
            </a:p>
          </p:txBody>
        </p:sp>
      </p:grpSp>
    </p:spTree>
    <p:extLst>
      <p:ext uri="{BB962C8B-B14F-4D97-AF65-F5344CB8AC3E}">
        <p14:creationId xmlns:p14="http://schemas.microsoft.com/office/powerpoint/2010/main" val="983362312"/>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Lst>
  <p:hf hdr="0" ftr="0" dt="0"/>
  <p:txStyles>
    <p:titleStyle>
      <a:lvl1pPr algn="l" defTabSz="913526" rtl="0" eaLnBrk="1" fontAlgn="base" hangingPunct="1">
        <a:spcBef>
          <a:spcPct val="0"/>
        </a:spcBef>
        <a:spcAft>
          <a:spcPct val="0"/>
        </a:spcAft>
        <a:tabLst>
          <a:tab pos="275353" algn="l"/>
        </a:tabLst>
        <a:defRPr lang="x-none" sz="2041" b="0" baseline="0">
          <a:solidFill>
            <a:schemeClr val="tx2"/>
          </a:solidFill>
          <a:latin typeface="+mj-lt"/>
          <a:ea typeface="+mj-ea"/>
          <a:cs typeface="+mj-cs"/>
        </a:defRPr>
      </a:lvl1pPr>
      <a:lvl2pPr algn="l" defTabSz="913526" rtl="0" eaLnBrk="1" fontAlgn="base" hangingPunct="1">
        <a:spcBef>
          <a:spcPct val="0"/>
        </a:spcBef>
        <a:spcAft>
          <a:spcPct val="0"/>
        </a:spcAft>
        <a:defRPr lang="x-none" sz="1939" b="1">
          <a:solidFill>
            <a:schemeClr val="tx2"/>
          </a:solidFill>
          <a:latin typeface="Arial" charset="0"/>
        </a:defRPr>
      </a:lvl2pPr>
      <a:lvl3pPr algn="l" defTabSz="913526" rtl="0" eaLnBrk="1" fontAlgn="base" hangingPunct="1">
        <a:spcBef>
          <a:spcPct val="0"/>
        </a:spcBef>
        <a:spcAft>
          <a:spcPct val="0"/>
        </a:spcAft>
        <a:defRPr lang="x-none" sz="1939" b="1">
          <a:solidFill>
            <a:schemeClr val="tx2"/>
          </a:solidFill>
          <a:latin typeface="Arial" charset="0"/>
        </a:defRPr>
      </a:lvl3pPr>
      <a:lvl4pPr algn="l" defTabSz="913526" rtl="0" eaLnBrk="1" fontAlgn="base" hangingPunct="1">
        <a:spcBef>
          <a:spcPct val="0"/>
        </a:spcBef>
        <a:spcAft>
          <a:spcPct val="0"/>
        </a:spcAft>
        <a:defRPr lang="x-none" sz="1939" b="1">
          <a:solidFill>
            <a:schemeClr val="tx2"/>
          </a:solidFill>
          <a:latin typeface="Arial" charset="0"/>
        </a:defRPr>
      </a:lvl4pPr>
      <a:lvl5pPr algn="l" defTabSz="913526" rtl="0" eaLnBrk="1" fontAlgn="base" hangingPunct="1">
        <a:spcBef>
          <a:spcPct val="0"/>
        </a:spcBef>
        <a:spcAft>
          <a:spcPct val="0"/>
        </a:spcAft>
        <a:defRPr lang="x-none" sz="1939" b="1">
          <a:solidFill>
            <a:schemeClr val="tx2"/>
          </a:solidFill>
          <a:latin typeface="Arial" charset="0"/>
        </a:defRPr>
      </a:lvl5pPr>
      <a:lvl6pPr marL="466481" algn="l" defTabSz="913526" rtl="0" eaLnBrk="1" fontAlgn="base" hangingPunct="1">
        <a:spcBef>
          <a:spcPct val="0"/>
        </a:spcBef>
        <a:spcAft>
          <a:spcPct val="0"/>
        </a:spcAft>
        <a:defRPr lang="x-none" sz="1939" b="1">
          <a:solidFill>
            <a:schemeClr val="tx2"/>
          </a:solidFill>
          <a:latin typeface="Arial" charset="0"/>
        </a:defRPr>
      </a:lvl6pPr>
      <a:lvl7pPr marL="932962" algn="l" defTabSz="913526" rtl="0" eaLnBrk="1" fontAlgn="base" hangingPunct="1">
        <a:spcBef>
          <a:spcPct val="0"/>
        </a:spcBef>
        <a:spcAft>
          <a:spcPct val="0"/>
        </a:spcAft>
        <a:defRPr lang="x-none" sz="1939" b="1">
          <a:solidFill>
            <a:schemeClr val="tx2"/>
          </a:solidFill>
          <a:latin typeface="Arial" charset="0"/>
        </a:defRPr>
      </a:lvl7pPr>
      <a:lvl8pPr marL="1399443" algn="l" defTabSz="913526" rtl="0" eaLnBrk="1" fontAlgn="base" hangingPunct="1">
        <a:spcBef>
          <a:spcPct val="0"/>
        </a:spcBef>
        <a:spcAft>
          <a:spcPct val="0"/>
        </a:spcAft>
        <a:defRPr lang="x-none" sz="1939" b="1">
          <a:solidFill>
            <a:schemeClr val="tx2"/>
          </a:solidFill>
          <a:latin typeface="Arial" charset="0"/>
        </a:defRPr>
      </a:lvl8pPr>
      <a:lvl9pPr marL="1865925" algn="l" defTabSz="913526" rtl="0" eaLnBrk="1" fontAlgn="base" hangingPunct="1">
        <a:spcBef>
          <a:spcPct val="0"/>
        </a:spcBef>
        <a:spcAft>
          <a:spcPct val="0"/>
        </a:spcAft>
        <a:defRPr lang="x-none" sz="1939" b="1">
          <a:solidFill>
            <a:schemeClr val="tx2"/>
          </a:solidFill>
          <a:latin typeface="Arial" charset="0"/>
        </a:defRPr>
      </a:lvl9pPr>
    </p:titleStyle>
    <p:bodyStyle>
      <a:lvl1pPr marL="0" indent="0" algn="l" defTabSz="913526" rtl="0" eaLnBrk="1" fontAlgn="base" hangingPunct="1">
        <a:spcBef>
          <a:spcPct val="0"/>
        </a:spcBef>
        <a:spcAft>
          <a:spcPct val="0"/>
        </a:spcAft>
        <a:buClr>
          <a:schemeClr val="tx2"/>
        </a:buClr>
        <a:buSzPct val="100000"/>
        <a:defRPr lang="x-none" sz="1428" baseline="0">
          <a:solidFill>
            <a:schemeClr val="tx1"/>
          </a:solidFill>
          <a:latin typeface="+mn-lt"/>
          <a:ea typeface="+mn-ea"/>
          <a:cs typeface="+mn-cs"/>
        </a:defRPr>
      </a:lvl1pPr>
      <a:lvl2pPr marL="197607" indent="-195987" algn="l" defTabSz="913526" rtl="0" eaLnBrk="1" fontAlgn="base" hangingPunct="1">
        <a:spcBef>
          <a:spcPct val="0"/>
        </a:spcBef>
        <a:spcAft>
          <a:spcPct val="0"/>
        </a:spcAft>
        <a:buClr>
          <a:schemeClr val="tx2"/>
        </a:buClr>
        <a:buSzPct val="125000"/>
        <a:buFont typeface="Arial" charset="0"/>
        <a:buChar char="▪"/>
        <a:defRPr lang="x-none" sz="1428" baseline="0">
          <a:solidFill>
            <a:schemeClr val="tx1"/>
          </a:solidFill>
          <a:latin typeface="+mn-lt"/>
        </a:defRPr>
      </a:lvl2pPr>
      <a:lvl3pPr marL="466481" indent="-267255"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3pPr>
      <a:lvl4pPr marL="626835" indent="-158733" algn="l" defTabSz="913526" rtl="0" eaLnBrk="1" fontAlgn="base" hangingPunct="1">
        <a:spcBef>
          <a:spcPct val="0"/>
        </a:spcBef>
        <a:spcAft>
          <a:spcPct val="0"/>
        </a:spcAft>
        <a:buClr>
          <a:schemeClr val="tx2"/>
        </a:buClr>
        <a:buSzPct val="120000"/>
        <a:buFont typeface="Arial" charset="0"/>
        <a:buChar char="▫"/>
        <a:defRPr lang="x-none" sz="1428" baseline="0">
          <a:solidFill>
            <a:schemeClr val="tx1"/>
          </a:solidFill>
          <a:latin typeface="+mn-lt"/>
        </a:defRPr>
      </a:lvl4pPr>
      <a:lvl5pPr marL="765029" indent="-132818" algn="l" defTabSz="913526" rtl="0" eaLnBrk="1" fontAlgn="base" hangingPunct="1">
        <a:spcBef>
          <a:spcPct val="0"/>
        </a:spcBef>
        <a:spcAft>
          <a:spcPct val="0"/>
        </a:spcAft>
        <a:buClr>
          <a:schemeClr val="tx2"/>
        </a:buClr>
        <a:buSzPct val="89000"/>
        <a:buFont typeface="Arial" charset="0"/>
        <a:buChar char="-"/>
        <a:defRPr lang="x-none" sz="1428" baseline="0">
          <a:solidFill>
            <a:schemeClr val="tx1"/>
          </a:solidFill>
          <a:latin typeface="+mn-lt"/>
        </a:defRPr>
      </a:lvl5pPr>
      <a:lvl6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6pPr>
      <a:lvl7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7pPr>
      <a:lvl8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8pPr>
      <a:lvl9pPr marL="765029" indent="-132818" algn="l" defTabSz="913526" rtl="0" eaLnBrk="1" fontAlgn="base" hangingPunct="1">
        <a:spcBef>
          <a:spcPct val="0"/>
        </a:spcBef>
        <a:spcAft>
          <a:spcPct val="0"/>
        </a:spcAft>
        <a:buClr>
          <a:schemeClr val="tx2"/>
        </a:buClr>
        <a:buSzPct val="89000"/>
        <a:buFont typeface="Arial" charset="0"/>
        <a:buChar char="-"/>
        <a:defRPr lang="x-none" sz="1632" baseline="0">
          <a:solidFill>
            <a:schemeClr val="tx1"/>
          </a:solidFill>
          <a:latin typeface="+mn-lt"/>
        </a:defRPr>
      </a:lvl9pPr>
    </p:bodyStyle>
    <p:otherStyle>
      <a:defPPr>
        <a:defRPr lang="x-none"/>
      </a:defPPr>
      <a:lvl1pPr marL="0" algn="l" defTabSz="932962" rtl="0" eaLnBrk="1" latinLnBrk="0" hangingPunct="1">
        <a:defRPr lang="x-none" sz="1837" kern="1200">
          <a:solidFill>
            <a:schemeClr val="tx1"/>
          </a:solidFill>
          <a:latin typeface="+mn-lt"/>
          <a:ea typeface="+mn-ea"/>
          <a:cs typeface="+mn-cs"/>
        </a:defRPr>
      </a:lvl1pPr>
      <a:lvl2pPr marL="466481" algn="l" defTabSz="932962" rtl="0" eaLnBrk="1" latinLnBrk="0" hangingPunct="1">
        <a:defRPr lang="x-none" sz="1837" kern="1200">
          <a:solidFill>
            <a:schemeClr val="tx1"/>
          </a:solidFill>
          <a:latin typeface="+mn-lt"/>
          <a:ea typeface="+mn-ea"/>
          <a:cs typeface="+mn-cs"/>
        </a:defRPr>
      </a:lvl2pPr>
      <a:lvl3pPr marL="932962" algn="l" defTabSz="932962" rtl="0" eaLnBrk="1" latinLnBrk="0" hangingPunct="1">
        <a:defRPr lang="x-none" sz="1837" kern="1200">
          <a:solidFill>
            <a:schemeClr val="tx1"/>
          </a:solidFill>
          <a:latin typeface="+mn-lt"/>
          <a:ea typeface="+mn-ea"/>
          <a:cs typeface="+mn-cs"/>
        </a:defRPr>
      </a:lvl3pPr>
      <a:lvl4pPr marL="1399443" algn="l" defTabSz="932962" rtl="0" eaLnBrk="1" latinLnBrk="0" hangingPunct="1">
        <a:defRPr lang="x-none" sz="1837" kern="1200">
          <a:solidFill>
            <a:schemeClr val="tx1"/>
          </a:solidFill>
          <a:latin typeface="+mn-lt"/>
          <a:ea typeface="+mn-ea"/>
          <a:cs typeface="+mn-cs"/>
        </a:defRPr>
      </a:lvl4pPr>
      <a:lvl5pPr marL="1865925" algn="l" defTabSz="932962" rtl="0" eaLnBrk="1" latinLnBrk="0" hangingPunct="1">
        <a:defRPr lang="x-none" sz="1837" kern="1200">
          <a:solidFill>
            <a:schemeClr val="tx1"/>
          </a:solidFill>
          <a:latin typeface="+mn-lt"/>
          <a:ea typeface="+mn-ea"/>
          <a:cs typeface="+mn-cs"/>
        </a:defRPr>
      </a:lvl5pPr>
      <a:lvl6pPr marL="2332406" algn="l" defTabSz="932962" rtl="0" eaLnBrk="1" latinLnBrk="0" hangingPunct="1">
        <a:defRPr lang="x-none" sz="1837" kern="1200">
          <a:solidFill>
            <a:schemeClr val="tx1"/>
          </a:solidFill>
          <a:latin typeface="+mn-lt"/>
          <a:ea typeface="+mn-ea"/>
          <a:cs typeface="+mn-cs"/>
        </a:defRPr>
      </a:lvl6pPr>
      <a:lvl7pPr marL="2798887" algn="l" defTabSz="932962" rtl="0" eaLnBrk="1" latinLnBrk="0" hangingPunct="1">
        <a:defRPr lang="x-none" sz="1837" kern="1200">
          <a:solidFill>
            <a:schemeClr val="tx1"/>
          </a:solidFill>
          <a:latin typeface="+mn-lt"/>
          <a:ea typeface="+mn-ea"/>
          <a:cs typeface="+mn-cs"/>
        </a:defRPr>
      </a:lvl7pPr>
      <a:lvl8pPr marL="3265368" algn="l" defTabSz="932962" rtl="0" eaLnBrk="1" latinLnBrk="0" hangingPunct="1">
        <a:defRPr lang="x-none" sz="1837" kern="1200">
          <a:solidFill>
            <a:schemeClr val="tx1"/>
          </a:solidFill>
          <a:latin typeface="+mn-lt"/>
          <a:ea typeface="+mn-ea"/>
          <a:cs typeface="+mn-cs"/>
        </a:defRPr>
      </a:lvl8pPr>
      <a:lvl9pPr marL="3731849" algn="l" defTabSz="932962" rtl="0" eaLnBrk="1" latinLnBrk="0" hangingPunct="1">
        <a:defRPr lang="x-none" sz="1837"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D0E1C5-66B5-46DA-9689-4B1151F785E8}"/>
              </a:ext>
              <a:ext uri="{C183D7F6-B498-43B3-948B-1728B52AA6E4}">
                <adec:decorative xmlns:adec="http://schemas.microsoft.com/office/drawing/2017/decorative" val="1"/>
              </a:ext>
            </a:extLst>
          </p:cNvPr>
          <p:cNvSpPr/>
          <p:nvPr/>
        </p:nvSpPr>
        <p:spPr>
          <a:xfrm>
            <a:off x="152400" y="22225"/>
            <a:ext cx="8839200" cy="6530975"/>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kern="0" dirty="0">
              <a:solidFill>
                <a:sysClr val="windowText" lastClr="000000"/>
              </a:solidFill>
            </a:endParaRPr>
          </a:p>
        </p:txBody>
      </p:sp>
      <p:sp>
        <p:nvSpPr>
          <p:cNvPr id="2" name="Title 1">
            <a:extLst>
              <a:ext uri="{FF2B5EF4-FFF2-40B4-BE49-F238E27FC236}">
                <a16:creationId xmlns:a16="http://schemas.microsoft.com/office/drawing/2014/main" id="{60EFB043-FCE6-4C2E-A7CD-F1995B7C41D4}"/>
              </a:ext>
            </a:extLst>
          </p:cNvPr>
          <p:cNvSpPr>
            <a:spLocks noGrp="1"/>
          </p:cNvSpPr>
          <p:nvPr>
            <p:ph type="ctrTitle"/>
          </p:nvPr>
        </p:nvSpPr>
        <p:spPr>
          <a:xfrm>
            <a:off x="838200" y="1422400"/>
            <a:ext cx="7772400" cy="2387600"/>
          </a:xfrm>
        </p:spPr>
        <p:txBody>
          <a:bodyPr>
            <a:normAutofit/>
          </a:bodyPr>
          <a:lstStyle/>
          <a:p>
            <a:pPr algn="l"/>
            <a:r>
              <a:rPr lang="en-US" sz="5400" dirty="0">
                <a:solidFill>
                  <a:srgbClr val="FFFFFF"/>
                </a:solidFill>
                <a:latin typeface="+mj-lt"/>
              </a:rPr>
              <a:t>Country X NSCA 2.0</a:t>
            </a:r>
            <a:br>
              <a:rPr lang="en-US" sz="5400" dirty="0">
                <a:solidFill>
                  <a:srgbClr val="FFFFFF"/>
                </a:solidFill>
                <a:latin typeface="+mj-lt"/>
              </a:rPr>
            </a:br>
            <a:r>
              <a:rPr lang="en-US" sz="2400" b="1" dirty="0">
                <a:solidFill>
                  <a:srgbClr val="FFFFFF"/>
                </a:solidFill>
                <a:latin typeface="+mj-lt"/>
              </a:rPr>
              <a:t>NATIONAL SUPPLY CHAIN ASSESSMENT</a:t>
            </a:r>
            <a:br>
              <a:rPr lang="en-US" sz="2400" b="1" dirty="0">
                <a:solidFill>
                  <a:srgbClr val="FFFFFF"/>
                </a:solidFill>
                <a:latin typeface="+mj-lt"/>
              </a:rPr>
            </a:br>
            <a:r>
              <a:rPr lang="en-US" sz="4400" dirty="0">
                <a:solidFill>
                  <a:srgbClr val="FFFFFF"/>
                </a:solidFill>
                <a:latin typeface="+mj-lt"/>
              </a:rPr>
              <a:t>Preliminary Findings</a:t>
            </a:r>
            <a:br>
              <a:rPr lang="en-US" sz="3200" dirty="0">
                <a:solidFill>
                  <a:srgbClr val="FFFFFF"/>
                </a:solidFill>
              </a:rPr>
            </a:br>
            <a:endParaRPr lang="en-US" sz="2400" dirty="0">
              <a:latin typeface="+mj-lt"/>
            </a:endParaRPr>
          </a:p>
        </p:txBody>
      </p:sp>
      <p:sp>
        <p:nvSpPr>
          <p:cNvPr id="10" name="Subtitle 12">
            <a:extLst>
              <a:ext uri="{FF2B5EF4-FFF2-40B4-BE49-F238E27FC236}">
                <a16:creationId xmlns:a16="http://schemas.microsoft.com/office/drawing/2014/main" id="{48A5E587-038B-4B5C-8C3C-2CD02BF0BF80}"/>
              </a:ext>
            </a:extLst>
          </p:cNvPr>
          <p:cNvSpPr>
            <a:spLocks noGrp="1"/>
          </p:cNvSpPr>
          <p:nvPr/>
        </p:nvSpPr>
        <p:spPr>
          <a:xfrm>
            <a:off x="838200" y="4343400"/>
            <a:ext cx="4191000" cy="676275"/>
          </a:xfrm>
          <a:prstGeom prst="rect">
            <a:avLst/>
          </a:prstGeom>
          <a:effectLst/>
        </p:spPr>
        <p:txBody>
          <a:bodyPr>
            <a:normAutofit fontScale="92500" lnSpcReduction="10000"/>
          </a:bodyPr>
          <a:lstStyle>
            <a:lvl1pPr marL="0" indent="0" algn="l" defTabSz="457200" rtl="0" eaLnBrk="1" latinLnBrk="0" hangingPunct="1">
              <a:spcBef>
                <a:spcPts val="0"/>
              </a:spcBef>
              <a:spcAft>
                <a:spcPts val="800"/>
              </a:spcAft>
              <a:buFont typeface="Arial"/>
              <a:buNone/>
              <a:defRPr sz="1600" b="0" i="0" kern="1200">
                <a:solidFill>
                  <a:schemeClr val="bg1"/>
                </a:solidFill>
                <a:latin typeface="Gill Sans MT"/>
                <a:ea typeface="+mn-ea"/>
                <a:cs typeface="Gill Sans MT"/>
              </a:defRPr>
            </a:lvl1pPr>
            <a:lvl2pPr marL="457200" indent="0" algn="ctr" defTabSz="457200" rtl="0" eaLnBrk="1" latinLnBrk="0" hangingPunct="1">
              <a:spcBef>
                <a:spcPts val="0"/>
              </a:spcBef>
              <a:spcAft>
                <a:spcPts val="800"/>
              </a:spcAft>
              <a:buFont typeface="Arial"/>
              <a:buNone/>
              <a:defRPr sz="1600" b="0" i="0" kern="1200">
                <a:solidFill>
                  <a:schemeClr val="tx1">
                    <a:tint val="75000"/>
                  </a:schemeClr>
                </a:solidFill>
                <a:latin typeface="Gill Sans MT"/>
                <a:ea typeface="+mn-ea"/>
                <a:cs typeface="Gill Sans MT"/>
              </a:defRPr>
            </a:lvl2pPr>
            <a:lvl3pPr marL="914400" indent="0" algn="ctr" defTabSz="457200" rtl="0" eaLnBrk="1" latinLnBrk="0" hangingPunct="1">
              <a:spcBef>
                <a:spcPct val="20000"/>
              </a:spcBef>
              <a:buFont typeface="Arial"/>
              <a:buNone/>
              <a:defRPr sz="1800" b="0" i="0" kern="1200">
                <a:solidFill>
                  <a:schemeClr val="tx1">
                    <a:tint val="75000"/>
                  </a:schemeClr>
                </a:solidFill>
                <a:latin typeface="Gill Sans MT"/>
                <a:ea typeface="+mn-ea"/>
                <a:cs typeface="Gill Sans MT"/>
              </a:defRPr>
            </a:lvl3pPr>
            <a:lvl4pPr marL="1371600" indent="0" algn="ctr" defTabSz="457200" rtl="0" eaLnBrk="1" latinLnBrk="0" hangingPunct="1">
              <a:spcBef>
                <a:spcPct val="20000"/>
              </a:spcBef>
              <a:buFont typeface="Arial"/>
              <a:buNone/>
              <a:defRPr sz="1600" b="0" i="0" kern="1200">
                <a:solidFill>
                  <a:schemeClr val="tx1">
                    <a:tint val="75000"/>
                  </a:schemeClr>
                </a:solidFill>
                <a:latin typeface="Gill Sans MT"/>
                <a:ea typeface="+mn-ea"/>
                <a:cs typeface="Gill Sans MT"/>
              </a:defRPr>
            </a:lvl4pPr>
            <a:lvl5pPr marL="1828800" indent="0" algn="ctr" defTabSz="457200" rtl="0" eaLnBrk="1" latinLnBrk="0" hangingPunct="1">
              <a:spcBef>
                <a:spcPct val="20000"/>
              </a:spcBef>
              <a:buFont typeface="Arial"/>
              <a:buNone/>
              <a:defRPr sz="1400" b="0" i="0" kern="1200">
                <a:solidFill>
                  <a:schemeClr val="tx1">
                    <a:tint val="75000"/>
                  </a:schemeClr>
                </a:solidFill>
                <a:latin typeface="Gill Sans MT"/>
                <a:ea typeface="+mn-ea"/>
                <a:cs typeface="Gill Sans M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fontAlgn="auto">
              <a:defRPr/>
            </a:pPr>
            <a:r>
              <a:rPr lang="en-US" sz="1800" dirty="0">
                <a:solidFill>
                  <a:srgbClr val="FFFFFF"/>
                </a:solidFill>
              </a:rPr>
              <a:t>Month Day, Year</a:t>
            </a:r>
          </a:p>
          <a:p>
            <a:pPr fontAlgn="auto">
              <a:defRPr/>
            </a:pPr>
            <a:r>
              <a:rPr lang="en-US" sz="1800" dirty="0">
                <a:solidFill>
                  <a:srgbClr val="FFFFFF"/>
                </a:solidFill>
              </a:rPr>
              <a:t>Capital City, Country X</a:t>
            </a:r>
          </a:p>
        </p:txBody>
      </p:sp>
      <p:pic>
        <p:nvPicPr>
          <p:cNvPr id="37896" name="Picture 3" descr="Logo of United States Agency for International Development">
            <a:extLst>
              <a:ext uri="{FF2B5EF4-FFF2-40B4-BE49-F238E27FC236}">
                <a16:creationId xmlns:a16="http://schemas.microsoft.com/office/drawing/2014/main" id="{387F7272-E87F-4080-B266-07CFD59339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335" t="13753" r="7623" b="12534"/>
          <a:stretch>
            <a:fillRect/>
          </a:stretch>
        </p:blipFill>
        <p:spPr bwMode="auto">
          <a:xfrm>
            <a:off x="381000" y="5911850"/>
            <a:ext cx="16668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694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(4)</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rgbClr val="FF0000"/>
                </a:solidFill>
                <a:latin typeface="+mn-lt"/>
                <a:ea typeface="+mn-ea"/>
                <a:cs typeface="+mn-cs"/>
              </a:rPr>
              <a:t>NSCA 2.0 Basics &amp; Enumerator Training</a:t>
            </a:r>
            <a:endParaRPr lang="en-US" altLang="en-US" dirty="0">
              <a:solidFill>
                <a:srgbClr val="FF0000"/>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10</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786053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85800" y="314980"/>
            <a:ext cx="6590186" cy="52322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US" b="1" dirty="0">
                <a:latin typeface="Gill Sans MT" panose="020B0502020104020203" pitchFamily="34" charset="0"/>
                <a:sym typeface="Cabin"/>
              </a:rPr>
              <a:t>Components of the NSCA 2.0</a:t>
            </a:r>
          </a:p>
        </p:txBody>
      </p:sp>
      <p:pic>
        <p:nvPicPr>
          <p:cNvPr id="3" name="Picture 2" descr="diagram containing 3 elements of NSCA 2.0. first one is supply chain mapping-develop a visual representation of the supply chain, second one is Capability and Functionality Assessment-       Measure the capability and functionality of a supply chain, third one is Key Performance Indicators (KPIs)- Measure the performance of a health supply chain.">
            <a:extLst>
              <a:ext uri="{FF2B5EF4-FFF2-40B4-BE49-F238E27FC236}">
                <a16:creationId xmlns:a16="http://schemas.microsoft.com/office/drawing/2014/main" id="{A6C1314E-97B3-4C4F-8F63-72584A610BD3}"/>
              </a:ext>
            </a:extLst>
          </p:cNvPr>
          <p:cNvPicPr>
            <a:picLocks noChangeAspect="1"/>
          </p:cNvPicPr>
          <p:nvPr/>
        </p:nvPicPr>
        <p:blipFill>
          <a:blip r:embed="rId2"/>
          <a:stretch>
            <a:fillRect/>
          </a:stretch>
        </p:blipFill>
        <p:spPr>
          <a:xfrm>
            <a:off x="304800" y="1256229"/>
            <a:ext cx="8349019" cy="4382571"/>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1C838E6-2EFE-2E47-BF15-73F64BC0A44F}" type="datetime1">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l" defTabSz="457200" rtl="0" eaLnBrk="1" fontAlgn="auto" latinLnBrk="0" hangingPunct="1">
                <a:lnSpc>
                  <a:spcPct val="100000"/>
                </a:lnSpc>
                <a:spcBef>
                  <a:spcPts val="0"/>
                </a:spcBef>
                <a:spcAft>
                  <a:spcPts val="0"/>
                </a:spcAft>
                <a:buClrTx/>
                <a:buSzTx/>
                <a:buFontTx/>
                <a:buNone/>
                <a:tabLst/>
                <a:defRPr/>
              </a:pPr>
              <a:t>7/3/2019</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42782948-4DBE-204D-AB9E-B65E067054AE}" type="slidenum">
              <a:rPr lang="en-US" sz="1200" b="1" smtClean="0">
                <a:solidFill>
                  <a:srgbClr val="635C5B"/>
                </a:solidFill>
                <a:latin typeface="Gill Sans MT" panose="020B0502020104020203" pitchFamily="34" charset="0"/>
              </a:rPr>
              <a:pPr/>
              <a:t>11</a:t>
            </a:fld>
            <a:endParaRPr lang="en-US" sz="1200" b="1" dirty="0">
              <a:solidFill>
                <a:srgbClr val="635C5B"/>
              </a:solidFill>
              <a:latin typeface="Gill Sans MT" panose="020B0502020104020203" pitchFamily="34" charset="0"/>
            </a:endParaRPr>
          </a:p>
        </p:txBody>
      </p:sp>
    </p:spTree>
    <p:extLst>
      <p:ext uri="{BB962C8B-B14F-4D97-AF65-F5344CB8AC3E}">
        <p14:creationId xmlns:p14="http://schemas.microsoft.com/office/powerpoint/2010/main" val="183614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684551" y="351020"/>
            <a:ext cx="8305800" cy="609600"/>
          </a:xfrm>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US" altLang="en-US" b="1" dirty="0">
                <a:latin typeface="Gill Sans MT" panose="020B0502020104020203" pitchFamily="34" charset="0"/>
                <a:sym typeface="Cabin"/>
              </a:rPr>
              <a:t>Definitions of Level of Maturity and Contribution to the Overall CMM Score</a:t>
            </a:r>
          </a:p>
        </p:txBody>
      </p:sp>
      <p:graphicFrame>
        <p:nvGraphicFramePr>
          <p:cNvPr id="7" name="Table 6"/>
          <p:cNvGraphicFramePr>
            <a:graphicFrameLocks noGrp="1"/>
          </p:cNvGraphicFramePr>
          <p:nvPr>
            <p:extLst>
              <p:ext uri="{D42A27DB-BD31-4B8C-83A1-F6EECF244321}">
                <p14:modId xmlns:p14="http://schemas.microsoft.com/office/powerpoint/2010/main" val="1800937437"/>
              </p:ext>
            </p:extLst>
          </p:nvPr>
        </p:nvGraphicFramePr>
        <p:xfrm>
          <a:off x="533401" y="1302885"/>
          <a:ext cx="5562599" cy="5029200"/>
        </p:xfrm>
        <a:graphic>
          <a:graphicData uri="http://schemas.openxmlformats.org/drawingml/2006/table">
            <a:tbl>
              <a:tblPr firstRow="1" firstCol="1">
                <a:tableStyleId>{6E25E649-3F16-4E02-A733-19D2CDBF48F0}</a:tableStyleId>
              </a:tblPr>
              <a:tblGrid>
                <a:gridCol w="1643495">
                  <a:extLst>
                    <a:ext uri="{9D8B030D-6E8A-4147-A177-3AD203B41FA5}">
                      <a16:colId xmlns:a16="http://schemas.microsoft.com/office/drawing/2014/main" val="20000"/>
                    </a:ext>
                  </a:extLst>
                </a:gridCol>
                <a:gridCol w="1643495">
                  <a:extLst>
                    <a:ext uri="{9D8B030D-6E8A-4147-A177-3AD203B41FA5}">
                      <a16:colId xmlns:a16="http://schemas.microsoft.com/office/drawing/2014/main" val="20001"/>
                    </a:ext>
                  </a:extLst>
                </a:gridCol>
                <a:gridCol w="2275609">
                  <a:extLst>
                    <a:ext uri="{9D8B030D-6E8A-4147-A177-3AD203B41FA5}">
                      <a16:colId xmlns:a16="http://schemas.microsoft.com/office/drawing/2014/main" val="20002"/>
                    </a:ext>
                  </a:extLst>
                </a:gridCol>
              </a:tblGrid>
              <a:tr h="763867">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Level of Maturity</a:t>
                      </a:r>
                      <a:r>
                        <a:rPr kumimoji="0" lang="en-US" altLang="en-US" sz="1600" u="none" strike="noStrike" cap="none" normalizeH="0" baseline="0" dirty="0">
                          <a:ln>
                            <a:noFill/>
                          </a:ln>
                          <a:solidFill>
                            <a:schemeClr val="bg1"/>
                          </a:solidFill>
                          <a:effectLst/>
                        </a:rPr>
                        <a:t> </a:t>
                      </a:r>
                      <a:r>
                        <a:rPr kumimoji="0" lang="en-US" altLang="en-US" sz="1400" b="1" i="0" u="none" strike="noStrike" cap="none" normalizeH="0" baseline="0" dirty="0">
                          <a:ln>
                            <a:noFill/>
                          </a:ln>
                          <a:solidFill>
                            <a:schemeClr val="bg1"/>
                          </a:solidFill>
                          <a:effectLst/>
                          <a:latin typeface="Gill Sans MT" pitchFamily="34" charset="0"/>
                          <a:cs typeface="Times New Roman" panose="02020603050405020304" pitchFamily="18" charset="0"/>
                        </a:rPr>
                        <a:t>(Contribution)</a:t>
                      </a:r>
                      <a:endParaRPr kumimoji="0" lang="en-US" altLang="en-US" sz="1400" u="none" strike="noStrike" cap="none" normalizeH="0" baseline="0" dirty="0">
                        <a:ln>
                          <a:noFill/>
                        </a:ln>
                        <a:solidFill>
                          <a:schemeClr val="bg1"/>
                        </a:solidFill>
                        <a:effectLst/>
                      </a:endParaRPr>
                    </a:p>
                  </a:txBody>
                  <a:tcPr marL="91448" marR="91448" marT="45772" marB="45772" anchor="ctr" horzOverflow="overflow">
                    <a:solidFill>
                      <a:schemeClr val="accent2"/>
                    </a:solidFill>
                  </a:tcPr>
                </a:tc>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600" u="none" strike="noStrike" cap="none" normalizeH="0" baseline="0" dirty="0">
                          <a:ln>
                            <a:noFill/>
                          </a:ln>
                          <a:solidFill>
                            <a:schemeClr val="bg1"/>
                          </a:solidFill>
                          <a:effectLst/>
                        </a:rPr>
                        <a:t>Definition</a:t>
                      </a:r>
                      <a:endParaRPr kumimoji="0" lang="en-US" altLang="en-US" sz="1600" b="1" i="0" u="none" strike="noStrike" cap="none" normalizeH="0" baseline="0" dirty="0">
                        <a:ln>
                          <a:noFill/>
                        </a:ln>
                        <a:solidFill>
                          <a:schemeClr val="bg1"/>
                        </a:solidFill>
                        <a:effectLst/>
                        <a:latin typeface="Gill Sans MT" pitchFamily="34" charset="0"/>
                        <a:cs typeface="Times New Roman" panose="02020603050405020304" pitchFamily="18" charset="0"/>
                      </a:endParaRPr>
                    </a:p>
                  </a:txBody>
                  <a:tcPr marL="91448" marR="91448" marT="45772" marB="45772" anchor="ctr" horzOverflow="overflow">
                    <a:solidFill>
                      <a:schemeClr val="accent2"/>
                    </a:solidFill>
                  </a:tcPr>
                </a:tc>
                <a:tc>
                  <a:txBody>
                    <a:bodyPr/>
                    <a:lstStyle/>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600" b="1" i="0" u="none" strike="noStrike" cap="none" normalizeH="0" baseline="0" dirty="0">
                          <a:ln>
                            <a:noFill/>
                          </a:ln>
                          <a:solidFill>
                            <a:schemeClr val="bg1"/>
                          </a:solidFill>
                          <a:effectLst/>
                          <a:latin typeface="Gill Sans MT" pitchFamily="34" charset="0"/>
                          <a:cs typeface="Times New Roman" panose="02020603050405020304" pitchFamily="18" charset="0"/>
                        </a:rPr>
                        <a:t>Inventory Example</a:t>
                      </a:r>
                    </a:p>
                  </a:txBody>
                  <a:tcPr marL="91448" marR="91448" marT="45772" marB="45772" anchor="ctr" horzOverflow="overflow">
                    <a:solidFill>
                      <a:schemeClr val="accent2"/>
                    </a:solidFill>
                  </a:tcPr>
                </a:tc>
                <a:extLst>
                  <a:ext uri="{0D108BD9-81ED-4DB2-BD59-A6C34878D82A}">
                    <a16:rowId xmlns:a16="http://schemas.microsoft.com/office/drawing/2014/main" val="10000"/>
                  </a:ext>
                </a:extLst>
              </a:tr>
              <a:tr h="959731">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Basic</a:t>
                      </a:r>
                    </a:p>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Gill Sans MT" pitchFamily="34" charset="0"/>
                          <a:cs typeface="Times New Roman" panose="02020603050405020304" pitchFamily="18" charset="0"/>
                        </a:rPr>
                        <a:t>(50%)</a:t>
                      </a:r>
                    </a:p>
                  </a:txBody>
                  <a:tcPr marL="91448" marR="91448" marT="45772" marB="45772" anchor="ctr" horzOverflow="overflow">
                    <a:solidFill>
                      <a:schemeClr val="accent2"/>
                    </a:solidFill>
                  </a:tcPr>
                </a:tc>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600"/>
                        </a:lnSpc>
                        <a:spcBef>
                          <a:spcPct val="0"/>
                        </a:spcBef>
                        <a:spcAft>
                          <a:spcPct val="0"/>
                        </a:spcAft>
                        <a:buClrTx/>
                        <a:buSzTx/>
                        <a:buFontTx/>
                        <a:buNone/>
                        <a:tabLst/>
                        <a:defRPr/>
                      </a:pPr>
                      <a:r>
                        <a:rPr kumimoji="0" lang="en-GB"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rPr>
                        <a:t>Must have </a:t>
                      </a:r>
                      <a:r>
                        <a:rPr kumimoji="0" lang="en-US"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rPr>
                        <a:t>capabilities and resources</a:t>
                      </a:r>
                    </a:p>
                  </a:txBody>
                  <a:tcPr marL="91448" marR="91448" marT="45772" marB="45772" anchor="ctr" horzOverflow="overflow">
                    <a:solidFill>
                      <a:schemeClr val="bg1"/>
                    </a:solidFill>
                  </a:tcPr>
                </a:tc>
                <a:tc>
                  <a:txBody>
                    <a:bodyPr/>
                    <a:lstStyle/>
                    <a:p>
                      <a:pPr marL="0" marR="0" lvl="0" indent="0" algn="ctr" defTabSz="457200" rtl="0" eaLnBrk="1" fontAlgn="base" latinLnBrk="0" hangingPunct="1">
                        <a:lnSpc>
                          <a:spcPts val="1600"/>
                        </a:lnSpc>
                        <a:spcBef>
                          <a:spcPct val="0"/>
                        </a:spcBef>
                        <a:spcAft>
                          <a:spcPct val="0"/>
                        </a:spcAft>
                        <a:buClrTx/>
                        <a:buSzTx/>
                        <a:buFontTx/>
                        <a:buNone/>
                        <a:tabLst/>
                      </a:pPr>
                      <a:r>
                        <a:rPr kumimoji="0" lang="en-GB"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rPr>
                        <a:t>Stock Cards</a:t>
                      </a:r>
                      <a:endParaRPr kumimoji="0" lang="en-US"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endParaRPr>
                    </a:p>
                  </a:txBody>
                  <a:tcPr marL="91448" marR="91448" marT="45772" marB="45772" anchor="ctr" horzOverflow="overflow">
                    <a:solidFill>
                      <a:schemeClr val="bg1"/>
                    </a:solidFill>
                  </a:tcPr>
                </a:tc>
                <a:extLst>
                  <a:ext uri="{0D108BD9-81ED-4DB2-BD59-A6C34878D82A}">
                    <a16:rowId xmlns:a16="http://schemas.microsoft.com/office/drawing/2014/main" val="10001"/>
                  </a:ext>
                </a:extLst>
              </a:tr>
              <a:tr h="780936">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Intermediate</a:t>
                      </a:r>
                      <a:br>
                        <a:rPr kumimoji="0" lang="en-US" altLang="en-US" sz="1800" u="none" strike="noStrike" cap="none" normalizeH="0" baseline="0" dirty="0">
                          <a:ln>
                            <a:noFill/>
                          </a:ln>
                          <a:solidFill>
                            <a:schemeClr val="bg1"/>
                          </a:solidFill>
                          <a:effectLst/>
                        </a:rPr>
                      </a:br>
                      <a:r>
                        <a:rPr kumimoji="0" lang="en-US" altLang="en-US" sz="1800" u="none" strike="noStrike" cap="none" normalizeH="0" baseline="0" dirty="0">
                          <a:ln>
                            <a:noFill/>
                          </a:ln>
                          <a:solidFill>
                            <a:schemeClr val="bg1"/>
                          </a:solidFill>
                          <a:effectLst/>
                        </a:rPr>
                        <a:t>(30%)</a:t>
                      </a:r>
                      <a:endParaRPr kumimoji="0" lang="en-US" altLang="en-US" sz="1800" b="1" i="0" u="none" strike="noStrike" cap="none" normalizeH="0" baseline="0" dirty="0">
                        <a:ln>
                          <a:noFill/>
                        </a:ln>
                        <a:solidFill>
                          <a:schemeClr val="bg1"/>
                        </a:solidFill>
                        <a:effectLst/>
                        <a:latin typeface="Gill Sans MT" pitchFamily="34" charset="0"/>
                        <a:cs typeface="Times New Roman" panose="02020603050405020304" pitchFamily="18" charset="0"/>
                      </a:endParaRPr>
                    </a:p>
                  </a:txBody>
                  <a:tcPr marL="91448" marR="91448" marT="45772" marB="45772" anchor="ctr" horzOverflow="overflow">
                    <a:solidFill>
                      <a:schemeClr val="accent2"/>
                    </a:solidFill>
                  </a:tcPr>
                </a:tc>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600"/>
                        </a:lnSpc>
                        <a:spcBef>
                          <a:spcPct val="0"/>
                        </a:spcBef>
                        <a:spcAft>
                          <a:spcPct val="0"/>
                        </a:spcAft>
                        <a:buClrTx/>
                        <a:buSzTx/>
                        <a:buFontTx/>
                        <a:buNone/>
                        <a:tabLst/>
                      </a:pPr>
                      <a:r>
                        <a:rPr kumimoji="0" lang="en-GB" altLang="en-US" sz="1800" u="none" strike="noStrike" cap="none" normalizeH="0" baseline="0" dirty="0">
                          <a:ln>
                            <a:noFill/>
                          </a:ln>
                          <a:effectLst/>
                        </a:rPr>
                        <a:t>Important, but not must-have  </a:t>
                      </a:r>
                      <a:endParaRPr kumimoji="0" lang="en-US" altLang="en-US" sz="1800" b="0" i="0" u="none" strike="noStrike" cap="none" normalizeH="0" baseline="0" dirty="0">
                        <a:ln>
                          <a:noFill/>
                        </a:ln>
                        <a:solidFill>
                          <a:srgbClr val="595959"/>
                        </a:solidFill>
                        <a:effectLst/>
                        <a:latin typeface="Gill Sans MT" pitchFamily="34" charset="0"/>
                        <a:cs typeface="Times New Roman" panose="02020603050405020304" pitchFamily="18" charset="0"/>
                      </a:endParaRPr>
                    </a:p>
                  </a:txBody>
                  <a:tcPr marL="91448" marR="91448" marT="45772" marB="45772" anchor="ctr" horzOverflow="overflow">
                    <a:solidFill>
                      <a:schemeClr val="bg1"/>
                    </a:solidFill>
                  </a:tcPr>
                </a:tc>
                <a:tc>
                  <a:txBody>
                    <a:bodyPr/>
                    <a:lstStyle/>
                    <a:p>
                      <a:pPr marL="0" marR="0" lvl="0" indent="0" algn="ctr" defTabSz="457200" rtl="0" eaLnBrk="1" fontAlgn="base" latinLnBrk="0" hangingPunct="1">
                        <a:lnSpc>
                          <a:spcPts val="1600"/>
                        </a:lnSpc>
                        <a:spcBef>
                          <a:spcPct val="0"/>
                        </a:spcBef>
                        <a:spcAft>
                          <a:spcPct val="0"/>
                        </a:spcAft>
                        <a:buClrTx/>
                        <a:buSzTx/>
                        <a:buFontTx/>
                        <a:buNone/>
                        <a:tabLst/>
                      </a:pPr>
                      <a:r>
                        <a:rPr kumimoji="0" lang="en-GB"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rPr>
                        <a:t>An excel sheet</a:t>
                      </a:r>
                      <a:endParaRPr kumimoji="0" lang="en-US"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endParaRPr>
                    </a:p>
                  </a:txBody>
                  <a:tcPr marL="91448" marR="91448" marT="45772" marB="45772" anchor="ctr" horzOverflow="overflow">
                    <a:solidFill>
                      <a:schemeClr val="bg1"/>
                    </a:solidFill>
                  </a:tcPr>
                </a:tc>
                <a:extLst>
                  <a:ext uri="{0D108BD9-81ED-4DB2-BD59-A6C34878D82A}">
                    <a16:rowId xmlns:a16="http://schemas.microsoft.com/office/drawing/2014/main" val="10002"/>
                  </a:ext>
                </a:extLst>
              </a:tr>
              <a:tr h="1038289">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Advanced</a:t>
                      </a:r>
                    </a:p>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Gill Sans MT" pitchFamily="34" charset="0"/>
                          <a:cs typeface="Times New Roman" panose="02020603050405020304" pitchFamily="18" charset="0"/>
                        </a:rPr>
                        <a:t>(15%)</a:t>
                      </a:r>
                    </a:p>
                  </a:txBody>
                  <a:tcPr marL="91448" marR="91448" marT="45772" marB="45772" anchor="ctr" horzOverflow="overflow">
                    <a:solidFill>
                      <a:schemeClr val="accent2"/>
                    </a:solidFill>
                  </a:tcPr>
                </a:tc>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600"/>
                        </a:lnSpc>
                        <a:spcBef>
                          <a:spcPct val="0"/>
                        </a:spcBef>
                        <a:spcAft>
                          <a:spcPct val="0"/>
                        </a:spcAft>
                        <a:buClrTx/>
                        <a:buSzTx/>
                        <a:buFontTx/>
                        <a:buNone/>
                        <a:tabLst/>
                      </a:pPr>
                      <a:r>
                        <a:rPr kumimoji="0" lang="en-GB" altLang="en-US" sz="1800" u="none" strike="noStrike" cap="none" normalizeH="0" baseline="0" dirty="0">
                          <a:ln>
                            <a:noFill/>
                          </a:ln>
                          <a:effectLst/>
                        </a:rPr>
                        <a:t>Nice-to-have  </a:t>
                      </a:r>
                      <a:endParaRPr kumimoji="0" lang="en-US" altLang="en-US" sz="1800" b="0" i="0" u="none" strike="noStrike" cap="none" normalizeH="0" baseline="0" dirty="0">
                        <a:ln>
                          <a:noFill/>
                        </a:ln>
                        <a:solidFill>
                          <a:srgbClr val="595959"/>
                        </a:solidFill>
                        <a:effectLst/>
                        <a:latin typeface="Gill Sans MT" pitchFamily="34" charset="0"/>
                        <a:cs typeface="Times New Roman" panose="02020603050405020304" pitchFamily="18" charset="0"/>
                      </a:endParaRPr>
                    </a:p>
                  </a:txBody>
                  <a:tcPr marL="91448" marR="91448" marT="45772" marB="45772" anchor="ctr" horzOverflow="overflow">
                    <a:solidFill>
                      <a:schemeClr val="bg1"/>
                    </a:solidFill>
                  </a:tcPr>
                </a:tc>
                <a:tc>
                  <a:txBody>
                    <a:bodyPr/>
                    <a:lstStyle/>
                    <a:p>
                      <a:pPr marL="0" marR="0" lvl="0" indent="0" algn="ctr" defTabSz="457200" rtl="0" eaLnBrk="1" fontAlgn="base" latinLnBrk="0" hangingPunct="1">
                        <a:lnSpc>
                          <a:spcPts val="1600"/>
                        </a:lnSpc>
                        <a:spcBef>
                          <a:spcPct val="0"/>
                        </a:spcBef>
                        <a:spcAft>
                          <a:spcPct val="0"/>
                        </a:spcAft>
                        <a:buClrTx/>
                        <a:buSzTx/>
                        <a:buFontTx/>
                        <a:buNone/>
                        <a:tabLst/>
                      </a:pPr>
                      <a:r>
                        <a:rPr kumimoji="0" lang="en-GB"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rPr>
                        <a:t>A dispensing and stock management electronic tool</a:t>
                      </a:r>
                      <a:endParaRPr kumimoji="0" lang="en-US"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endParaRPr>
                    </a:p>
                  </a:txBody>
                  <a:tcPr marL="91448" marR="91448" marT="45772" marB="45772" anchor="ctr" horzOverflow="overflow">
                    <a:solidFill>
                      <a:schemeClr val="bg1"/>
                    </a:solidFill>
                  </a:tcPr>
                </a:tc>
                <a:extLst>
                  <a:ext uri="{0D108BD9-81ED-4DB2-BD59-A6C34878D82A}">
                    <a16:rowId xmlns:a16="http://schemas.microsoft.com/office/drawing/2014/main" val="10003"/>
                  </a:ext>
                </a:extLst>
              </a:tr>
              <a:tr h="1486377">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u="none" strike="noStrike" cap="none" normalizeH="0" baseline="0" dirty="0">
                          <a:ln>
                            <a:noFill/>
                          </a:ln>
                          <a:solidFill>
                            <a:schemeClr val="bg1"/>
                          </a:solidFill>
                          <a:effectLst/>
                        </a:rPr>
                        <a:t>State of  Art (SOA)</a:t>
                      </a:r>
                    </a:p>
                    <a:p>
                      <a:pPr marL="0" marR="0" lvl="0" indent="0" algn="ctr" defTabSz="457200" rtl="0" eaLnBrk="1" fontAlgn="base" latinLnBrk="0" hangingPunct="1">
                        <a:lnSpc>
                          <a:spcPts val="14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Gill Sans MT" pitchFamily="34" charset="0"/>
                          <a:cs typeface="Times New Roman" panose="02020603050405020304" pitchFamily="18" charset="0"/>
                        </a:rPr>
                        <a:t>(5%)</a:t>
                      </a:r>
                    </a:p>
                  </a:txBody>
                  <a:tcPr marL="91448" marR="91448" marT="45772" marB="45772" anchor="ctr" horzOverflow="overflow">
                    <a:solidFill>
                      <a:schemeClr val="accent2"/>
                    </a:solidFill>
                  </a:tcPr>
                </a:tc>
                <a:tc>
                  <a:txBody>
                    <a:bodyPr/>
                    <a:lstStyle>
                      <a:lvl1pPr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1pPr>
                      <a:lvl2pPr marL="742950" indent="-285750" defTabSz="457200">
                        <a:spcAft>
                          <a:spcPts val="1200"/>
                        </a:spcAft>
                        <a:buFont typeface="Arial" panose="020B0604020202020204" pitchFamily="34" charset="0"/>
                        <a:defRPr>
                          <a:solidFill>
                            <a:srgbClr val="635C5B"/>
                          </a:solidFill>
                          <a:latin typeface="Gill Sans MT" pitchFamily="34" charset="0"/>
                          <a:ea typeface="Gill Sans MT" pitchFamily="34" charset="0"/>
                          <a:cs typeface="Gill Sans MT" pitchFamily="34" charset="0"/>
                        </a:defRPr>
                      </a:lvl2pPr>
                      <a:lvl3pPr marL="1143000" indent="-228600" defTabSz="457200">
                        <a:spcBef>
                          <a:spcPct val="20000"/>
                        </a:spcBef>
                        <a:buFont typeface="Arial" panose="020B0604020202020204" pitchFamily="34" charset="0"/>
                        <a:defRPr sz="1600">
                          <a:solidFill>
                            <a:srgbClr val="6C6463"/>
                          </a:solidFill>
                          <a:latin typeface="Gill Sans MT" pitchFamily="34" charset="0"/>
                          <a:ea typeface="Gill Sans MT" pitchFamily="34" charset="0"/>
                          <a:cs typeface="Gill Sans MT" pitchFamily="34" charset="0"/>
                        </a:defRPr>
                      </a:lvl3pPr>
                      <a:lvl4pPr marL="1600200" indent="-228600" defTabSz="457200">
                        <a:spcBef>
                          <a:spcPct val="20000"/>
                        </a:spcBef>
                        <a:buFont typeface="Arial" panose="020B0604020202020204" pitchFamily="34" charset="0"/>
                        <a:defRPr sz="1400">
                          <a:solidFill>
                            <a:srgbClr val="6C6463"/>
                          </a:solidFill>
                          <a:latin typeface="Gill Sans MT" pitchFamily="34" charset="0"/>
                          <a:ea typeface="Gill Sans MT" pitchFamily="34" charset="0"/>
                          <a:cs typeface="Gill Sans MT" pitchFamily="34" charset="0"/>
                        </a:defRPr>
                      </a:lvl4pPr>
                      <a:lvl5pPr marL="2057400" indent="-228600" defTabSz="457200">
                        <a:spcBef>
                          <a:spcPct val="20000"/>
                        </a:spcBef>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5pPr>
                      <a:lvl6pPr marL="25146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6pPr>
                      <a:lvl7pPr marL="29718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7pPr>
                      <a:lvl8pPr marL="34290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8pPr>
                      <a:lvl9pPr marL="3886200" indent="-228600" defTabSz="457200" eaLnBrk="0" fontAlgn="base" hangingPunct="0">
                        <a:spcBef>
                          <a:spcPct val="20000"/>
                        </a:spcBef>
                        <a:spcAft>
                          <a:spcPct val="0"/>
                        </a:spcAft>
                        <a:buFont typeface="Arial" panose="020B0604020202020204" pitchFamily="34" charset="0"/>
                        <a:defRPr sz="1200">
                          <a:solidFill>
                            <a:srgbClr val="6C6463"/>
                          </a:solidFill>
                          <a:latin typeface="Gill Sans MT" pitchFamily="34" charset="0"/>
                          <a:ea typeface="Gill Sans MT" pitchFamily="34" charset="0"/>
                          <a:cs typeface="Gill Sans MT" pitchFamily="34" charset="0"/>
                        </a:defRPr>
                      </a:lvl9pPr>
                    </a:lstStyle>
                    <a:p>
                      <a:pPr marL="0" marR="0" lvl="0" indent="0" algn="ctr" defTabSz="457200" rtl="0" eaLnBrk="1" fontAlgn="base" latinLnBrk="0" hangingPunct="1">
                        <a:lnSpc>
                          <a:spcPts val="1600"/>
                        </a:lnSpc>
                        <a:spcBef>
                          <a:spcPct val="0"/>
                        </a:spcBef>
                        <a:spcAft>
                          <a:spcPct val="0"/>
                        </a:spcAft>
                        <a:buClrTx/>
                        <a:buSzTx/>
                        <a:buFontTx/>
                        <a:buNone/>
                        <a:tabLst/>
                      </a:pPr>
                      <a:r>
                        <a:rPr kumimoji="0" lang="en-GB" altLang="en-US" sz="1800" u="none" strike="noStrike" cap="none" normalizeH="0" baseline="0" dirty="0">
                          <a:ln>
                            <a:noFill/>
                          </a:ln>
                          <a:effectLst/>
                        </a:rPr>
                        <a:t>As deployed by leading global logistics orgs. </a:t>
                      </a:r>
                      <a:endParaRPr kumimoji="0" lang="en-US" altLang="en-US" sz="1800" b="0" i="0" u="none" strike="noStrike" cap="none" normalizeH="0" baseline="0" dirty="0">
                        <a:ln>
                          <a:noFill/>
                        </a:ln>
                        <a:solidFill>
                          <a:srgbClr val="595959"/>
                        </a:solidFill>
                        <a:effectLst/>
                        <a:latin typeface="Gill Sans MT" pitchFamily="34" charset="0"/>
                        <a:cs typeface="Times New Roman" panose="02020603050405020304" pitchFamily="18" charset="0"/>
                      </a:endParaRPr>
                    </a:p>
                  </a:txBody>
                  <a:tcPr marL="91448" marR="91448" marT="45772" marB="45772" anchor="ctr" horzOverflow="overflow">
                    <a:solidFill>
                      <a:schemeClr val="bg1"/>
                    </a:solidFill>
                  </a:tcPr>
                </a:tc>
                <a:tc>
                  <a:txBody>
                    <a:bodyPr/>
                    <a:lstStyle/>
                    <a:p>
                      <a:pPr marL="0" marR="0" lvl="0" indent="0" algn="ctr" defTabSz="457200" rtl="0" eaLnBrk="1" fontAlgn="base" latinLnBrk="0" hangingPunct="1">
                        <a:lnSpc>
                          <a:spcPts val="1600"/>
                        </a:lnSpc>
                        <a:spcBef>
                          <a:spcPct val="0"/>
                        </a:spcBef>
                        <a:spcAft>
                          <a:spcPct val="0"/>
                        </a:spcAft>
                        <a:buClrTx/>
                        <a:buSzTx/>
                        <a:buFontTx/>
                        <a:buNone/>
                        <a:tabLst/>
                      </a:pPr>
                      <a:r>
                        <a:rPr kumimoji="0" lang="en-GB"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rPr>
                        <a:t>An ERP system for stock </a:t>
                      </a:r>
                      <a:endParaRPr kumimoji="0" lang="en-US" altLang="en-US" sz="1800" u="none" strike="noStrike" kern="1200" cap="none" normalizeH="0" baseline="0" dirty="0">
                        <a:ln>
                          <a:noFill/>
                        </a:ln>
                        <a:solidFill>
                          <a:srgbClr val="635C5B"/>
                        </a:solidFill>
                        <a:effectLst/>
                        <a:latin typeface="Gill Sans MT" pitchFamily="34" charset="0"/>
                        <a:ea typeface="Gill Sans MT" pitchFamily="34" charset="0"/>
                        <a:cs typeface="Gill Sans MT" pitchFamily="34" charset="0"/>
                      </a:endParaRPr>
                    </a:p>
                  </a:txBody>
                  <a:tcPr marL="91448" marR="91448" marT="45772" marB="45772" anchor="ctr" horzOverflow="overflow">
                    <a:solidFill>
                      <a:schemeClr val="bg1"/>
                    </a:solidFill>
                  </a:tcPr>
                </a:tc>
                <a:extLst>
                  <a:ext uri="{0D108BD9-81ED-4DB2-BD59-A6C34878D82A}">
                    <a16:rowId xmlns:a16="http://schemas.microsoft.com/office/drawing/2014/main" val="10004"/>
                  </a:ext>
                </a:extLst>
              </a:tr>
            </a:tbl>
          </a:graphicData>
        </a:graphic>
      </p:graphicFrame>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B9F1CF4F-F94A-4E72-8A7A-1D90E0D98BB3}" type="slidenum">
              <a:rPr lang="en-US" altLang="en-US" sz="1200" b="1" smtClean="0">
                <a:latin typeface="Gill Sans MT" panose="020B0502020104020203" pitchFamily="34" charset="0"/>
              </a:rPr>
              <a:pPr/>
              <a:t>12</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478848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7">
            <a:extLst>
              <a:ext uri="{FF2B5EF4-FFF2-40B4-BE49-F238E27FC236}">
                <a16:creationId xmlns:a16="http://schemas.microsoft.com/office/drawing/2014/main" id="{A9147C6B-C762-4AA8-BFD0-95BC1DF85FDF}"/>
              </a:ext>
            </a:extLst>
          </p:cNvPr>
          <p:cNvSpPr>
            <a:spLocks noGrp="1"/>
          </p:cNvSpPr>
          <p:nvPr>
            <p:ph type="title"/>
          </p:nvPr>
        </p:nvSpPr>
        <p:spPr>
          <a:xfrm>
            <a:off x="685800" y="314980"/>
            <a:ext cx="7848600" cy="523220"/>
          </a:xfrm>
          <a:noFill/>
          <a:ln>
            <a:noFill/>
          </a:ln>
        </p:spPr>
        <p:txBody>
          <a:bodyPr spcFirstLastPara="1" vert="horz" wrap="square" lIns="91425" tIns="45700" rIns="91425" bIns="45700" rtlCol="0" anchor="t" anchorCtr="0">
            <a:normAutofit/>
          </a:bodyPr>
          <a:lstStyle/>
          <a:p>
            <a:r>
              <a:rPr lang="en-US" b="1" dirty="0"/>
              <a:t>Overall Capability Maturity Model Score</a:t>
            </a:r>
          </a:p>
        </p:txBody>
      </p:sp>
      <p:pic>
        <p:nvPicPr>
          <p:cNvPr id="5" name="Picture 4" descr="Pyramid diagram with 4 levels from top to bottom. The top level shows &quot;SOA 5%&quot;, 2nd level shows &quot;Advanced 15%&quot;, 3rd level shows &quot;Intermediate 30%&quot; and the bottom level shows &quot;Basic 50%&quot;.">
            <a:extLst>
              <a:ext uri="{FF2B5EF4-FFF2-40B4-BE49-F238E27FC236}">
                <a16:creationId xmlns:a16="http://schemas.microsoft.com/office/drawing/2014/main" id="{6E260687-DDEC-4817-8E3A-F6ECDBC984BE}"/>
              </a:ext>
            </a:extLst>
          </p:cNvPr>
          <p:cNvPicPr>
            <a:picLocks noChangeAspect="1"/>
          </p:cNvPicPr>
          <p:nvPr/>
        </p:nvPicPr>
        <p:blipFill>
          <a:blip r:embed="rId2"/>
          <a:stretch>
            <a:fillRect/>
          </a:stretch>
        </p:blipFill>
        <p:spPr>
          <a:xfrm>
            <a:off x="281020" y="914400"/>
            <a:ext cx="5052980" cy="5114925"/>
          </a:xfrm>
          <a:prstGeom prst="rect">
            <a:avLst/>
          </a:prstGeom>
        </p:spPr>
      </p:pic>
      <p:sp>
        <p:nvSpPr>
          <p:cNvPr id="31" name="Rectangle 30">
            <a:extLst>
              <a:ext uri="{FF2B5EF4-FFF2-40B4-BE49-F238E27FC236}">
                <a16:creationId xmlns:a16="http://schemas.microsoft.com/office/drawing/2014/main" id="{CAB0C415-2610-4B07-95AB-DCE883A6E280}"/>
              </a:ext>
            </a:extLst>
          </p:cNvPr>
          <p:cNvSpPr/>
          <p:nvPr/>
        </p:nvSpPr>
        <p:spPr>
          <a:xfrm>
            <a:off x="5234192" y="1379656"/>
            <a:ext cx="3428525" cy="4364272"/>
          </a:xfrm>
          <a:prstGeom prst="rect">
            <a:avLst/>
          </a:prstGeom>
        </p:spPr>
        <p:txBody>
          <a:bodyPr wrap="square">
            <a:spAutoFit/>
          </a:bodyPr>
          <a:lstStyle/>
          <a:p>
            <a:pPr marL="265113" indent="-265113">
              <a:lnSpc>
                <a:spcPct val="90000"/>
              </a:lnSpc>
              <a:spcBef>
                <a:spcPts val="1200"/>
              </a:spcBef>
              <a:buFont typeface="Arial" panose="020B0604020202020204" pitchFamily="34" charset="0"/>
              <a:buChar char="•"/>
            </a:pPr>
            <a:r>
              <a:rPr lang="en-GB" sz="2400" dirty="0"/>
              <a:t>Each question is scored</a:t>
            </a:r>
          </a:p>
          <a:p>
            <a:pPr marL="265113" indent="-265113">
              <a:lnSpc>
                <a:spcPct val="90000"/>
              </a:lnSpc>
              <a:spcBef>
                <a:spcPts val="1200"/>
              </a:spcBef>
              <a:buFont typeface="Arial" panose="020B0604020202020204" pitchFamily="34" charset="0"/>
              <a:buChar char="•"/>
            </a:pPr>
            <a:r>
              <a:rPr lang="en-GB" sz="2400" dirty="0"/>
              <a:t>Sum of individual scores at each maturity level is the max for that level </a:t>
            </a:r>
          </a:p>
          <a:p>
            <a:pPr marL="265113" indent="-265113">
              <a:lnSpc>
                <a:spcPct val="90000"/>
              </a:lnSpc>
              <a:spcBef>
                <a:spcPts val="1200"/>
              </a:spcBef>
              <a:buFont typeface="Arial" panose="020B0604020202020204" pitchFamily="34" charset="0"/>
              <a:buChar char="•"/>
            </a:pPr>
            <a:r>
              <a:rPr lang="en-GB" sz="2400" dirty="0"/>
              <a:t>Sum of all scores creates a total score for that module</a:t>
            </a:r>
          </a:p>
          <a:p>
            <a:pPr marL="265113" indent="-265113">
              <a:lnSpc>
                <a:spcPct val="90000"/>
              </a:lnSpc>
              <a:spcBef>
                <a:spcPts val="1200"/>
              </a:spcBef>
              <a:buFont typeface="Arial" panose="020B0604020202020204" pitchFamily="34" charset="0"/>
              <a:buChar char="•"/>
            </a:pPr>
            <a:r>
              <a:rPr lang="en-GB" sz="2400" dirty="0"/>
              <a:t>It is possible to have a mix of basic and  higher maturity capabilities</a:t>
            </a:r>
          </a:p>
          <a:p>
            <a:pPr marL="265113" indent="-265113">
              <a:lnSpc>
                <a:spcPct val="90000"/>
              </a:lnSpc>
              <a:spcBef>
                <a:spcPts val="1200"/>
              </a:spcBef>
              <a:buFont typeface="Arial" panose="020B0604020202020204" pitchFamily="34" charset="0"/>
              <a:buChar char="•"/>
            </a:pPr>
            <a:endParaRPr lang="en-US" sz="2400"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02DF3F38-FF01-4A69-B0AE-ECA27FEB5142}" type="datetime1">
              <a:rPr lang="en-US" smtClean="0"/>
              <a:t>7/3/2019</a:t>
            </a:fld>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80AB4CF6-B2FB-1E49-909C-D679BE094D01}" type="slidenum">
              <a:rPr lang="en-US" sz="1200" b="1" smtClean="0">
                <a:latin typeface="Gill Sans MT" panose="020B0502020104020203" pitchFamily="34" charset="0"/>
              </a:rPr>
              <a:pPr/>
              <a:t>13</a:t>
            </a:fld>
            <a:endParaRPr lang="en-US" sz="1200" b="1" dirty="0">
              <a:latin typeface="Gill Sans MT" panose="020B0502020104020203" pitchFamily="34" charset="0"/>
            </a:endParaRPr>
          </a:p>
        </p:txBody>
      </p:sp>
    </p:spTree>
    <p:extLst>
      <p:ext uri="{BB962C8B-B14F-4D97-AF65-F5344CB8AC3E}">
        <p14:creationId xmlns:p14="http://schemas.microsoft.com/office/powerpoint/2010/main" val="300941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C7FD-1515-4D60-AD5A-9DFEC78BDFB2}"/>
              </a:ext>
            </a:extLst>
          </p:cNvPr>
          <p:cNvSpPr>
            <a:spLocks noGrp="1"/>
          </p:cNvSpPr>
          <p:nvPr>
            <p:ph type="title"/>
          </p:nvPr>
        </p:nvSpPr>
        <p:spPr/>
        <p:txBody>
          <a:bodyPr>
            <a:noAutofit/>
          </a:bodyPr>
          <a:lstStyle/>
          <a:p>
            <a:r>
              <a:rPr lang="en-US" b="1" dirty="0"/>
              <a:t>What NSCA is not</a:t>
            </a:r>
            <a:br>
              <a:rPr lang="en-US" b="1" dirty="0"/>
            </a:br>
            <a:endParaRPr lang="en-US" dirty="0"/>
          </a:p>
        </p:txBody>
      </p:sp>
      <p:sp>
        <p:nvSpPr>
          <p:cNvPr id="7" name="TextBox 6">
            <a:extLst>
              <a:ext uri="{FF2B5EF4-FFF2-40B4-BE49-F238E27FC236}">
                <a16:creationId xmlns:a16="http://schemas.microsoft.com/office/drawing/2014/main" id="{78F8B68B-A710-4CF0-A807-0BE0AD93249C}"/>
              </a:ext>
            </a:extLst>
          </p:cNvPr>
          <p:cNvSpPr txBox="1"/>
          <p:nvPr/>
        </p:nvSpPr>
        <p:spPr>
          <a:xfrm>
            <a:off x="762000" y="990600"/>
            <a:ext cx="7653337" cy="1066800"/>
          </a:xfrm>
          <a:prstGeom prst="rect">
            <a:avLst/>
          </a:prstGeom>
        </p:spPr>
        <p:txBody>
          <a:bodyPr vert="horz" lIns="91440" tIns="45720" rIns="91440" bIns="45720" rtlCol="0" anchor="t" anchorCtr="0">
            <a:normAutofit fontScale="97500"/>
          </a:bodyPr>
          <a:lstStyle>
            <a:lvl1pPr>
              <a:spcBef>
                <a:spcPct val="0"/>
              </a:spcBef>
              <a:buNone/>
              <a:defRPr sz="2800" b="0" i="0">
                <a:solidFill>
                  <a:srgbClr val="BA0C2F"/>
                </a:solidFill>
                <a:latin typeface="Gill Sans MT" panose="020B0502020104020203" pitchFamily="34" charset="0"/>
                <a:ea typeface="+mj-ea"/>
                <a:cs typeface="Gill Sans MT"/>
              </a:defRPr>
            </a:lvl1pPr>
          </a:lstStyle>
          <a:p>
            <a:r>
              <a:rPr lang="en-US" sz="2500" dirty="0"/>
              <a:t>NSCA 2.0 does not fulfill all supply chain evaluation needs- it may intersect with, but cannot replace, other resources</a:t>
            </a:r>
          </a:p>
        </p:txBody>
      </p:sp>
      <p:pic>
        <p:nvPicPr>
          <p:cNvPr id="8" name="Picture 7" descr="Diagram explaining text content: &quot;NSCA is a point in time assessment. The NSCA was not designed: to provide information on causality of observations (Impact evaluation), as a performance tool to evaluate individuals (annual review), as a method for identifying fraudulent behaviors (MAR or SLICE), for detailed ROI calculations (annual review) and as an auditing activity (costing or audit).">
            <a:extLst>
              <a:ext uri="{FF2B5EF4-FFF2-40B4-BE49-F238E27FC236}">
                <a16:creationId xmlns:a16="http://schemas.microsoft.com/office/drawing/2014/main" id="{56958B2B-F87E-4AAC-8D8B-FB14DA34E281}"/>
              </a:ext>
            </a:extLst>
          </p:cNvPr>
          <p:cNvPicPr>
            <a:picLocks noChangeAspect="1"/>
          </p:cNvPicPr>
          <p:nvPr/>
        </p:nvPicPr>
        <p:blipFill>
          <a:blip r:embed="rId3"/>
          <a:stretch>
            <a:fillRect/>
          </a:stretch>
        </p:blipFill>
        <p:spPr>
          <a:xfrm>
            <a:off x="609600" y="1906509"/>
            <a:ext cx="8034337" cy="4646691"/>
          </a:xfrm>
          <a:prstGeom prst="rect">
            <a:avLst/>
          </a:prstGeom>
        </p:spPr>
      </p:pic>
      <p:sp>
        <p:nvSpPr>
          <p:cNvPr id="24" name="Slide Number Placeholder 5">
            <a:extLst>
              <a:ext uri="{FF2B5EF4-FFF2-40B4-BE49-F238E27FC236}">
                <a16:creationId xmlns:a16="http://schemas.microsoft.com/office/drawing/2014/main" id="{3C62CFE7-DDD2-4373-AF20-E9616BDC7E9A}"/>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14</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928513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D6A515F-C8D1-40B9-8E04-B60A314CA96E}"/>
              </a:ext>
            </a:extLst>
          </p:cNvPr>
          <p:cNvSpPr>
            <a:spLocks noGrp="1"/>
          </p:cNvSpPr>
          <p:nvPr>
            <p:ph type="title"/>
          </p:nvPr>
        </p:nvSpPr>
        <p:spPr>
          <a:xfrm>
            <a:off x="685800" y="304800"/>
            <a:ext cx="7772400" cy="685800"/>
          </a:xfrm>
        </p:spPr>
        <p:txBody>
          <a:bodyPr>
            <a:noAutofit/>
          </a:bodyPr>
          <a:lstStyle/>
          <a:p>
            <a:r>
              <a:rPr lang="en-GB" b="1" dirty="0"/>
              <a:t>What the NSCA Can do: </a:t>
            </a:r>
            <a:br>
              <a:rPr lang="en-GB" b="1" dirty="0"/>
            </a:br>
            <a:endParaRPr lang="en-US" dirty="0"/>
          </a:p>
        </p:txBody>
      </p:sp>
      <p:sp>
        <p:nvSpPr>
          <p:cNvPr id="14" name="Content Placeholder 2">
            <a:extLst>
              <a:ext uri="{FF2B5EF4-FFF2-40B4-BE49-F238E27FC236}">
                <a16:creationId xmlns:a16="http://schemas.microsoft.com/office/drawing/2014/main" id="{1C50DA62-EAD1-4223-8100-17B409108823}"/>
              </a:ext>
            </a:extLst>
          </p:cNvPr>
          <p:cNvSpPr>
            <a:spLocks noGrp="1"/>
          </p:cNvSpPr>
          <p:nvPr>
            <p:ph idx="1"/>
          </p:nvPr>
        </p:nvSpPr>
        <p:spPr>
          <a:xfrm>
            <a:off x="533400" y="1066800"/>
            <a:ext cx="5486400" cy="5549381"/>
          </a:xfrm>
        </p:spPr>
        <p:txBody>
          <a:bodyPr>
            <a:noAutofit/>
          </a:bodyPr>
          <a:lstStyle/>
          <a:p>
            <a:pPr>
              <a:lnSpc>
                <a:spcPct val="110000"/>
              </a:lnSpc>
              <a:spcBef>
                <a:spcPts val="1200"/>
              </a:spcBef>
              <a:buFont typeface="Wingdings" panose="05000000000000000000" pitchFamily="2" charset="2"/>
              <a:buChar char="ü"/>
            </a:pPr>
            <a:r>
              <a:rPr lang="en-US" sz="2050" dirty="0">
                <a:solidFill>
                  <a:schemeClr val="tx1"/>
                </a:solidFill>
                <a:latin typeface="Gill Sans MT" panose="020B0502020104020203" pitchFamily="34" charset="0"/>
              </a:rPr>
              <a:t>NSCA can describe performance (in terms of KPIs) and the capability maturity of a supply chain.</a:t>
            </a:r>
          </a:p>
          <a:p>
            <a:pPr>
              <a:lnSpc>
                <a:spcPct val="110000"/>
              </a:lnSpc>
              <a:spcBef>
                <a:spcPts val="1200"/>
              </a:spcBef>
              <a:buFont typeface="Wingdings" panose="05000000000000000000" pitchFamily="2" charset="2"/>
              <a:buChar char="ü"/>
            </a:pPr>
            <a:r>
              <a:rPr lang="en-US" sz="2050" dirty="0">
                <a:solidFill>
                  <a:schemeClr val="tx1"/>
                </a:solidFill>
                <a:latin typeface="Gill Sans MT" panose="020B0502020104020203" pitchFamily="34" charset="0"/>
              </a:rPr>
              <a:t>Depending on the sample size, detailed analysis can show correlation, but not causation. </a:t>
            </a:r>
          </a:p>
          <a:p>
            <a:pPr lvl="1">
              <a:lnSpc>
                <a:spcPct val="110000"/>
              </a:lnSpc>
              <a:spcBef>
                <a:spcPts val="1200"/>
              </a:spcBef>
              <a:buFont typeface="Arial" panose="020B0604020202020204" pitchFamily="34" charset="0"/>
              <a:buChar char="•"/>
            </a:pPr>
            <a:r>
              <a:rPr lang="en-US" sz="2050" dirty="0">
                <a:solidFill>
                  <a:schemeClr val="tx1"/>
                </a:solidFill>
                <a:latin typeface="Gill Sans MT" panose="020B0502020104020203" pitchFamily="34" charset="0"/>
              </a:rPr>
              <a:t>The CMM can help to isolate the inputs and processes that are commonly present or absent at different levels of the supply chain.</a:t>
            </a:r>
            <a:endParaRPr lang="en-US" sz="2050" dirty="0">
              <a:latin typeface="Gill Sans MT" panose="020B0502020104020203" pitchFamily="34" charset="0"/>
            </a:endParaRPr>
          </a:p>
          <a:p>
            <a:pPr>
              <a:lnSpc>
                <a:spcPct val="110000"/>
              </a:lnSpc>
              <a:spcBef>
                <a:spcPts val="1200"/>
              </a:spcBef>
              <a:buFont typeface="Wingdings" panose="05000000000000000000" pitchFamily="2" charset="2"/>
              <a:buChar char="ü"/>
            </a:pPr>
            <a:r>
              <a:rPr lang="en-US" sz="2050" dirty="0">
                <a:solidFill>
                  <a:srgbClr val="FF0000"/>
                </a:solidFill>
                <a:latin typeface="Gill Sans MT" panose="020B0502020104020203" pitchFamily="34" charset="0"/>
              </a:rPr>
              <a:t>CMM findings are therefore likely to identify areas where investments or actions can lead to improved performance. </a:t>
            </a:r>
          </a:p>
          <a:p>
            <a:pPr marL="454025" lvl="1" indent="0">
              <a:lnSpc>
                <a:spcPct val="110000"/>
              </a:lnSpc>
              <a:spcBef>
                <a:spcPts val="1200"/>
              </a:spcBef>
              <a:buNone/>
            </a:pPr>
            <a:endParaRPr lang="en-US" sz="2050" dirty="0">
              <a:latin typeface="Gill Sans MT" panose="020B0502020104020203" pitchFamily="34" charset="0"/>
            </a:endParaRPr>
          </a:p>
          <a:p>
            <a:pPr>
              <a:lnSpc>
                <a:spcPct val="110000"/>
              </a:lnSpc>
              <a:spcBef>
                <a:spcPts val="1200"/>
              </a:spcBef>
            </a:pPr>
            <a:endParaRPr lang="en-US" sz="2050" dirty="0"/>
          </a:p>
        </p:txBody>
      </p:sp>
      <p:pic>
        <p:nvPicPr>
          <p:cNvPr id="15" name="Picture 2">
            <a:extLst>
              <a:ext uri="{FF2B5EF4-FFF2-40B4-BE49-F238E27FC236}">
                <a16:creationId xmlns:a16="http://schemas.microsoft.com/office/drawing/2014/main" id="{6535D859-A896-4614-8BA2-633157A3401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208" y="955040"/>
            <a:ext cx="2359025" cy="596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C183D7F6-B498-43B3-948B-1728B52AA6E4}">
                <adec:decorative xmlns:adec="http://schemas.microsoft.com/office/drawing/2017/decorative" val="1"/>
              </a:ext>
            </a:extLst>
          </p:cNvPr>
          <p:cNvSpPr>
            <a:spLocks noGrp="1"/>
          </p:cNvSpPr>
          <p:nvPr>
            <p:ph type="sldNum" sz="quarter" idx="12"/>
          </p:nvPr>
        </p:nvSpPr>
        <p:spPr/>
        <p:txBody>
          <a:bodyPr/>
          <a:lstStyle/>
          <a:p>
            <a:fld id="{B9F1CF4F-F94A-4E72-8A7A-1D90E0D98BB3}" type="slidenum">
              <a:rPr lang="en-US" altLang="en-US" smtClean="0"/>
              <a:pPr/>
              <a:t>15</a:t>
            </a:fld>
            <a:endParaRPr lang="en-US" altLang="en-US" dirty="0"/>
          </a:p>
        </p:txBody>
      </p:sp>
    </p:spTree>
    <p:extLst>
      <p:ext uri="{BB962C8B-B14F-4D97-AF65-F5344CB8AC3E}">
        <p14:creationId xmlns:p14="http://schemas.microsoft.com/office/powerpoint/2010/main" val="4006022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145" y="368092"/>
            <a:ext cx="8214255" cy="758825"/>
          </a:xfrm>
          <a:noFill/>
          <a:ln>
            <a:noFill/>
          </a:ln>
        </p:spPr>
        <p:txBody>
          <a:bodyPr spcFirstLastPara="1" vert="horz" wrap="square" lIns="91425" tIns="45700" rIns="91425" bIns="45700" rtlCol="0" anchor="t" anchorCtr="0">
            <a:normAutofit fontScale="90000"/>
          </a:bodyPr>
          <a:lstStyle/>
          <a:p>
            <a:pPr>
              <a:lnSpc>
                <a:spcPct val="90000"/>
              </a:lnSpc>
              <a:spcBef>
                <a:spcPts val="0"/>
              </a:spcBef>
              <a:buClr>
                <a:srgbClr val="BA0C2F"/>
              </a:buClr>
              <a:buSzPts val="6000"/>
              <a:buFont typeface="Cabin"/>
            </a:pPr>
            <a:r>
              <a:rPr lang="en-US" b="1" dirty="0">
                <a:latin typeface="Gill Sans MT" panose="020B0502020104020203" pitchFamily="34" charset="0"/>
                <a:sym typeface="Cabin"/>
              </a:rPr>
              <a:t>The Tools Evaluate Supply Chain Capability, Functionality And Performance</a:t>
            </a:r>
          </a:p>
        </p:txBody>
      </p:sp>
      <p:pic>
        <p:nvPicPr>
          <p:cNvPr id="7" name="Picture 6" descr="Graph representing KPIs performance from low to high in the x-axis and showing capability and functionality assessment from minimal to best practice in the y-axis. Also there is a text popping in the x-axis that says &quot;How is the supply chain actually performing?&quot; and another text in y-axis that says &quot;what is the capability of the system to perform?&quot;. ">
            <a:extLst>
              <a:ext uri="{FF2B5EF4-FFF2-40B4-BE49-F238E27FC236}">
                <a16:creationId xmlns:a16="http://schemas.microsoft.com/office/drawing/2014/main" id="{2D08EEB6-762A-4647-A059-5BA0DA657232}"/>
              </a:ext>
            </a:extLst>
          </p:cNvPr>
          <p:cNvPicPr>
            <a:picLocks noChangeAspect="1"/>
          </p:cNvPicPr>
          <p:nvPr/>
        </p:nvPicPr>
        <p:blipFill>
          <a:blip r:embed="rId3"/>
          <a:stretch>
            <a:fillRect/>
          </a:stretch>
        </p:blipFill>
        <p:spPr>
          <a:xfrm>
            <a:off x="267614" y="1365944"/>
            <a:ext cx="8632442" cy="5034856"/>
          </a:xfrm>
          <a:prstGeom prst="rect">
            <a:avLst/>
          </a:prstGeom>
        </p:spPr>
      </p:pic>
      <p:sp>
        <p:nvSpPr>
          <p:cNvPr id="4" name="Slide Number Placeholder 3">
            <a:extLst>
              <a:ext uri="{C183D7F6-B498-43B3-948B-1728B52AA6E4}">
                <adec:decorative xmlns:adec="http://schemas.microsoft.com/office/drawing/2017/decorative" val="1"/>
              </a:ext>
            </a:extLst>
          </p:cNvPr>
          <p:cNvSpPr>
            <a:spLocks noGrp="1"/>
          </p:cNvSpPr>
          <p:nvPr>
            <p:ph type="sldNum" sz="quarter" idx="10"/>
          </p:nvPr>
        </p:nvSpPr>
        <p:spPr>
          <a:xfrm>
            <a:off x="267613" y="6444734"/>
            <a:ext cx="2133600" cy="184666"/>
          </a:xfrm>
        </p:spPr>
        <p:txBody>
          <a:bodyPr/>
          <a:lstStyle/>
          <a:p>
            <a:fld id="{2A61DC93-8257-4C7C-8211-F523C3FF190E}" type="slidenum">
              <a:rPr lang="en-US" smtClean="0"/>
              <a:t>16</a:t>
            </a:fld>
            <a:endParaRPr lang="en-US" dirty="0"/>
          </a:p>
        </p:txBody>
      </p:sp>
      <p:sp>
        <p:nvSpPr>
          <p:cNvPr id="20" name="Slide Number Placeholder 5">
            <a:extLst>
              <a:ext uri="{FF2B5EF4-FFF2-40B4-BE49-F238E27FC236}">
                <a16:creationId xmlns:a16="http://schemas.microsoft.com/office/drawing/2014/main" id="{371CA513-0CF0-4C2B-B109-6B94C555FD9B}"/>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16</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6963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spcFirstLastPara="1" vert="horz" wrap="square" lIns="91425" tIns="45700" rIns="91425" bIns="45700" rtlCol="0" anchor="t" anchorCtr="0">
            <a:normAutofit/>
          </a:bodyPr>
          <a:lstStyle/>
          <a:p>
            <a:pPr>
              <a:lnSpc>
                <a:spcPct val="90000"/>
              </a:lnSpc>
              <a:spcBef>
                <a:spcPts val="0"/>
              </a:spcBef>
              <a:buClr>
                <a:srgbClr val="BA0C2F"/>
              </a:buClr>
              <a:buSzPts val="6000"/>
              <a:buFont typeface="Cabin"/>
            </a:pPr>
            <a:r>
              <a:rPr lang="en-US" b="1" dirty="0">
                <a:latin typeface="Gill Sans MT" panose="020B0502020104020203" pitchFamily="34" charset="0"/>
              </a:rPr>
              <a:t>About the Data Collectors</a:t>
            </a:r>
          </a:p>
        </p:txBody>
      </p:sp>
      <p:sp>
        <p:nvSpPr>
          <p:cNvPr id="3" name="Content Placeholder 2"/>
          <p:cNvSpPr>
            <a:spLocks noGrp="1"/>
          </p:cNvSpPr>
          <p:nvPr>
            <p:ph idx="1"/>
          </p:nvPr>
        </p:nvSpPr>
        <p:spPr>
          <a:xfrm>
            <a:off x="411480" y="1142999"/>
            <a:ext cx="5201072" cy="4354513"/>
          </a:xfrm>
        </p:spPr>
        <p:txBody>
          <a:bodyPr>
            <a:normAutofit lnSpcReduction="10000"/>
          </a:bodyPr>
          <a:lstStyle/>
          <a:p>
            <a:r>
              <a:rPr lang="en-US" dirty="0"/>
              <a:t>Data collectors included X titles and Y health workers/pharmacists currently working in Country X’s health system </a:t>
            </a:r>
          </a:p>
          <a:p>
            <a:r>
              <a:rPr lang="en-US" dirty="0"/>
              <a:t>Data collectors participated in a 4 day training preceding the assessment</a:t>
            </a:r>
          </a:p>
          <a:p>
            <a:r>
              <a:rPr lang="en-US" dirty="0"/>
              <a:t>Training included: </a:t>
            </a:r>
          </a:p>
          <a:p>
            <a:pPr lvl="1"/>
            <a:r>
              <a:rPr lang="en-US" dirty="0"/>
              <a:t>In-depth examination of the NSCA tool and objectives</a:t>
            </a:r>
          </a:p>
          <a:p>
            <a:pPr lvl="1"/>
            <a:r>
              <a:rPr lang="en-US" dirty="0"/>
              <a:t>Data collection process and best practices </a:t>
            </a:r>
          </a:p>
          <a:p>
            <a:pPr lvl="1"/>
            <a:r>
              <a:rPr lang="en-US" dirty="0"/>
              <a:t>Interview tips</a:t>
            </a:r>
          </a:p>
          <a:p>
            <a:pPr lvl="1"/>
            <a:r>
              <a:rPr lang="en-US" dirty="0"/>
              <a:t>Tool pilot testing</a:t>
            </a:r>
          </a:p>
        </p:txBody>
      </p:sp>
      <p:pic>
        <p:nvPicPr>
          <p:cNvPr id="4099"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8807"/>
          <a:stretch/>
        </p:blipFill>
        <p:spPr bwMode="auto">
          <a:xfrm>
            <a:off x="5612552" y="1771650"/>
            <a:ext cx="3039957" cy="3725863"/>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3A5B220F-240D-4734-8A00-6A37D499F3E5}" type="datetime1">
              <a:rPr lang="en-US" smtClean="0"/>
              <a:t>7/3/2019</a:t>
            </a:fld>
            <a:endParaRPr lang="en-US"/>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80AB4CF6-B2FB-1E49-909C-D679BE094D01}" type="slidenum">
              <a:rPr lang="en-US" sz="1200" b="1" smtClean="0">
                <a:solidFill>
                  <a:schemeClr val="tx1"/>
                </a:solidFill>
                <a:latin typeface="Gill Sans MT" panose="020B0502020104020203" pitchFamily="34" charset="0"/>
              </a:rPr>
              <a:pPr/>
              <a:t>17</a:t>
            </a:fld>
            <a:endParaRPr lang="en-US" sz="1200" b="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732122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(5)</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rgbClr val="FF0000"/>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18</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21177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4557" y="304800"/>
            <a:ext cx="7772400" cy="954107"/>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US" b="1" dirty="0">
                <a:latin typeface="Gill Sans MT" panose="020B0502020104020203" pitchFamily="34" charset="0"/>
              </a:rPr>
              <a:t>Country X NSCA 2.0 Tracer Commodities </a:t>
            </a:r>
          </a:p>
        </p:txBody>
      </p:sp>
      <p:graphicFrame>
        <p:nvGraphicFramePr>
          <p:cNvPr id="2" name="Table 1"/>
          <p:cNvGraphicFramePr>
            <a:graphicFrameLocks noGrp="1"/>
          </p:cNvGraphicFramePr>
          <p:nvPr>
            <p:extLst>
              <p:ext uri="{D42A27DB-BD31-4B8C-83A1-F6EECF244321}">
                <p14:modId xmlns:p14="http://schemas.microsoft.com/office/powerpoint/2010/main" val="2836808819"/>
              </p:ext>
            </p:extLst>
          </p:nvPr>
        </p:nvGraphicFramePr>
        <p:xfrm>
          <a:off x="457200" y="762000"/>
          <a:ext cx="8229600" cy="5946276"/>
        </p:xfrm>
        <a:graphic>
          <a:graphicData uri="http://schemas.openxmlformats.org/drawingml/2006/table">
            <a:tbl>
              <a:tblPr firstRow="1" bandRow="1">
                <a:tableStyleId>{5C22544A-7EE6-4342-B048-85BDC9FD1C3A}</a:tableStyleId>
              </a:tblPr>
              <a:tblGrid>
                <a:gridCol w="3067395">
                  <a:extLst>
                    <a:ext uri="{9D8B030D-6E8A-4147-A177-3AD203B41FA5}">
                      <a16:colId xmlns:a16="http://schemas.microsoft.com/office/drawing/2014/main" val="20000"/>
                    </a:ext>
                  </a:extLst>
                </a:gridCol>
                <a:gridCol w="1571105">
                  <a:extLst>
                    <a:ext uri="{9D8B030D-6E8A-4147-A177-3AD203B41FA5}">
                      <a16:colId xmlns:a16="http://schemas.microsoft.com/office/drawing/2014/main" val="20001"/>
                    </a:ext>
                  </a:extLst>
                </a:gridCol>
                <a:gridCol w="1496291">
                  <a:extLst>
                    <a:ext uri="{9D8B030D-6E8A-4147-A177-3AD203B41FA5}">
                      <a16:colId xmlns:a16="http://schemas.microsoft.com/office/drawing/2014/main" val="20002"/>
                    </a:ext>
                  </a:extLst>
                </a:gridCol>
                <a:gridCol w="2094809">
                  <a:extLst>
                    <a:ext uri="{9D8B030D-6E8A-4147-A177-3AD203B41FA5}">
                      <a16:colId xmlns:a16="http://schemas.microsoft.com/office/drawing/2014/main" val="20003"/>
                    </a:ext>
                  </a:extLst>
                </a:gridCol>
              </a:tblGrid>
              <a:tr h="576563">
                <a:tc>
                  <a:txBody>
                    <a:bodyPr/>
                    <a:lstStyle/>
                    <a:p>
                      <a:pPr marL="0" algn="l" defTabSz="457200" rtl="0" eaLnBrk="1" latinLnBrk="0" hangingPunct="1"/>
                      <a:r>
                        <a:rPr lang="en-US" sz="1400" b="1" kern="1200" dirty="0">
                          <a:solidFill>
                            <a:schemeClr val="lt1"/>
                          </a:solidFill>
                          <a:latin typeface="+mn-lt"/>
                          <a:ea typeface="+mn-ea"/>
                          <a:cs typeface="+mn-cs"/>
                        </a:rPr>
                        <a:t>Tracer Commodities</a:t>
                      </a:r>
                    </a:p>
                  </a:txBody>
                  <a:tcPr/>
                </a:tc>
                <a:tc>
                  <a:txBody>
                    <a:bodyPr/>
                    <a:lstStyle/>
                    <a:p>
                      <a:r>
                        <a:rPr lang="en-US" sz="1400" b="1" dirty="0"/>
                        <a:t>Associated Program</a:t>
                      </a:r>
                    </a:p>
                  </a:txBody>
                  <a:tcPr/>
                </a:tc>
                <a:tc>
                  <a:txBody>
                    <a:bodyPr/>
                    <a:lstStyle/>
                    <a:p>
                      <a:r>
                        <a:rPr lang="en-US" sz="1400" b="1" dirty="0"/>
                        <a:t>Unit</a:t>
                      </a:r>
                      <a:r>
                        <a:rPr lang="en-US" sz="1400" b="1" baseline="0" dirty="0"/>
                        <a:t> of Measure</a:t>
                      </a:r>
                      <a:endParaRPr lang="en-US" sz="1400" b="1" dirty="0"/>
                    </a:p>
                  </a:txBody>
                  <a:tcPr/>
                </a:tc>
                <a:tc>
                  <a:txBody>
                    <a:bodyPr/>
                    <a:lstStyle/>
                    <a:p>
                      <a:r>
                        <a:rPr lang="en-US" sz="1400" b="1" dirty="0"/>
                        <a:t>Special Handling</a:t>
                      </a:r>
                    </a:p>
                  </a:txBody>
                  <a:tcPr/>
                </a:tc>
                <a:extLst>
                  <a:ext uri="{0D108BD9-81ED-4DB2-BD59-A6C34878D82A}">
                    <a16:rowId xmlns:a16="http://schemas.microsoft.com/office/drawing/2014/main" val="10000"/>
                  </a:ext>
                </a:extLst>
              </a:tr>
              <a:tr h="469066">
                <a:tc>
                  <a:txBody>
                    <a:bodyPr/>
                    <a:lstStyle/>
                    <a:p>
                      <a:r>
                        <a:rPr lang="en-US" sz="1300" b="1" dirty="0" err="1">
                          <a:solidFill>
                            <a:srgbClr val="000000"/>
                          </a:solidFill>
                          <a:latin typeface="+mn-lt"/>
                        </a:rPr>
                        <a:t>Tenofovir</a:t>
                      </a:r>
                      <a:r>
                        <a:rPr lang="en-US" sz="1300" b="1" dirty="0">
                          <a:solidFill>
                            <a:srgbClr val="000000"/>
                          </a:solidFill>
                          <a:latin typeface="+mn-lt"/>
                        </a:rPr>
                        <a:t>/Lamivudine/</a:t>
                      </a:r>
                      <a:r>
                        <a:rPr lang="en-US" sz="1300" b="1" dirty="0" err="1">
                          <a:solidFill>
                            <a:srgbClr val="000000"/>
                          </a:solidFill>
                          <a:latin typeface="+mn-lt"/>
                        </a:rPr>
                        <a:t>Efavirenz</a:t>
                      </a:r>
                      <a:r>
                        <a:rPr lang="en-US" sz="1300" b="1" dirty="0">
                          <a:solidFill>
                            <a:srgbClr val="000000"/>
                          </a:solidFill>
                          <a:latin typeface="+mn-lt"/>
                        </a:rPr>
                        <a:t> 600/300/300</a:t>
                      </a:r>
                      <a:endParaRPr lang="en-US" sz="1300" b="1" dirty="0">
                        <a:latin typeface="+mn-lt"/>
                      </a:endParaRPr>
                    </a:p>
                  </a:txBody>
                  <a:tcPr/>
                </a:tc>
                <a:tc>
                  <a:txBody>
                    <a:bodyPr/>
                    <a:lstStyle/>
                    <a:p>
                      <a:r>
                        <a:rPr lang="en-US" sz="1300" b="1" dirty="0">
                          <a:latin typeface="+mn-lt"/>
                        </a:rPr>
                        <a:t>HIV</a:t>
                      </a:r>
                    </a:p>
                  </a:txBody>
                  <a:tcPr/>
                </a:tc>
                <a:tc>
                  <a:txBody>
                    <a:bodyPr/>
                    <a:lstStyle/>
                    <a:p>
                      <a:r>
                        <a:rPr lang="en-US" sz="1300" b="1" dirty="0">
                          <a:latin typeface="+mn-lt"/>
                        </a:rPr>
                        <a:t>Bottle of 30 tabs</a:t>
                      </a:r>
                    </a:p>
                  </a:txBody>
                  <a:tcPr/>
                </a:tc>
                <a:tc>
                  <a:txBody>
                    <a:bodyPr/>
                    <a:lstStyle/>
                    <a:p>
                      <a:r>
                        <a:rPr lang="en-US" sz="1300" b="1" dirty="0">
                          <a:latin typeface="+mn-lt"/>
                        </a:rPr>
                        <a:t>None</a:t>
                      </a:r>
                    </a:p>
                  </a:txBody>
                  <a:tcPr/>
                </a:tc>
                <a:extLst>
                  <a:ext uri="{0D108BD9-81ED-4DB2-BD59-A6C34878D82A}">
                    <a16:rowId xmlns:a16="http://schemas.microsoft.com/office/drawing/2014/main" val="10001"/>
                  </a:ext>
                </a:extLst>
              </a:tr>
              <a:tr h="278508">
                <a:tc>
                  <a:txBody>
                    <a:bodyPr/>
                    <a:lstStyle/>
                    <a:p>
                      <a:r>
                        <a:rPr lang="en-US" sz="1300" b="1" dirty="0">
                          <a:latin typeface="+mn-lt"/>
                        </a:rPr>
                        <a:t>Male Condoms</a:t>
                      </a:r>
                    </a:p>
                  </a:txBody>
                  <a:tcPr/>
                </a:tc>
                <a:tc>
                  <a:txBody>
                    <a:bodyPr/>
                    <a:lstStyle/>
                    <a:p>
                      <a:r>
                        <a:rPr lang="en-US" sz="1300" b="1" dirty="0">
                          <a:solidFill>
                            <a:srgbClr val="000000"/>
                          </a:solidFill>
                          <a:latin typeface="+mn-lt"/>
                        </a:rPr>
                        <a:t>RMNCAH</a:t>
                      </a:r>
                      <a:endParaRPr lang="en-US" sz="1300" b="1" dirty="0">
                        <a:latin typeface="+mn-lt"/>
                      </a:endParaRPr>
                    </a:p>
                  </a:txBody>
                  <a:tcPr/>
                </a:tc>
                <a:tc>
                  <a:txBody>
                    <a:bodyPr/>
                    <a:lstStyle/>
                    <a:p>
                      <a:r>
                        <a:rPr lang="en-US" sz="1300" b="1" dirty="0">
                          <a:latin typeface="+mn-lt"/>
                        </a:rPr>
                        <a:t>Condom</a:t>
                      </a:r>
                    </a:p>
                  </a:txBody>
                  <a:tcPr/>
                </a:tc>
                <a:tc>
                  <a:txBody>
                    <a:bodyPr/>
                    <a:lstStyle/>
                    <a:p>
                      <a:r>
                        <a:rPr lang="en-US" sz="1300" b="1" dirty="0">
                          <a:latin typeface="+mn-lt"/>
                        </a:rPr>
                        <a:t>None</a:t>
                      </a:r>
                    </a:p>
                  </a:txBody>
                  <a:tcPr/>
                </a:tc>
                <a:extLst>
                  <a:ext uri="{0D108BD9-81ED-4DB2-BD59-A6C34878D82A}">
                    <a16:rowId xmlns:a16="http://schemas.microsoft.com/office/drawing/2014/main" val="10002"/>
                  </a:ext>
                </a:extLst>
              </a:tr>
              <a:tr h="469066">
                <a:tc>
                  <a:txBody>
                    <a:bodyPr/>
                    <a:lstStyle/>
                    <a:p>
                      <a:r>
                        <a:rPr lang="en-US" sz="1300" b="1" dirty="0">
                          <a:latin typeface="+mn-lt"/>
                        </a:rPr>
                        <a:t>Malaria</a:t>
                      </a:r>
                      <a:r>
                        <a:rPr lang="en-US" sz="1300" b="1" baseline="0" dirty="0">
                          <a:latin typeface="+mn-lt"/>
                        </a:rPr>
                        <a:t> RDTs</a:t>
                      </a:r>
                      <a:endParaRPr lang="en-US" sz="1300" b="1" dirty="0">
                        <a:latin typeface="+mn-lt"/>
                      </a:endParaRPr>
                    </a:p>
                  </a:txBody>
                  <a:tcPr/>
                </a:tc>
                <a:tc>
                  <a:txBody>
                    <a:bodyPr/>
                    <a:lstStyle/>
                    <a:p>
                      <a:r>
                        <a:rPr lang="en-US" sz="1300" b="1" dirty="0">
                          <a:latin typeface="+mn-lt"/>
                        </a:rPr>
                        <a:t>Malaria &amp; Lab</a:t>
                      </a:r>
                    </a:p>
                  </a:txBody>
                  <a:tcPr/>
                </a:tc>
                <a:tc>
                  <a:txBody>
                    <a:bodyPr/>
                    <a:lstStyle/>
                    <a:p>
                      <a:r>
                        <a:rPr lang="en-US" sz="1300" b="1" dirty="0">
                          <a:latin typeface="+mn-lt"/>
                        </a:rPr>
                        <a:t>Test, normally in packs of 25</a:t>
                      </a:r>
                    </a:p>
                  </a:txBody>
                  <a:tcPr/>
                </a:tc>
                <a:tc>
                  <a:txBody>
                    <a:bodyPr/>
                    <a:lstStyle/>
                    <a:p>
                      <a:r>
                        <a:rPr lang="en-US" sz="1300" b="1" dirty="0">
                          <a:latin typeface="+mn-lt"/>
                        </a:rPr>
                        <a:t>None</a:t>
                      </a:r>
                    </a:p>
                  </a:txBody>
                  <a:tcPr/>
                </a:tc>
                <a:extLst>
                  <a:ext uri="{0D108BD9-81ED-4DB2-BD59-A6C34878D82A}">
                    <a16:rowId xmlns:a16="http://schemas.microsoft.com/office/drawing/2014/main" val="10003"/>
                  </a:ext>
                </a:extLst>
              </a:tr>
              <a:tr h="278508">
                <a:tc>
                  <a:txBody>
                    <a:bodyPr/>
                    <a:lstStyle/>
                    <a:p>
                      <a:r>
                        <a:rPr lang="en-US" sz="1300" b="1" dirty="0">
                          <a:latin typeface="+mn-lt"/>
                        </a:rPr>
                        <a:t>Long-lasting Insecticidal Nets</a:t>
                      </a:r>
                    </a:p>
                  </a:txBody>
                  <a:tcPr/>
                </a:tc>
                <a:tc>
                  <a:txBody>
                    <a:bodyPr/>
                    <a:lstStyle/>
                    <a:p>
                      <a:r>
                        <a:rPr lang="en-US" sz="1300" b="1" dirty="0">
                          <a:latin typeface="+mn-lt"/>
                        </a:rPr>
                        <a:t>Malaria</a:t>
                      </a:r>
                    </a:p>
                  </a:txBody>
                  <a:tcPr/>
                </a:tc>
                <a:tc>
                  <a:txBody>
                    <a:bodyPr/>
                    <a:lstStyle/>
                    <a:p>
                      <a:r>
                        <a:rPr lang="en-US" sz="1300" b="1" dirty="0">
                          <a:latin typeface="+mn-lt"/>
                        </a:rPr>
                        <a:t>Single LLIN</a:t>
                      </a:r>
                    </a:p>
                  </a:txBody>
                  <a:tcPr/>
                </a:tc>
                <a:tc>
                  <a:txBody>
                    <a:bodyPr/>
                    <a:lstStyle/>
                    <a:p>
                      <a:r>
                        <a:rPr lang="en-US" sz="1300" b="1" dirty="0">
                          <a:latin typeface="+mn-lt"/>
                        </a:rPr>
                        <a:t>None</a:t>
                      </a:r>
                    </a:p>
                  </a:txBody>
                  <a:tcPr/>
                </a:tc>
                <a:extLst>
                  <a:ext uri="{0D108BD9-81ED-4DB2-BD59-A6C34878D82A}">
                    <a16:rowId xmlns:a16="http://schemas.microsoft.com/office/drawing/2014/main" val="10004"/>
                  </a:ext>
                </a:extLst>
              </a:tr>
              <a:tr h="469066">
                <a:tc>
                  <a:txBody>
                    <a:bodyPr/>
                    <a:lstStyle/>
                    <a:p>
                      <a:r>
                        <a:rPr lang="en-US" sz="1300" b="1" dirty="0">
                          <a:latin typeface="+mn-lt"/>
                        </a:rPr>
                        <a:t>Rifampicin/INH/Pyrazinamide/Ethambutol 150/75/400/275 mg</a:t>
                      </a:r>
                    </a:p>
                  </a:txBody>
                  <a:tcPr/>
                </a:tc>
                <a:tc>
                  <a:txBody>
                    <a:bodyPr/>
                    <a:lstStyle/>
                    <a:p>
                      <a:r>
                        <a:rPr lang="en-US" sz="1300" b="1" dirty="0">
                          <a:latin typeface="+mn-lt"/>
                        </a:rPr>
                        <a:t>TB</a:t>
                      </a:r>
                    </a:p>
                  </a:txBody>
                  <a:tcPr/>
                </a:tc>
                <a:tc>
                  <a:txBody>
                    <a:bodyPr/>
                    <a:lstStyle/>
                    <a:p>
                      <a:r>
                        <a:rPr lang="en-US" sz="1300" b="1" dirty="0">
                          <a:latin typeface="+mn-lt"/>
                        </a:rPr>
                        <a:t>Bottle</a:t>
                      </a:r>
                      <a:r>
                        <a:rPr lang="en-US" sz="1300" b="1" baseline="0" dirty="0">
                          <a:latin typeface="+mn-lt"/>
                        </a:rPr>
                        <a:t> of 500</a:t>
                      </a:r>
                      <a:endParaRPr lang="en-US" sz="1300" b="1" dirty="0">
                        <a:latin typeface="+mn-lt"/>
                      </a:endParaRPr>
                    </a:p>
                  </a:txBody>
                  <a:tcPr/>
                </a:tc>
                <a:tc>
                  <a:txBody>
                    <a:bodyPr/>
                    <a:lstStyle/>
                    <a:p>
                      <a:r>
                        <a:rPr lang="en-US" sz="1300" b="1" dirty="0">
                          <a:latin typeface="+mn-lt"/>
                        </a:rPr>
                        <a:t>Cool, dry place, less than 25C</a:t>
                      </a:r>
                    </a:p>
                  </a:txBody>
                  <a:tcPr/>
                </a:tc>
                <a:extLst>
                  <a:ext uri="{0D108BD9-81ED-4DB2-BD59-A6C34878D82A}">
                    <a16:rowId xmlns:a16="http://schemas.microsoft.com/office/drawing/2014/main" val="10005"/>
                  </a:ext>
                </a:extLst>
              </a:tr>
              <a:tr h="508153">
                <a:tc>
                  <a:txBody>
                    <a:bodyPr/>
                    <a:lstStyle/>
                    <a:p>
                      <a:r>
                        <a:rPr lang="en-US" sz="1300" b="1" kern="1200" dirty="0">
                          <a:solidFill>
                            <a:schemeClr val="dk1"/>
                          </a:solidFill>
                          <a:latin typeface="+mn-lt"/>
                          <a:ea typeface="+mn-ea"/>
                          <a:cs typeface="+mn-cs"/>
                        </a:rPr>
                        <a:t>Depot Medroxyprogesterone Acetate Intra-muscular</a:t>
                      </a:r>
                    </a:p>
                  </a:txBody>
                  <a:tcPr/>
                </a:tc>
                <a:tc>
                  <a:txBody>
                    <a:bodyPr/>
                    <a:lstStyle/>
                    <a:p>
                      <a:r>
                        <a:rPr lang="en-US" sz="1300" b="1" dirty="0">
                          <a:latin typeface="+mn-lt"/>
                        </a:rPr>
                        <a:t>RMNCAH &amp; Family Health</a:t>
                      </a:r>
                    </a:p>
                  </a:txBody>
                  <a:tcPr/>
                </a:tc>
                <a:tc>
                  <a:txBody>
                    <a:bodyPr/>
                    <a:lstStyle/>
                    <a:p>
                      <a:r>
                        <a:rPr lang="en-US" sz="1300" b="1" dirty="0">
                          <a:latin typeface="+mn-lt"/>
                        </a:rPr>
                        <a:t>Vial</a:t>
                      </a:r>
                    </a:p>
                  </a:txBody>
                  <a:tcPr/>
                </a:tc>
                <a:tc>
                  <a:txBody>
                    <a:bodyPr/>
                    <a:lstStyle/>
                    <a:p>
                      <a:r>
                        <a:rPr lang="en-US" sz="1300" b="1" dirty="0">
                          <a:latin typeface="+mn-lt"/>
                        </a:rPr>
                        <a:t>20-25C</a:t>
                      </a:r>
                      <a:r>
                        <a:rPr lang="en-US" sz="1300" b="1" baseline="0" dirty="0">
                          <a:latin typeface="+mn-lt"/>
                        </a:rPr>
                        <a:t> - </a:t>
                      </a:r>
                      <a:r>
                        <a:rPr lang="en-US" sz="1300" b="1" dirty="0">
                          <a:latin typeface="+mn-lt"/>
                        </a:rPr>
                        <a:t>Cool storage, vials must be up-right</a:t>
                      </a:r>
                    </a:p>
                  </a:txBody>
                  <a:tcPr/>
                </a:tc>
                <a:extLst>
                  <a:ext uri="{0D108BD9-81ED-4DB2-BD59-A6C34878D82A}">
                    <a16:rowId xmlns:a16="http://schemas.microsoft.com/office/drawing/2014/main" val="10006"/>
                  </a:ext>
                </a:extLst>
              </a:tr>
              <a:tr h="278508">
                <a:tc>
                  <a:txBody>
                    <a:bodyPr/>
                    <a:lstStyle/>
                    <a:p>
                      <a:r>
                        <a:rPr lang="en-US" sz="1300" b="1" dirty="0">
                          <a:latin typeface="+mn-lt"/>
                        </a:rPr>
                        <a:t>ORS</a:t>
                      </a:r>
                      <a:r>
                        <a:rPr lang="en-US" sz="1300" b="1" baseline="0" dirty="0">
                          <a:latin typeface="+mn-lt"/>
                        </a:rPr>
                        <a:t> + </a:t>
                      </a:r>
                      <a:r>
                        <a:rPr lang="en-US" sz="1300" b="1" dirty="0">
                          <a:latin typeface="+mn-lt"/>
                        </a:rPr>
                        <a:t>Zinc</a:t>
                      </a:r>
                    </a:p>
                  </a:txBody>
                  <a:tcPr/>
                </a:tc>
                <a:tc>
                  <a:txBody>
                    <a:bodyPr/>
                    <a:lstStyle/>
                    <a:p>
                      <a:r>
                        <a:rPr lang="en-US" sz="1300" b="1" dirty="0">
                          <a:latin typeface="+mn-lt"/>
                        </a:rPr>
                        <a:t>RMNCAH</a:t>
                      </a:r>
                    </a:p>
                  </a:txBody>
                  <a:tcPr/>
                </a:tc>
                <a:tc>
                  <a:txBody>
                    <a:bodyPr/>
                    <a:lstStyle/>
                    <a:p>
                      <a:r>
                        <a:rPr lang="en-US" sz="1300" b="1" dirty="0">
                          <a:latin typeface="+mn-lt"/>
                        </a:rPr>
                        <a:t>Sachet</a:t>
                      </a:r>
                    </a:p>
                  </a:txBody>
                  <a:tcPr/>
                </a:tc>
                <a:tc>
                  <a:txBody>
                    <a:bodyPr/>
                    <a:lstStyle/>
                    <a:p>
                      <a:r>
                        <a:rPr lang="en-US" sz="1300" b="1" dirty="0">
                          <a:latin typeface="+mn-lt"/>
                        </a:rPr>
                        <a:t>None</a:t>
                      </a:r>
                    </a:p>
                  </a:txBody>
                  <a:tcPr/>
                </a:tc>
                <a:extLst>
                  <a:ext uri="{0D108BD9-81ED-4DB2-BD59-A6C34878D82A}">
                    <a16:rowId xmlns:a16="http://schemas.microsoft.com/office/drawing/2014/main" val="10007"/>
                  </a:ext>
                </a:extLst>
              </a:tr>
              <a:tr h="469066">
                <a:tc>
                  <a:txBody>
                    <a:bodyPr/>
                    <a:lstStyle/>
                    <a:p>
                      <a:r>
                        <a:rPr lang="en-US" sz="1300" b="1" dirty="0">
                          <a:latin typeface="+mn-lt"/>
                        </a:rPr>
                        <a:t>Tetanus Toxoid</a:t>
                      </a:r>
                    </a:p>
                  </a:txBody>
                  <a:tcPr/>
                </a:tc>
                <a:tc>
                  <a:txBody>
                    <a:bodyPr/>
                    <a:lstStyle/>
                    <a:p>
                      <a:r>
                        <a:rPr lang="en-US" sz="1300" b="1" dirty="0">
                          <a:latin typeface="+mn-lt"/>
                        </a:rPr>
                        <a:t>VMMC and RMNCAH</a:t>
                      </a:r>
                    </a:p>
                  </a:txBody>
                  <a:tcPr/>
                </a:tc>
                <a:tc>
                  <a:txBody>
                    <a:bodyPr/>
                    <a:lstStyle/>
                    <a:p>
                      <a:r>
                        <a:rPr lang="en-US" sz="1300" b="1" dirty="0">
                          <a:latin typeface="+mn-lt"/>
                        </a:rPr>
                        <a:t>Vial</a:t>
                      </a:r>
                    </a:p>
                  </a:txBody>
                  <a:tcPr/>
                </a:tc>
                <a:tc>
                  <a:txBody>
                    <a:bodyPr/>
                    <a:lstStyle/>
                    <a:p>
                      <a:r>
                        <a:rPr lang="en-US" sz="1300" b="1" dirty="0">
                          <a:latin typeface="+mn-lt"/>
                        </a:rPr>
                        <a:t>Cold storage 2-8C</a:t>
                      </a:r>
                    </a:p>
                  </a:txBody>
                  <a:tcPr/>
                </a:tc>
                <a:extLst>
                  <a:ext uri="{0D108BD9-81ED-4DB2-BD59-A6C34878D82A}">
                    <a16:rowId xmlns:a16="http://schemas.microsoft.com/office/drawing/2014/main" val="10008"/>
                  </a:ext>
                </a:extLst>
              </a:tr>
              <a:tr h="278508">
                <a:tc>
                  <a:txBody>
                    <a:bodyPr/>
                    <a:lstStyle/>
                    <a:p>
                      <a:r>
                        <a:rPr lang="en-US" sz="1300" b="1" dirty="0">
                          <a:latin typeface="+mn-lt"/>
                        </a:rPr>
                        <a:t>Oxytocin International Units</a:t>
                      </a:r>
                    </a:p>
                  </a:txBody>
                  <a:tcPr/>
                </a:tc>
                <a:tc>
                  <a:txBody>
                    <a:bodyPr/>
                    <a:lstStyle/>
                    <a:p>
                      <a:r>
                        <a:rPr lang="en-US" sz="1300" b="1" dirty="0">
                          <a:latin typeface="+mn-lt"/>
                        </a:rPr>
                        <a:t>RMNCAH</a:t>
                      </a:r>
                    </a:p>
                  </a:txBody>
                  <a:tcPr/>
                </a:tc>
                <a:tc>
                  <a:txBody>
                    <a:bodyPr/>
                    <a:lstStyle/>
                    <a:p>
                      <a:r>
                        <a:rPr lang="en-US" sz="1300" b="1" dirty="0">
                          <a:latin typeface="+mn-lt"/>
                        </a:rPr>
                        <a:t>Vial</a:t>
                      </a:r>
                    </a:p>
                  </a:txBody>
                  <a:tcPr/>
                </a:tc>
                <a:tc>
                  <a:txBody>
                    <a:bodyPr/>
                    <a:lstStyle/>
                    <a:p>
                      <a:r>
                        <a:rPr lang="en-US" sz="1300" b="1" dirty="0">
                          <a:latin typeface="+mn-lt"/>
                        </a:rPr>
                        <a:t>Cold</a:t>
                      </a:r>
                      <a:r>
                        <a:rPr lang="en-US" sz="1300" b="1" baseline="0" dirty="0">
                          <a:latin typeface="+mn-lt"/>
                        </a:rPr>
                        <a:t> storage 2-8C</a:t>
                      </a:r>
                      <a:endParaRPr lang="en-US" sz="1300" b="1" dirty="0">
                        <a:latin typeface="+mn-lt"/>
                      </a:endParaRPr>
                    </a:p>
                  </a:txBody>
                  <a:tcPr/>
                </a:tc>
                <a:extLst>
                  <a:ext uri="{0D108BD9-81ED-4DB2-BD59-A6C34878D82A}">
                    <a16:rowId xmlns:a16="http://schemas.microsoft.com/office/drawing/2014/main" val="10009"/>
                  </a:ext>
                </a:extLst>
              </a:tr>
              <a:tr h="278508">
                <a:tc>
                  <a:txBody>
                    <a:bodyPr/>
                    <a:lstStyle/>
                    <a:p>
                      <a:r>
                        <a:rPr lang="en-US" sz="1300" b="1" dirty="0">
                          <a:latin typeface="+mn-lt"/>
                        </a:rPr>
                        <a:t>ACTs (AL) 6x4</a:t>
                      </a:r>
                    </a:p>
                  </a:txBody>
                  <a:tcPr/>
                </a:tc>
                <a:tc>
                  <a:txBody>
                    <a:bodyPr/>
                    <a:lstStyle/>
                    <a:p>
                      <a:r>
                        <a:rPr lang="en-US" sz="1300" b="1" dirty="0">
                          <a:latin typeface="+mn-lt"/>
                        </a:rPr>
                        <a:t>EMHS &amp; Malaria</a:t>
                      </a:r>
                    </a:p>
                  </a:txBody>
                  <a:tcPr/>
                </a:tc>
                <a:tc>
                  <a:txBody>
                    <a:bodyPr/>
                    <a:lstStyle/>
                    <a:p>
                      <a:r>
                        <a:rPr lang="en-US" sz="1300" b="1" dirty="0">
                          <a:latin typeface="+mn-lt"/>
                        </a:rPr>
                        <a:t>Packet</a:t>
                      </a:r>
                    </a:p>
                  </a:txBody>
                  <a:tcPr/>
                </a:tc>
                <a:tc>
                  <a:txBody>
                    <a:bodyPr/>
                    <a:lstStyle/>
                    <a:p>
                      <a:r>
                        <a:rPr lang="en-US" sz="1300" b="1" dirty="0">
                          <a:latin typeface="+mn-lt"/>
                        </a:rPr>
                        <a:t>None</a:t>
                      </a:r>
                    </a:p>
                  </a:txBody>
                  <a:tcPr/>
                </a:tc>
                <a:extLst>
                  <a:ext uri="{0D108BD9-81ED-4DB2-BD59-A6C34878D82A}">
                    <a16:rowId xmlns:a16="http://schemas.microsoft.com/office/drawing/2014/main" val="10010"/>
                  </a:ext>
                </a:extLst>
              </a:tr>
              <a:tr h="469066">
                <a:tc>
                  <a:txBody>
                    <a:bodyPr/>
                    <a:lstStyle/>
                    <a:p>
                      <a:r>
                        <a:rPr lang="en-US" sz="1300" b="1" dirty="0">
                          <a:latin typeface="+mn-lt"/>
                        </a:rPr>
                        <a:t>Amoxicillin 250mg</a:t>
                      </a:r>
                      <a:r>
                        <a:rPr lang="en-US" sz="1300" b="1" baseline="0" dirty="0">
                          <a:latin typeface="+mn-lt"/>
                        </a:rPr>
                        <a:t> Capsule</a:t>
                      </a:r>
                      <a:endParaRPr lang="en-US" sz="1300" b="1" dirty="0">
                        <a:latin typeface="+mn-lt"/>
                      </a:endParaRPr>
                    </a:p>
                  </a:txBody>
                  <a:tcPr/>
                </a:tc>
                <a:tc>
                  <a:txBody>
                    <a:bodyPr/>
                    <a:lstStyle/>
                    <a:p>
                      <a:r>
                        <a:rPr lang="en-US" sz="1300" b="1" dirty="0">
                          <a:latin typeface="+mn-lt"/>
                        </a:rPr>
                        <a:t>EMHS</a:t>
                      </a:r>
                    </a:p>
                  </a:txBody>
                  <a:tcPr/>
                </a:tc>
                <a:tc>
                  <a:txBody>
                    <a:bodyPr/>
                    <a:lstStyle/>
                    <a:p>
                      <a:r>
                        <a:rPr lang="en-US" sz="1300" b="1" dirty="0">
                          <a:latin typeface="+mn-lt"/>
                        </a:rPr>
                        <a:t>Bottle of 1000 capsules</a:t>
                      </a:r>
                    </a:p>
                  </a:txBody>
                  <a:tcPr/>
                </a:tc>
                <a:tc>
                  <a:txBody>
                    <a:bodyPr/>
                    <a:lstStyle/>
                    <a:p>
                      <a:r>
                        <a:rPr lang="en-US" sz="1300" b="1" dirty="0">
                          <a:latin typeface="+mn-lt"/>
                        </a:rPr>
                        <a:t>None</a:t>
                      </a:r>
                    </a:p>
                  </a:txBody>
                  <a:tcPr/>
                </a:tc>
                <a:extLst>
                  <a:ext uri="{0D108BD9-81ED-4DB2-BD59-A6C34878D82A}">
                    <a16:rowId xmlns:a16="http://schemas.microsoft.com/office/drawing/2014/main" val="10011"/>
                  </a:ext>
                </a:extLst>
              </a:tr>
              <a:tr h="469066">
                <a:tc>
                  <a:txBody>
                    <a:bodyPr/>
                    <a:lstStyle/>
                    <a:p>
                      <a:r>
                        <a:rPr lang="en-US" sz="1300" b="1" dirty="0">
                          <a:latin typeface="+mn-lt"/>
                        </a:rPr>
                        <a:t>Metformin 500mg</a:t>
                      </a:r>
                      <a:r>
                        <a:rPr lang="en-US" sz="1300" b="1" baseline="0" dirty="0">
                          <a:latin typeface="+mn-lt"/>
                        </a:rPr>
                        <a:t> tablets</a:t>
                      </a:r>
                      <a:endParaRPr lang="en-US" sz="1300" b="1" dirty="0">
                        <a:latin typeface="+mn-lt"/>
                      </a:endParaRPr>
                    </a:p>
                  </a:txBody>
                  <a:tcPr/>
                </a:tc>
                <a:tc>
                  <a:txBody>
                    <a:bodyPr/>
                    <a:lstStyle/>
                    <a:p>
                      <a:r>
                        <a:rPr lang="en-US" sz="1300" b="1" dirty="0">
                          <a:latin typeface="+mn-lt"/>
                        </a:rPr>
                        <a:t>EMHS &amp; NCD</a:t>
                      </a:r>
                    </a:p>
                  </a:txBody>
                  <a:tcPr/>
                </a:tc>
                <a:tc>
                  <a:txBody>
                    <a:bodyPr/>
                    <a:lstStyle/>
                    <a:p>
                      <a:r>
                        <a:rPr lang="en-US" sz="1300" b="1" dirty="0">
                          <a:latin typeface="+mn-lt"/>
                        </a:rPr>
                        <a:t>Bottle of 100 tablets</a:t>
                      </a:r>
                    </a:p>
                  </a:txBody>
                  <a:tcPr/>
                </a:tc>
                <a:tc>
                  <a:txBody>
                    <a:bodyPr/>
                    <a:lstStyle/>
                    <a:p>
                      <a:r>
                        <a:rPr lang="en-US" sz="1300" b="1" dirty="0">
                          <a:latin typeface="+mn-lt"/>
                        </a:rPr>
                        <a:t>Cold storage</a:t>
                      </a:r>
                    </a:p>
                  </a:txBody>
                  <a:tcPr/>
                </a:tc>
                <a:extLst>
                  <a:ext uri="{0D108BD9-81ED-4DB2-BD59-A6C34878D82A}">
                    <a16:rowId xmlns:a16="http://schemas.microsoft.com/office/drawing/2014/main" val="10012"/>
                  </a:ext>
                </a:extLst>
              </a:tr>
              <a:tr h="469066">
                <a:tc>
                  <a:txBody>
                    <a:bodyPr/>
                    <a:lstStyle/>
                    <a:p>
                      <a:r>
                        <a:rPr lang="en-US" sz="1300" b="1" dirty="0">
                          <a:latin typeface="+mn-lt"/>
                        </a:rPr>
                        <a:t>Determine HIV RTK</a:t>
                      </a:r>
                    </a:p>
                  </a:txBody>
                  <a:tcPr/>
                </a:tc>
                <a:tc>
                  <a:txBody>
                    <a:bodyPr/>
                    <a:lstStyle/>
                    <a:p>
                      <a:r>
                        <a:rPr lang="en-US" sz="1300" b="1" dirty="0">
                          <a:latin typeface="+mn-lt"/>
                        </a:rPr>
                        <a:t>HIV</a:t>
                      </a:r>
                    </a:p>
                  </a:txBody>
                  <a:tcPr/>
                </a:tc>
                <a:tc>
                  <a:txBody>
                    <a:bodyPr/>
                    <a:lstStyle/>
                    <a:p>
                      <a:r>
                        <a:rPr lang="en-US" sz="1300" b="1" dirty="0">
                          <a:latin typeface="+mn-lt"/>
                        </a:rPr>
                        <a:t>Test normally in packs of 100</a:t>
                      </a:r>
                    </a:p>
                  </a:txBody>
                  <a:tcPr/>
                </a:tc>
                <a:tc>
                  <a:txBody>
                    <a:bodyPr/>
                    <a:lstStyle/>
                    <a:p>
                      <a:r>
                        <a:rPr lang="en-US" sz="1300" b="1" dirty="0">
                          <a:latin typeface="+mn-lt"/>
                        </a:rPr>
                        <a:t>None</a:t>
                      </a:r>
                    </a:p>
                  </a:txBody>
                  <a:tcPr/>
                </a:tc>
                <a:extLst>
                  <a:ext uri="{0D108BD9-81ED-4DB2-BD59-A6C34878D82A}">
                    <a16:rowId xmlns:a16="http://schemas.microsoft.com/office/drawing/2014/main" val="10013"/>
                  </a:ext>
                </a:extLst>
              </a:tr>
            </a:tbl>
          </a:graphicData>
        </a:graphic>
      </p:graphicFrame>
      <p:sp>
        <p:nvSpPr>
          <p:cNvPr id="4" name="Slide Number Placeholder 5">
            <a:extLst>
              <a:ext uri="{FF2B5EF4-FFF2-40B4-BE49-F238E27FC236}">
                <a16:creationId xmlns:a16="http://schemas.microsoft.com/office/drawing/2014/main" id="{0295BD7A-2A9F-4266-96A3-B0076A24AFB8}"/>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19</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873749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2</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24009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(6)</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rgbClr val="FF0000"/>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20</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42255594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CEB768-8E18-448B-A005-56162E2AB746}"/>
              </a:ext>
            </a:extLst>
          </p:cNvPr>
          <p:cNvSpPr>
            <a:spLocks noGrp="1"/>
          </p:cNvSpPr>
          <p:nvPr>
            <p:ph type="ctrTitle"/>
          </p:nvPr>
        </p:nvSpPr>
        <p:spPr>
          <a:xfrm>
            <a:off x="304800" y="228600"/>
            <a:ext cx="7620000" cy="790415"/>
          </a:xfrm>
        </p:spPr>
        <p:txBody>
          <a:bodyPr>
            <a:noAutofit/>
          </a:bodyPr>
          <a:lstStyle/>
          <a:p>
            <a:pPr algn="l"/>
            <a:r>
              <a:rPr lang="en-US" sz="1800" b="1" dirty="0">
                <a:latin typeface="+mj-lt"/>
              </a:rPr>
              <a:t>Uganda National Health Supply Chain Product and Information Flow </a:t>
            </a:r>
            <a:br>
              <a:rPr lang="en-US" sz="1800" b="1" dirty="0">
                <a:latin typeface="+mj-lt"/>
              </a:rPr>
            </a:br>
            <a:endParaRPr lang="en-US" sz="1800" b="1" dirty="0">
              <a:latin typeface="+mj-lt"/>
            </a:endParaRPr>
          </a:p>
        </p:txBody>
      </p:sp>
      <p:pic>
        <p:nvPicPr>
          <p:cNvPr id="3" name="Picture 2" descr="Flow chart depicting flow of products and information in different levels. The flow starts from Manufacturers/Customs clearance in the 1st level, to UNICEF/USAID/FP, NMS/GF, JMS/GF and CDC/PEPFAR ARVs/Nutrition in the 2nd level. From there the flow is distributed to District health offices, District/Referral hospitals and Government Health Centers 2-4 &#10;">
            <a:extLst>
              <a:ext uri="{FF2B5EF4-FFF2-40B4-BE49-F238E27FC236}">
                <a16:creationId xmlns:a16="http://schemas.microsoft.com/office/drawing/2014/main" id="{80B2CB39-8A79-4D47-8C6F-B323B0541FB7}"/>
              </a:ext>
            </a:extLst>
          </p:cNvPr>
          <p:cNvPicPr>
            <a:picLocks noChangeAspect="1"/>
          </p:cNvPicPr>
          <p:nvPr/>
        </p:nvPicPr>
        <p:blipFill>
          <a:blip r:embed="rId3"/>
          <a:stretch>
            <a:fillRect/>
          </a:stretch>
        </p:blipFill>
        <p:spPr>
          <a:xfrm>
            <a:off x="609600" y="1019015"/>
            <a:ext cx="7696200" cy="5610385"/>
          </a:xfrm>
          <a:prstGeom prst="rect">
            <a:avLst/>
          </a:prstGeom>
        </p:spPr>
      </p:pic>
    </p:spTree>
    <p:extLst>
      <p:ext uri="{BB962C8B-B14F-4D97-AF65-F5344CB8AC3E}">
        <p14:creationId xmlns:p14="http://schemas.microsoft.com/office/powerpoint/2010/main" val="4261505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0273B7-64B7-419F-A4EA-1B7BEB7EA9FD}"/>
              </a:ext>
            </a:extLst>
          </p:cNvPr>
          <p:cNvSpPr>
            <a:spLocks noGrp="1"/>
          </p:cNvSpPr>
          <p:nvPr>
            <p:ph type="ctrTitle"/>
          </p:nvPr>
        </p:nvSpPr>
        <p:spPr>
          <a:xfrm>
            <a:off x="76200" y="1"/>
            <a:ext cx="6172200" cy="990600"/>
          </a:xfrm>
        </p:spPr>
        <p:txBody>
          <a:bodyPr>
            <a:normAutofit/>
          </a:bodyPr>
          <a:lstStyle/>
          <a:p>
            <a:pPr algn="l"/>
            <a:r>
              <a:rPr lang="en-US" sz="1800" b="1" dirty="0">
                <a:latin typeface="+mj-lt"/>
              </a:rPr>
              <a:t>NSCA Map of Public Funded Facilities in Uganda</a:t>
            </a:r>
            <a:br>
              <a:rPr lang="en-US" sz="1800" b="1" dirty="0">
                <a:latin typeface="+mj-lt"/>
              </a:rPr>
            </a:br>
            <a:endParaRPr lang="en-US" sz="1800" b="1" dirty="0">
              <a:latin typeface="+mj-lt"/>
            </a:endParaRPr>
          </a:p>
        </p:txBody>
      </p:sp>
      <p:pic>
        <p:nvPicPr>
          <p:cNvPr id="2" name="Picture 1" descr="Flow chart depicting flow of products and information in different levels. The flow starts from Manufacturers/Customs clearance in the 1st level, to NMS/GF and JMS/GF in the 2nd level. From there the flow is distributed to District health offices, District/Referral hospitals and Government Health Centers 2-4 &#10;">
            <a:extLst>
              <a:ext uri="{FF2B5EF4-FFF2-40B4-BE49-F238E27FC236}">
                <a16:creationId xmlns:a16="http://schemas.microsoft.com/office/drawing/2014/main" id="{A34CE789-576E-4586-80A5-052282816254}"/>
              </a:ext>
            </a:extLst>
          </p:cNvPr>
          <p:cNvPicPr>
            <a:picLocks noChangeAspect="1"/>
          </p:cNvPicPr>
          <p:nvPr/>
        </p:nvPicPr>
        <p:blipFill rotWithShape="1">
          <a:blip r:embed="rId3"/>
          <a:srcRect/>
          <a:stretch/>
        </p:blipFill>
        <p:spPr>
          <a:xfrm>
            <a:off x="533400" y="990601"/>
            <a:ext cx="7683327" cy="5645208"/>
          </a:xfrm>
          <a:prstGeom prst="rect">
            <a:avLst/>
          </a:prstGeom>
        </p:spPr>
      </p:pic>
    </p:spTree>
    <p:extLst>
      <p:ext uri="{BB962C8B-B14F-4D97-AF65-F5344CB8AC3E}">
        <p14:creationId xmlns:p14="http://schemas.microsoft.com/office/powerpoint/2010/main" val="4224448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(7)</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rgbClr val="FF0000"/>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23</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562795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19" name="Title 18">
            <a:extLst>
              <a:ext uri="{FF2B5EF4-FFF2-40B4-BE49-F238E27FC236}">
                <a16:creationId xmlns:a16="http://schemas.microsoft.com/office/drawing/2014/main" id="{4BD8D54B-973E-49C8-A8CF-B2CD37CE70DC}"/>
              </a:ext>
            </a:extLst>
          </p:cNvPr>
          <p:cNvSpPr>
            <a:spLocks noGrp="1"/>
          </p:cNvSpPr>
          <p:nvPr>
            <p:ph type="title"/>
          </p:nvPr>
        </p:nvSpPr>
        <p:spPr>
          <a:xfrm>
            <a:off x="366712" y="210468"/>
            <a:ext cx="7772400" cy="511433"/>
          </a:xfrm>
        </p:spPr>
        <p:txBody>
          <a:bodyPr>
            <a:normAutofit fontScale="90000"/>
          </a:bodyPr>
          <a:lstStyle/>
          <a:p>
            <a:r>
              <a:rPr lang="en-US" b="1" dirty="0">
                <a:latin typeface="Gill Sans MT" panose="020B0502020104020203" pitchFamily="34" charset="0"/>
              </a:rPr>
              <a:t>Central Level Interviews </a:t>
            </a:r>
            <a:endParaRPr lang="en-US" dirty="0"/>
          </a:p>
        </p:txBody>
      </p:sp>
      <p:pic>
        <p:nvPicPr>
          <p:cNvPr id="4" name="Picture 3" descr="logos of &quot;The Republic of UGANDA Ministry of Health&quot;, &quot;Uganda National Drug Authority&quot;, &quot;National Medical Stores&quot; and &quot;Joint Medical Stores&quot;.">
            <a:extLst>
              <a:ext uri="{FF2B5EF4-FFF2-40B4-BE49-F238E27FC236}">
                <a16:creationId xmlns:a16="http://schemas.microsoft.com/office/drawing/2014/main" id="{89CC5866-9FF5-4A86-9033-F23D626052C2}"/>
              </a:ext>
            </a:extLst>
          </p:cNvPr>
          <p:cNvPicPr>
            <a:picLocks noChangeAspect="1"/>
          </p:cNvPicPr>
          <p:nvPr/>
        </p:nvPicPr>
        <p:blipFill>
          <a:blip r:embed="rId3"/>
          <a:stretch>
            <a:fillRect/>
          </a:stretch>
        </p:blipFill>
        <p:spPr>
          <a:xfrm>
            <a:off x="504825" y="971550"/>
            <a:ext cx="8029575" cy="5505450"/>
          </a:xfrm>
          <a:prstGeom prst="rect">
            <a:avLst/>
          </a:prstGeom>
        </p:spPr>
      </p:pic>
      <p:sp>
        <p:nvSpPr>
          <p:cNvPr id="567" name="Shape 567">
            <a:extLst>
              <a:ext uri="{C183D7F6-B498-43B3-948B-1728B52AA6E4}">
                <adec:decorative xmlns:adec="http://schemas.microsoft.com/office/drawing/2017/decorative" val="1"/>
              </a:ext>
            </a:extLst>
          </p:cNvPr>
          <p:cNvSpPr txBox="1">
            <a:spLocks noGrp="1"/>
          </p:cNvSpPr>
          <p:nvPr>
            <p:ph type="dt" idx="10"/>
          </p:nvPr>
        </p:nvSpPr>
        <p:spPr/>
        <p:txBody>
          <a:bodyPr/>
          <a:lstStyle/>
          <a:p>
            <a:pPr lvl="0"/>
            <a:r>
              <a:rPr lang="en-US" dirty="0">
                <a:sym typeface="Cabin"/>
              </a:rPr>
              <a:t>5/16/2018</a:t>
            </a:r>
          </a:p>
        </p:txBody>
      </p:sp>
      <p:sp>
        <p:nvSpPr>
          <p:cNvPr id="14" name="Slide Number Placeholder 5">
            <a:extLst>
              <a:ext uri="{FF2B5EF4-FFF2-40B4-BE49-F238E27FC236}">
                <a16:creationId xmlns:a16="http://schemas.microsoft.com/office/drawing/2014/main" id="{E211BC5B-1431-49CC-9054-87D9A057C354}"/>
              </a:ext>
              <a:ext uri="{C183D7F6-B498-43B3-948B-1728B52AA6E4}">
                <adec:decorative xmlns:adec="http://schemas.microsoft.com/office/drawing/2017/decorative" val="1"/>
              </a:ext>
            </a:extLst>
          </p:cNvPr>
          <p:cNvSpPr txBox="1">
            <a:spLocks/>
          </p:cNvSpPr>
          <p:nvPr/>
        </p:nvSpPr>
        <p:spPr bwMode="auto">
          <a:xfrm>
            <a:off x="6858000" y="6483913"/>
            <a:ext cx="213360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24</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81669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spcFirstLastPara="1" vert="horz" wrap="square" lIns="91425" tIns="45700" rIns="91425" bIns="45700" rtlCol="0" anchor="t" anchorCtr="0">
            <a:normAutofit/>
          </a:bodyPr>
          <a:lstStyle/>
          <a:p>
            <a:pPr>
              <a:lnSpc>
                <a:spcPct val="90000"/>
              </a:lnSpc>
              <a:spcBef>
                <a:spcPts val="0"/>
              </a:spcBef>
              <a:buClr>
                <a:srgbClr val="BA0C2F"/>
              </a:buClr>
              <a:buSzPts val="6000"/>
              <a:buFont typeface="Cabin"/>
            </a:pPr>
            <a:r>
              <a:rPr lang="en-US" b="1" dirty="0">
                <a:latin typeface="Gill Sans MT" panose="020B0502020104020203" pitchFamily="34" charset="0"/>
              </a:rPr>
              <a:t>Sampling goal</a:t>
            </a: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2590800" cy="260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914400" y="4953000"/>
            <a:ext cx="1525418" cy="369332"/>
          </a:xfrm>
          <a:prstGeom prst="rect">
            <a:avLst/>
          </a:prstGeom>
        </p:spPr>
        <p:txBody>
          <a:bodyPr wrap="none">
            <a:spAutoFit/>
          </a:bodyPr>
          <a:lstStyle/>
          <a:p>
            <a:pPr lvl="0" fontAlgn="auto">
              <a:spcBef>
                <a:spcPts val="0"/>
              </a:spcBef>
              <a:spcAft>
                <a:spcPts val="0"/>
              </a:spcAft>
            </a:pPr>
            <a:r>
              <a:rPr lang="en-US" b="1" dirty="0">
                <a:solidFill>
                  <a:prstClr val="black"/>
                </a:solidFill>
                <a:latin typeface="Calibri"/>
              </a:rPr>
              <a:t>Decrease bias </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6200" y="1600200"/>
            <a:ext cx="4702101" cy="3042260"/>
          </a:xfrm>
          <a:prstGeom prst="rect">
            <a:avLst/>
          </a:prstGeom>
          <a:ln>
            <a:noFill/>
          </a:ln>
          <a:effectLst>
            <a:softEdge rad="112500"/>
          </a:effectLst>
        </p:spPr>
      </p:pic>
      <p:sp>
        <p:nvSpPr>
          <p:cNvPr id="10" name="Rectangle 9"/>
          <p:cNvSpPr/>
          <p:nvPr/>
        </p:nvSpPr>
        <p:spPr>
          <a:xfrm>
            <a:off x="5187280" y="5141987"/>
            <a:ext cx="2966119" cy="369332"/>
          </a:xfrm>
          <a:prstGeom prst="rect">
            <a:avLst/>
          </a:prstGeom>
        </p:spPr>
        <p:txBody>
          <a:bodyPr wrap="square">
            <a:spAutoFit/>
          </a:bodyPr>
          <a:lstStyle/>
          <a:p>
            <a:pPr lvl="0" algn="ctr" fontAlgn="auto">
              <a:spcBef>
                <a:spcPts val="0"/>
              </a:spcBef>
              <a:spcAft>
                <a:spcPts val="0"/>
              </a:spcAft>
              <a:defRPr/>
            </a:pPr>
            <a:r>
              <a:rPr lang="en-US" b="1" dirty="0">
                <a:solidFill>
                  <a:prstClr val="black"/>
                </a:solidFill>
                <a:latin typeface="Calibri"/>
              </a:rPr>
              <a:t>Increase representativeness</a:t>
            </a:r>
          </a:p>
        </p:txBody>
      </p:sp>
      <p:sp>
        <p:nvSpPr>
          <p:cNvPr id="7" name="Slide Number Placeholder 5">
            <a:extLst>
              <a:ext uri="{FF2B5EF4-FFF2-40B4-BE49-F238E27FC236}">
                <a16:creationId xmlns:a16="http://schemas.microsoft.com/office/drawing/2014/main" id="{EF67631C-A771-454B-A00D-92B82D695374}"/>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25</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850012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8" name="Title 5"/>
          <p:cNvSpPr>
            <a:spLocks noGrp="1"/>
          </p:cNvSpPr>
          <p:nvPr>
            <p:ph type="title"/>
          </p:nvPr>
        </p:nvSpPr>
        <p:spPr>
          <a:xfrm>
            <a:off x="685800" y="287595"/>
            <a:ext cx="7772400" cy="1198532"/>
          </a:xfrm>
          <a:noFill/>
          <a:ln>
            <a:noFill/>
          </a:ln>
        </p:spPr>
        <p:txBody>
          <a:bodyPr spcFirstLastPara="1" vert="horz" wrap="square" lIns="91425" tIns="45700" rIns="91425" bIns="45700" rtlCol="0" anchor="t" anchorCtr="0">
            <a:normAutofit/>
          </a:bodyPr>
          <a:lstStyle/>
          <a:p>
            <a:pPr>
              <a:lnSpc>
                <a:spcPct val="90000"/>
              </a:lnSpc>
              <a:spcBef>
                <a:spcPts val="0"/>
              </a:spcBef>
              <a:buClr>
                <a:srgbClr val="BA0C2F"/>
              </a:buClr>
              <a:buSzPts val="6000"/>
              <a:buFont typeface="Cabin"/>
            </a:pPr>
            <a:r>
              <a:rPr lang="en-US" b="1" dirty="0">
                <a:latin typeface="Gill Sans MT" panose="020B0502020104020203" pitchFamily="34" charset="0"/>
                <a:sym typeface="Cabin"/>
              </a:rPr>
              <a:t>Districts, followed by the sites within districts, were randomly selected</a:t>
            </a:r>
            <a:endParaRPr lang="en-US" altLang="en-US" b="1" dirty="0">
              <a:latin typeface="Gill Sans MT" panose="020B0502020104020203" pitchFamily="34" charset="0"/>
              <a:sym typeface="Cabin"/>
            </a:endParaRPr>
          </a:p>
        </p:txBody>
      </p:sp>
      <p:sp>
        <p:nvSpPr>
          <p:cNvPr id="2" name="Rectangle 1"/>
          <p:cNvSpPr/>
          <p:nvPr/>
        </p:nvSpPr>
        <p:spPr>
          <a:xfrm>
            <a:off x="523672" y="1219200"/>
            <a:ext cx="3572878" cy="840230"/>
          </a:xfrm>
          <a:prstGeom prst="rect">
            <a:avLst/>
          </a:prstGeom>
        </p:spPr>
        <p:txBody>
          <a:bodyPr wrap="square">
            <a:spAutoFit/>
          </a:bodyPr>
          <a:lstStyle/>
          <a:p>
            <a:pPr>
              <a:lnSpc>
                <a:spcPct val="90000"/>
              </a:lnSpc>
            </a:pPr>
            <a:r>
              <a:rPr lang="en-US" dirty="0">
                <a:solidFill>
                  <a:srgbClr val="BA0C2F"/>
                </a:solidFill>
                <a:latin typeface="Gill Sans MT" panose="020B0502020104020203" pitchFamily="34" charset="0"/>
                <a:sym typeface="Cabin"/>
              </a:rPr>
              <a:t>Random selection is required to reduce bias and increase</a:t>
            </a:r>
            <a:r>
              <a:rPr lang="en-US" dirty="0">
                <a:solidFill>
                  <a:srgbClr val="BA0C2F"/>
                </a:solidFill>
                <a:sym typeface="Cabin"/>
              </a:rPr>
              <a:t> r</a:t>
            </a:r>
            <a:r>
              <a:rPr lang="en-US" dirty="0">
                <a:solidFill>
                  <a:srgbClr val="BA0C2F"/>
                </a:solidFill>
                <a:latin typeface="Gill Sans MT" panose="020B0502020104020203" pitchFamily="34" charset="0"/>
                <a:sym typeface="Cabin"/>
              </a:rPr>
              <a:t>epresentativeness </a:t>
            </a:r>
            <a:endParaRPr lang="en-US" dirty="0">
              <a:solidFill>
                <a:srgbClr val="BA0C2F"/>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426705639"/>
              </p:ext>
            </p:extLst>
          </p:nvPr>
        </p:nvGraphicFramePr>
        <p:xfrm>
          <a:off x="609600" y="2122160"/>
          <a:ext cx="3429000" cy="1984545"/>
        </p:xfrm>
        <a:graphic>
          <a:graphicData uri="http://schemas.openxmlformats.org/drawingml/2006/table">
            <a:tbl>
              <a:tblPr firstRow="1">
                <a:tableStyleId>{5C22544A-7EE6-4342-B048-85BDC9FD1C3A}</a:tableStyleId>
              </a:tblPr>
              <a:tblGrid>
                <a:gridCol w="1938094">
                  <a:extLst>
                    <a:ext uri="{9D8B030D-6E8A-4147-A177-3AD203B41FA5}">
                      <a16:colId xmlns:a16="http://schemas.microsoft.com/office/drawing/2014/main" val="20000"/>
                    </a:ext>
                  </a:extLst>
                </a:gridCol>
                <a:gridCol w="1490906">
                  <a:extLst>
                    <a:ext uri="{9D8B030D-6E8A-4147-A177-3AD203B41FA5}">
                      <a16:colId xmlns:a16="http://schemas.microsoft.com/office/drawing/2014/main" val="20001"/>
                    </a:ext>
                  </a:extLst>
                </a:gridCol>
              </a:tblGrid>
              <a:tr h="215333">
                <a:tc>
                  <a:txBody>
                    <a:bodyPr/>
                    <a:lstStyle/>
                    <a:p>
                      <a:pPr algn="ctr" fontAlgn="b"/>
                      <a:r>
                        <a:rPr lang="en-US" sz="1400" b="1" u="none" strike="noStrike" dirty="0">
                          <a:effectLst/>
                        </a:rPr>
                        <a:t>Sites</a:t>
                      </a:r>
                      <a:endParaRPr lang="en-US" sz="1400" b="1" i="0" u="none" strike="noStrike" dirty="0">
                        <a:solidFill>
                          <a:srgbClr val="000000"/>
                        </a:solidFill>
                        <a:effectLst/>
                        <a:latin typeface="Calibri" panose="020F0502020204030204" pitchFamily="34" charset="0"/>
                      </a:endParaRPr>
                    </a:p>
                  </a:txBody>
                  <a:tcPr marL="7145" marR="7145" marT="7145" marB="0" anchor="b"/>
                </a:tc>
                <a:tc>
                  <a:txBody>
                    <a:bodyPr/>
                    <a:lstStyle/>
                    <a:p>
                      <a:pPr algn="ctr" fontAlgn="b"/>
                      <a:r>
                        <a:rPr lang="en-US" sz="1400" b="1" u="none" strike="noStrike" kern="1200" dirty="0">
                          <a:solidFill>
                            <a:schemeClr val="lt1"/>
                          </a:solidFill>
                          <a:effectLst/>
                          <a:latin typeface="+mn-lt"/>
                          <a:ea typeface="+mn-ea"/>
                          <a:cs typeface="+mn-cs"/>
                        </a:rPr>
                        <a:t>#</a:t>
                      </a:r>
                    </a:p>
                  </a:txBody>
                  <a:tcPr marL="7145" marR="7145" marT="7145" marB="0" anchor="b"/>
                </a:tc>
                <a:extLst>
                  <a:ext uri="{0D108BD9-81ED-4DB2-BD59-A6C34878D82A}">
                    <a16:rowId xmlns:a16="http://schemas.microsoft.com/office/drawing/2014/main" val="10000"/>
                  </a:ext>
                </a:extLst>
              </a:tr>
              <a:tr h="215333">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u="none" strike="noStrike" kern="1200" dirty="0">
                          <a:solidFill>
                            <a:schemeClr val="dk1"/>
                          </a:solidFill>
                          <a:effectLst/>
                          <a:latin typeface="+mn-lt"/>
                          <a:ea typeface="+mn-ea"/>
                          <a:cs typeface="+mn-cs"/>
                        </a:rPr>
                        <a:t>Central Warehouse</a:t>
                      </a:r>
                    </a:p>
                  </a:txBody>
                  <a:tcPr marL="7145" marR="7145" marT="7145" marB="0" anchor="b"/>
                </a:tc>
                <a:tc>
                  <a:txBody>
                    <a:bodyPr/>
                    <a:lstStyle/>
                    <a:p>
                      <a:pPr marL="0" marR="0" lvl="0" indent="0" algn="r" defTabSz="457200" rtl="0" eaLnBrk="1" fontAlgn="b" latinLnBrk="0" hangingPunct="1">
                        <a:lnSpc>
                          <a:spcPct val="100000"/>
                        </a:lnSpc>
                        <a:spcBef>
                          <a:spcPts val="0"/>
                        </a:spcBef>
                        <a:spcAft>
                          <a:spcPts val="0"/>
                        </a:spcAft>
                        <a:buClrTx/>
                        <a:buSzTx/>
                        <a:buFontTx/>
                        <a:buNone/>
                        <a:tabLst/>
                        <a:defRPr/>
                      </a:pPr>
                      <a:r>
                        <a:rPr lang="en-US" sz="1400" b="0" u="none" strike="noStrike" dirty="0">
                          <a:effectLst/>
                        </a:rPr>
                        <a:t>2</a:t>
                      </a:r>
                      <a:endParaRPr lang="en-US" sz="1400" b="0" i="0" u="none" strike="noStrike" dirty="0">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784486726"/>
                  </a:ext>
                </a:extLst>
              </a:tr>
              <a:tr h="215333">
                <a:tc>
                  <a:txBody>
                    <a:bodyPr/>
                    <a:lstStyle/>
                    <a:p>
                      <a:pPr algn="l" fontAlgn="b"/>
                      <a:r>
                        <a:rPr lang="en-US" sz="1400" b="0" u="none" strike="noStrike" dirty="0">
                          <a:effectLst/>
                        </a:rPr>
                        <a:t>Health Center II</a:t>
                      </a:r>
                      <a:endParaRPr lang="en-US"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n-US" sz="1400" b="0" u="none" strike="noStrike" dirty="0">
                          <a:effectLst/>
                        </a:rPr>
                        <a:t>31</a:t>
                      </a:r>
                      <a:endParaRPr lang="en-US" sz="1400" b="0" i="0" u="none" strike="noStrike" dirty="0">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0001"/>
                  </a:ext>
                </a:extLst>
              </a:tr>
              <a:tr h="215333">
                <a:tc>
                  <a:txBody>
                    <a:bodyPr/>
                    <a:lstStyle/>
                    <a:p>
                      <a:pPr algn="l" fontAlgn="b"/>
                      <a:r>
                        <a:rPr lang="en-US" sz="1400" b="0" u="none" strike="noStrike" dirty="0">
                          <a:effectLst/>
                        </a:rPr>
                        <a:t>Health Center III</a:t>
                      </a:r>
                      <a:endParaRPr lang="en-US"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n-US" sz="1400" b="0" u="none" strike="noStrike">
                          <a:effectLst/>
                        </a:rPr>
                        <a:t>31</a:t>
                      </a:r>
                      <a:endParaRPr lang="en-US" sz="1400" b="0" i="0" u="none" strike="noStrike">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0002"/>
                  </a:ext>
                </a:extLst>
              </a:tr>
              <a:tr h="215333">
                <a:tc>
                  <a:txBody>
                    <a:bodyPr/>
                    <a:lstStyle/>
                    <a:p>
                      <a:pPr algn="l" fontAlgn="b"/>
                      <a:r>
                        <a:rPr lang="en-US" sz="1400" b="0" u="none" strike="noStrike" dirty="0">
                          <a:effectLst/>
                        </a:rPr>
                        <a:t>Health Center IV</a:t>
                      </a:r>
                      <a:endParaRPr lang="en-US"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n-US" sz="1400" b="0" u="none" strike="noStrike" dirty="0">
                          <a:effectLst/>
                        </a:rPr>
                        <a:t>22</a:t>
                      </a:r>
                      <a:endParaRPr lang="en-US" sz="1400" b="0" i="0" u="none" strike="noStrike" dirty="0">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0003"/>
                  </a:ext>
                </a:extLst>
              </a:tr>
              <a:tr h="215333">
                <a:tc>
                  <a:txBody>
                    <a:bodyPr/>
                    <a:lstStyle/>
                    <a:p>
                      <a:pPr algn="l" fontAlgn="b"/>
                      <a:r>
                        <a:rPr lang="en-US" sz="1400" b="0" u="none" strike="noStrike" dirty="0">
                          <a:effectLst/>
                        </a:rPr>
                        <a:t>Hospitals</a:t>
                      </a:r>
                      <a:endParaRPr lang="en-US"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n-US" sz="1400" b="0" u="none" strike="noStrike" dirty="0">
                          <a:effectLst/>
                        </a:rPr>
                        <a:t>17</a:t>
                      </a:r>
                      <a:endParaRPr lang="en-US" sz="1400" b="0" i="0" u="none" strike="noStrike" dirty="0">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0004"/>
                  </a:ext>
                </a:extLst>
              </a:tr>
              <a:tr h="122943">
                <a:tc>
                  <a:txBody>
                    <a:bodyPr/>
                    <a:lstStyle/>
                    <a:p>
                      <a:pPr algn="l" fontAlgn="b"/>
                      <a:r>
                        <a:rPr lang="en-US" sz="1400" b="0" u="none" strike="noStrike" dirty="0" err="1">
                          <a:effectLst/>
                        </a:rPr>
                        <a:t>MoH</a:t>
                      </a:r>
                      <a:r>
                        <a:rPr lang="en-US" sz="1400" b="0" u="none" strike="noStrike" dirty="0">
                          <a:effectLst/>
                        </a:rPr>
                        <a:t> or similar institution</a:t>
                      </a:r>
                      <a:endParaRPr lang="en-US"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n-US" sz="1400" b="0" i="0" u="none" strike="noStrike" dirty="0">
                          <a:solidFill>
                            <a:schemeClr val="dk1"/>
                          </a:solidFill>
                          <a:effectLst/>
                          <a:latin typeface="+mn-lt"/>
                        </a:rPr>
                        <a:t>3</a:t>
                      </a:r>
                      <a:endParaRPr lang="en-US" sz="1400" b="0" i="0" u="none" strike="noStrike" dirty="0">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0005"/>
                  </a:ext>
                </a:extLst>
              </a:tr>
              <a:tr h="215333">
                <a:tc>
                  <a:txBody>
                    <a:bodyPr/>
                    <a:lstStyle/>
                    <a:p>
                      <a:pPr algn="l" fontAlgn="b"/>
                      <a:r>
                        <a:rPr lang="en-US" sz="1400" b="0" u="none" strike="noStrike" kern="1200" dirty="0">
                          <a:solidFill>
                            <a:schemeClr val="dk1"/>
                          </a:solidFill>
                          <a:effectLst/>
                          <a:latin typeface="+mn-lt"/>
                          <a:ea typeface="+mn-ea"/>
                          <a:cs typeface="+mn-cs"/>
                        </a:rPr>
                        <a:t>DHOs/DVS</a:t>
                      </a:r>
                    </a:p>
                  </a:txBody>
                  <a:tcPr marL="7145" marR="7145" marT="7145" marB="0" anchor="b"/>
                </a:tc>
                <a:tc>
                  <a:txBody>
                    <a:bodyPr/>
                    <a:lstStyle/>
                    <a:p>
                      <a:pPr algn="r" fontAlgn="b"/>
                      <a:r>
                        <a:rPr lang="en-US" sz="1400" b="0" i="0" u="none" strike="noStrike" dirty="0">
                          <a:solidFill>
                            <a:srgbClr val="000000"/>
                          </a:solidFill>
                          <a:effectLst/>
                          <a:latin typeface="Calibri" panose="020F0502020204030204" pitchFamily="34" charset="0"/>
                        </a:rPr>
                        <a:t>31</a:t>
                      </a:r>
                    </a:p>
                  </a:txBody>
                  <a:tcPr marL="7145" marR="7145" marT="7145" marB="0" anchor="b"/>
                </a:tc>
                <a:extLst>
                  <a:ext uri="{0D108BD9-81ED-4DB2-BD59-A6C34878D82A}">
                    <a16:rowId xmlns:a16="http://schemas.microsoft.com/office/drawing/2014/main" val="10006"/>
                  </a:ext>
                </a:extLst>
              </a:tr>
              <a:tr h="215333">
                <a:tc>
                  <a:txBody>
                    <a:bodyPr/>
                    <a:lstStyle/>
                    <a:p>
                      <a:pPr algn="l" fontAlgn="b"/>
                      <a:r>
                        <a:rPr lang="en-US" sz="1400" b="0" u="none" strike="noStrike" dirty="0">
                          <a:effectLst/>
                        </a:rPr>
                        <a:t>Regional Referral Hospital</a:t>
                      </a:r>
                      <a:endParaRPr lang="en-US" sz="1400" b="0" i="0" u="none" strike="noStrike" dirty="0">
                        <a:solidFill>
                          <a:srgbClr val="000000"/>
                        </a:solidFill>
                        <a:effectLst/>
                        <a:latin typeface="Calibri" panose="020F0502020204030204" pitchFamily="34" charset="0"/>
                      </a:endParaRPr>
                    </a:p>
                  </a:txBody>
                  <a:tcPr marL="7145" marR="7145" marT="7145" marB="0" anchor="b"/>
                </a:tc>
                <a:tc>
                  <a:txBody>
                    <a:bodyPr/>
                    <a:lstStyle/>
                    <a:p>
                      <a:pPr algn="r" fontAlgn="b"/>
                      <a:r>
                        <a:rPr lang="en-US" sz="1400" b="0" u="none" strike="noStrike" dirty="0">
                          <a:effectLst/>
                        </a:rPr>
                        <a:t>8</a:t>
                      </a:r>
                      <a:endParaRPr lang="en-US" sz="1400" b="0" i="0" u="none" strike="noStrike" dirty="0">
                        <a:solidFill>
                          <a:srgbClr val="000000"/>
                        </a:solidFill>
                        <a:effectLst/>
                        <a:latin typeface="Calibri" panose="020F0502020204030204" pitchFamily="34" charset="0"/>
                      </a:endParaRPr>
                    </a:p>
                  </a:txBody>
                  <a:tcPr marL="7145" marR="7145" marT="7145" marB="0" anchor="b"/>
                </a:tc>
                <a:extLst>
                  <a:ext uri="{0D108BD9-81ED-4DB2-BD59-A6C34878D82A}">
                    <a16:rowId xmlns:a16="http://schemas.microsoft.com/office/drawing/2014/main" val="10007"/>
                  </a:ext>
                </a:extLst>
              </a:tr>
            </a:tbl>
          </a:graphicData>
        </a:graphic>
      </p:graphicFrame>
      <p:sp>
        <p:nvSpPr>
          <p:cNvPr id="100" name="Oval Callout 99"/>
          <p:cNvSpPr/>
          <p:nvPr/>
        </p:nvSpPr>
        <p:spPr>
          <a:xfrm>
            <a:off x="1752600" y="4169435"/>
            <a:ext cx="2133600" cy="785693"/>
          </a:xfrm>
          <a:prstGeom prst="wedgeEllipseCallout">
            <a:avLst>
              <a:gd name="adj1" fmla="val 26776"/>
              <a:gd name="adj2" fmla="val -7936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1400" b="1" i="1" dirty="0">
                <a:solidFill>
                  <a:schemeClr val="bg1"/>
                </a:solidFill>
              </a:rPr>
              <a:t>A total of 145 Sites from 31 Districts</a:t>
            </a:r>
          </a:p>
        </p:txBody>
      </p:sp>
      <p:sp>
        <p:nvSpPr>
          <p:cNvPr id="12" name="Rectangle 11">
            <a:extLst>
              <a:ext uri="{FF2B5EF4-FFF2-40B4-BE49-F238E27FC236}">
                <a16:creationId xmlns:a16="http://schemas.microsoft.com/office/drawing/2014/main" id="{69C4831C-F187-4917-8C5C-B031BA1987D6}"/>
              </a:ext>
            </a:extLst>
          </p:cNvPr>
          <p:cNvSpPr/>
          <p:nvPr/>
        </p:nvSpPr>
        <p:spPr>
          <a:xfrm>
            <a:off x="523672" y="4800600"/>
            <a:ext cx="3572878" cy="1865126"/>
          </a:xfrm>
          <a:prstGeom prst="rect">
            <a:avLst/>
          </a:prstGeom>
        </p:spPr>
        <p:txBody>
          <a:bodyPr wrap="square">
            <a:spAutoFit/>
          </a:bodyPr>
          <a:lstStyle/>
          <a:p>
            <a:pPr>
              <a:lnSpc>
                <a:spcPct val="90000"/>
              </a:lnSpc>
            </a:pPr>
            <a:r>
              <a:rPr lang="en-US" sz="1600" dirty="0">
                <a:latin typeface="Gill Sans MT" panose="020B0502020104020203" pitchFamily="34" charset="0"/>
                <a:sym typeface="Cabin"/>
              </a:rPr>
              <a:t>Notes:</a:t>
            </a:r>
          </a:p>
          <a:p>
            <a:pPr marL="176213" indent="-176213">
              <a:lnSpc>
                <a:spcPct val="90000"/>
              </a:lnSpc>
              <a:buFont typeface="Arial" panose="020B0604020202020204" pitchFamily="34" charset="0"/>
              <a:buChar char="•"/>
            </a:pPr>
            <a:r>
              <a:rPr lang="en-US" sz="1600" dirty="0">
                <a:latin typeface="Gill Sans MT" panose="020B0502020104020203" pitchFamily="34" charset="0"/>
                <a:sym typeface="Cabin"/>
              </a:rPr>
              <a:t>National representative sample carrying full list of tracer commodities</a:t>
            </a:r>
          </a:p>
          <a:p>
            <a:pPr marL="176213" indent="-176213">
              <a:lnSpc>
                <a:spcPct val="90000"/>
              </a:lnSpc>
              <a:buFont typeface="Arial" panose="020B0604020202020204" pitchFamily="34" charset="0"/>
              <a:buChar char="•"/>
            </a:pPr>
            <a:r>
              <a:rPr lang="en-US" sz="1600" dirty="0">
                <a:latin typeface="Gill Sans MT" panose="020B0502020104020203" pitchFamily="34" charset="0"/>
                <a:sym typeface="Cabin"/>
              </a:rPr>
              <a:t>Islands and inaccessible regions excluded</a:t>
            </a:r>
          </a:p>
          <a:p>
            <a:pPr marL="176213" indent="-176213">
              <a:lnSpc>
                <a:spcPct val="90000"/>
              </a:lnSpc>
              <a:buFont typeface="Arial" panose="020B0604020202020204" pitchFamily="34" charset="0"/>
              <a:buChar char="•"/>
            </a:pPr>
            <a:r>
              <a:rPr lang="en-US" sz="1600" dirty="0">
                <a:latin typeface="Gill Sans MT" panose="020B0502020104020203" pitchFamily="34" charset="0"/>
                <a:sym typeface="Cabin"/>
              </a:rPr>
              <a:t>Over representation of Regional Referral Hospitals</a:t>
            </a:r>
          </a:p>
          <a:p>
            <a:pPr marL="176213" indent="-176213">
              <a:lnSpc>
                <a:spcPct val="90000"/>
              </a:lnSpc>
              <a:buFont typeface="Arial" panose="020B0604020202020204" pitchFamily="34" charset="0"/>
              <a:buChar char="•"/>
            </a:pPr>
            <a:r>
              <a:rPr lang="en-US" sz="1600" dirty="0">
                <a:latin typeface="Gill Sans MT" panose="020B0502020104020203" pitchFamily="34" charset="0"/>
                <a:sym typeface="Cabin"/>
              </a:rPr>
              <a:t>PNFP Sites not included</a:t>
            </a:r>
          </a:p>
        </p:txBody>
      </p:sp>
      <p:pic>
        <p:nvPicPr>
          <p:cNvPr id="8" name="Picture 7">
            <a:extLst>
              <a:ext uri="{FF2B5EF4-FFF2-40B4-BE49-F238E27FC236}">
                <a16:creationId xmlns:a16="http://schemas.microsoft.com/office/drawing/2014/main" id="{ED3D2D64-87E3-4F06-B18B-CF787375999C}"/>
              </a:ext>
              <a:ext uri="{C183D7F6-B498-43B3-948B-1728B52AA6E4}">
                <adec:decorative xmlns:adec="http://schemas.microsoft.com/office/drawing/2017/decorative" val="1"/>
              </a:ext>
            </a:extLst>
          </p:cNvPr>
          <p:cNvPicPr>
            <a:picLocks noChangeAspect="1"/>
          </p:cNvPicPr>
          <p:nvPr/>
        </p:nvPicPr>
        <p:blipFill rotWithShape="1">
          <a:blip r:embed="rId2"/>
          <a:srcRect l="43333" t="18875" r="17500" b="5533"/>
          <a:stretch/>
        </p:blipFill>
        <p:spPr>
          <a:xfrm>
            <a:off x="4262939" y="1515892"/>
            <a:ext cx="4572000" cy="4961108"/>
          </a:xfrm>
          <a:prstGeom prst="rect">
            <a:avLst/>
          </a:prstGeom>
        </p:spPr>
      </p:pic>
      <p:sp>
        <p:nvSpPr>
          <p:cNvPr id="11" name="Slide Number Placeholder 5">
            <a:extLst>
              <a:ext uri="{FF2B5EF4-FFF2-40B4-BE49-F238E27FC236}">
                <a16:creationId xmlns:a16="http://schemas.microsoft.com/office/drawing/2014/main" id="{1EAC5D15-D768-4035-AC2B-12403EA7247B}"/>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26</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9785542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(8)</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rgbClr val="FF0000"/>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rgbClr val="FF0000"/>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27</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738829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B161D4-7FD2-499A-9653-950604FF125D}"/>
              </a:ext>
            </a:extLst>
          </p:cNvPr>
          <p:cNvSpPr>
            <a:spLocks noGrp="1"/>
          </p:cNvSpPr>
          <p:nvPr>
            <p:ph type="title"/>
          </p:nvPr>
        </p:nvSpPr>
        <p:spPr>
          <a:xfrm>
            <a:off x="670810" y="319790"/>
            <a:ext cx="8615362" cy="1384995"/>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US" b="1" dirty="0">
                <a:latin typeface="Gill Sans MT" panose="020B0502020104020203" pitchFamily="34" charset="0"/>
                <a:sym typeface="Cabin"/>
              </a:rPr>
              <a:t>Using the NSCA 2.0 we collected data across all areas of the supply chain</a:t>
            </a:r>
            <a:br>
              <a:rPr lang="en-US" b="1" dirty="0">
                <a:latin typeface="Gill Sans MT" panose="020B0502020104020203" pitchFamily="34" charset="0"/>
                <a:sym typeface="Cabin"/>
              </a:rPr>
            </a:br>
            <a:endParaRPr lang="en-US" b="1" dirty="0">
              <a:latin typeface="Gill Sans MT" panose="020B0502020104020203" pitchFamily="34" charset="0"/>
              <a:sym typeface="Cabin"/>
            </a:endParaRPr>
          </a:p>
        </p:txBody>
      </p:sp>
      <p:pic>
        <p:nvPicPr>
          <p:cNvPr id="4" name="Picture 3" descr="two boxes placed left to right, one mentions the role CMM which measures the capability maturity of a supply chain, benchmarking against best-practice standards. And another mentions the role of KPIs which set of indicators that comprehensively measure the performance of the health supply chain. Both the boxes have a down-arrow shape with the text &quot;outputs&quot; to denote the below text box as outputs of these boxes.">
            <a:extLst>
              <a:ext uri="{FF2B5EF4-FFF2-40B4-BE49-F238E27FC236}">
                <a16:creationId xmlns:a16="http://schemas.microsoft.com/office/drawing/2014/main" id="{9A67D113-FD10-438C-AA8E-FF31B5CEC7D2}"/>
              </a:ext>
            </a:extLst>
          </p:cNvPr>
          <p:cNvPicPr>
            <a:picLocks noChangeAspect="1"/>
          </p:cNvPicPr>
          <p:nvPr/>
        </p:nvPicPr>
        <p:blipFill>
          <a:blip r:embed="rId2"/>
          <a:stretch>
            <a:fillRect/>
          </a:stretch>
        </p:blipFill>
        <p:spPr>
          <a:xfrm>
            <a:off x="645102" y="1726623"/>
            <a:ext cx="7853795" cy="2311977"/>
          </a:xfrm>
          <a:prstGeom prst="rect">
            <a:avLst/>
          </a:prstGeom>
        </p:spPr>
      </p:pic>
      <p:sp>
        <p:nvSpPr>
          <p:cNvPr id="40972" name="TextBox 1">
            <a:extLst>
              <a:ext uri="{FF2B5EF4-FFF2-40B4-BE49-F238E27FC236}">
                <a16:creationId xmlns:a16="http://schemas.microsoft.com/office/drawing/2014/main" id="{A0E84D23-7395-4F40-9E3E-7633BE15E35C}"/>
              </a:ext>
            </a:extLst>
          </p:cNvPr>
          <p:cNvSpPr txBox="1">
            <a:spLocks noChangeArrowheads="1"/>
          </p:cNvSpPr>
          <p:nvPr/>
        </p:nvSpPr>
        <p:spPr bwMode="auto">
          <a:xfrm>
            <a:off x="670810" y="4202113"/>
            <a:ext cx="7939790" cy="1631950"/>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1pPr>
            <a:lvl2pPr marL="742950" indent="-285750">
              <a:spcAft>
                <a:spcPts val="1200"/>
              </a:spcAft>
              <a:buFont typeface="Arial" panose="020B0604020202020204" pitchFamily="34" charset="0"/>
              <a:buChar char="–"/>
              <a:defRPr sz="2000">
                <a:solidFill>
                  <a:srgbClr val="635C5B"/>
                </a:solidFill>
                <a:latin typeface="Gill Sans MT" panose="020B0502020104020203" pitchFamily="34" charset="0"/>
                <a:ea typeface="Gill Sans MT" panose="020B0502020104020203" pitchFamily="34" charset="0"/>
                <a:cs typeface="Gill Sans MT" panose="020B0502020104020203" pitchFamily="34" charset="0"/>
              </a:defRPr>
            </a:lvl2pPr>
            <a:lvl3pPr marL="1143000" indent="-228600">
              <a:spcBef>
                <a:spcPct val="20000"/>
              </a:spcBef>
              <a:buFont typeface="Arial" panose="020B0604020202020204" pitchFamily="34" charset="0"/>
              <a:buChar char="•"/>
              <a:defRPr>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3pPr>
            <a:lvl4pPr marL="1600200" indent="-228600">
              <a:spcBef>
                <a:spcPct val="20000"/>
              </a:spcBef>
              <a:buFont typeface="Arial" panose="020B0604020202020204" pitchFamily="34" charset="0"/>
              <a:buChar char="–"/>
              <a:defRPr sz="16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4pPr>
            <a:lvl5pPr marL="2057400" indent="-228600">
              <a:spcBef>
                <a:spcPct val="20000"/>
              </a:spcBef>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5pPr>
            <a:lvl6pPr marL="2514600" indent="-228600" fontAlgn="base">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6pPr>
            <a:lvl7pPr marL="2971800" indent="-228600" fontAlgn="base">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7pPr>
            <a:lvl8pPr marL="3429000" indent="-228600" fontAlgn="base">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8pPr>
            <a:lvl9pPr marL="3886200" indent="-228600" fontAlgn="base">
              <a:spcBef>
                <a:spcPct val="20000"/>
              </a:spcBef>
              <a:spcAft>
                <a:spcPct val="0"/>
              </a:spcAft>
              <a:buFont typeface="Arial" panose="020B0604020202020204" pitchFamily="34" charset="0"/>
              <a:buChar char="»"/>
              <a:defRPr sz="1400">
                <a:solidFill>
                  <a:srgbClr val="6C6463"/>
                </a:solidFill>
                <a:latin typeface="Gill Sans MT" panose="020B0502020104020203" pitchFamily="34" charset="0"/>
                <a:ea typeface="Gill Sans MT" panose="020B0502020104020203" pitchFamily="34" charset="0"/>
                <a:cs typeface="Gill Sans MT" panose="020B0502020104020203" pitchFamily="34" charset="0"/>
              </a:defRPr>
            </a:lvl9pPr>
          </a:lstStyle>
          <a:p>
            <a:pPr>
              <a:spcAft>
                <a:spcPct val="0"/>
              </a:spcAft>
              <a:buFontTx/>
              <a:buChar char="•"/>
              <a:defRPr/>
            </a:pPr>
            <a:r>
              <a:rPr lang="en-US" altLang="en-US" sz="2500" dirty="0">
                <a:solidFill>
                  <a:schemeClr val="tx1"/>
                </a:solidFill>
                <a:latin typeface="+mn-lt"/>
              </a:rPr>
              <a:t>Identifying areas of possible intervention</a:t>
            </a:r>
          </a:p>
          <a:p>
            <a:pPr>
              <a:spcAft>
                <a:spcPct val="0"/>
              </a:spcAft>
              <a:buFontTx/>
              <a:buChar char="•"/>
              <a:defRPr/>
            </a:pPr>
            <a:r>
              <a:rPr lang="en-GB" altLang="en-US" sz="2500" dirty="0">
                <a:solidFill>
                  <a:schemeClr val="tx1"/>
                </a:solidFill>
                <a:latin typeface="+mn-lt"/>
              </a:rPr>
              <a:t>Approximate measure of performance against KPIs</a:t>
            </a:r>
          </a:p>
          <a:p>
            <a:pPr>
              <a:spcAft>
                <a:spcPct val="0"/>
              </a:spcAft>
              <a:buFontTx/>
              <a:buChar char="•"/>
              <a:defRPr/>
            </a:pPr>
            <a:r>
              <a:rPr lang="en-US" altLang="en-US" sz="2500" dirty="0">
                <a:solidFill>
                  <a:schemeClr val="tx1"/>
                </a:solidFill>
                <a:latin typeface="+mn-lt"/>
              </a:rPr>
              <a:t>Estimation of system capability</a:t>
            </a:r>
          </a:p>
          <a:p>
            <a:pPr>
              <a:spcAft>
                <a:spcPct val="0"/>
              </a:spcAft>
              <a:buFontTx/>
              <a:buChar char="•"/>
              <a:defRPr/>
            </a:pPr>
            <a:r>
              <a:rPr lang="en-US" altLang="en-US" sz="2500" dirty="0">
                <a:solidFill>
                  <a:schemeClr val="tx1"/>
                </a:solidFill>
                <a:latin typeface="+mn-lt"/>
              </a:rPr>
              <a:t>Overall quantitative, qualitative view of the supply chain </a:t>
            </a:r>
          </a:p>
        </p:txBody>
      </p:sp>
      <p:sp>
        <p:nvSpPr>
          <p:cNvPr id="14" name="Slide Number Placeholder 5">
            <a:extLst>
              <a:ext uri="{FF2B5EF4-FFF2-40B4-BE49-F238E27FC236}">
                <a16:creationId xmlns:a16="http://schemas.microsoft.com/office/drawing/2014/main" id="{5A66292A-B161-43AF-B1EE-E0523A2399CD}"/>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28</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895175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a:noFill/>
          <a:ln>
            <a:noFill/>
          </a:ln>
        </p:spPr>
        <p:txBody>
          <a:bodyPr spcFirstLastPara="1" vert="horz" wrap="square" lIns="91425" tIns="45700" rIns="91425" bIns="45700" rtlCol="0" anchor="t" anchorCtr="0">
            <a:normAutofit/>
          </a:bodyPr>
          <a:lstStyle/>
          <a:p>
            <a:pPr algn="l"/>
            <a:r>
              <a:rPr lang="en-US" altLang="en-US" sz="2800" b="1" dirty="0">
                <a:latin typeface="Gill Sans MT" panose="020B0502020104020203" pitchFamily="34" charset="0"/>
              </a:rPr>
              <a:t>Debrief Agenda continued (9)</a:t>
            </a:r>
          </a:p>
        </p:txBody>
      </p:sp>
      <p:sp>
        <p:nvSpPr>
          <p:cNvPr id="3" name="Subtitle 2">
            <a:extLst>
              <a:ext uri="{FF2B5EF4-FFF2-40B4-BE49-F238E27FC236}">
                <a16:creationId xmlns:a16="http://schemas.microsoft.com/office/drawing/2014/main" id="{C15E105E-077C-47BA-9517-5975DA85943E}"/>
              </a:ext>
            </a:extLst>
          </p:cNvPr>
          <p:cNvSpPr>
            <a:spLocks noGrp="1"/>
          </p:cNvSpPr>
          <p:nvPr>
            <p:ph type="subTitle" idx="1"/>
          </p:nvPr>
        </p:nvSpPr>
        <p:spPr>
          <a:xfrm>
            <a:off x="685800" y="1143000"/>
            <a:ext cx="7772400" cy="5257800"/>
          </a:xfrm>
        </p:spPr>
        <p:txBody>
          <a:bodyPr rtlCol="0">
            <a:normAutofit fontScale="92500" lnSpcReduction="10000"/>
          </a:bodyPr>
          <a:lstStyle/>
          <a:p>
            <a:pPr marL="179388" indent="-179388" algn="l" defTabSz="914400" eaLnBrk="1" hangingPunct="1">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eaLnBrk="1" hangingPunct="1">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eaLnBrk="1" hangingPunct="1">
              <a:spcBef>
                <a:spcPct val="20000"/>
              </a:spcBef>
              <a:spcAft>
                <a:spcPct val="0"/>
              </a:spcAft>
              <a:buFontTx/>
              <a:buChar char="–"/>
              <a:defRPr/>
            </a:pPr>
            <a:r>
              <a:rPr lang="en-US" altLang="en-US" dirty="0">
                <a:solidFill>
                  <a:srgbClr val="FF0000"/>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rgbClr val="FF0000"/>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29</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9914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(1)</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dirty="0">
                <a:solidFill>
                  <a:srgbClr val="FF0000"/>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3</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4171056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693158" y="366010"/>
            <a:ext cx="7612642" cy="624590"/>
          </a:xfrm>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US" altLang="en-US" b="1" dirty="0">
                <a:latin typeface="Gill Sans MT" panose="020B0502020104020203" pitchFamily="34" charset="0"/>
                <a:sym typeface="Cabin"/>
              </a:rPr>
              <a:t>Key Performance Indicators in Country X NSCA</a:t>
            </a:r>
          </a:p>
        </p:txBody>
      </p:sp>
      <p:graphicFrame>
        <p:nvGraphicFramePr>
          <p:cNvPr id="4" name="Table 3"/>
          <p:cNvGraphicFramePr>
            <a:graphicFrameLocks noGrp="1"/>
          </p:cNvGraphicFramePr>
          <p:nvPr>
            <p:extLst>
              <p:ext uri="{D42A27DB-BD31-4B8C-83A1-F6EECF244321}">
                <p14:modId xmlns:p14="http://schemas.microsoft.com/office/powerpoint/2010/main" val="3660284912"/>
              </p:ext>
            </p:extLst>
          </p:nvPr>
        </p:nvGraphicFramePr>
        <p:xfrm>
          <a:off x="381000" y="1242963"/>
          <a:ext cx="8516813" cy="5157837"/>
        </p:xfrm>
        <a:graphic>
          <a:graphicData uri="http://schemas.openxmlformats.org/drawingml/2006/table">
            <a:tbl>
              <a:tblPr firstRow="1">
                <a:tableStyleId>{69012ECD-51FC-41F1-AA8D-1B2483CD663E}</a:tableStyleId>
              </a:tblPr>
              <a:tblGrid>
                <a:gridCol w="1222530">
                  <a:extLst>
                    <a:ext uri="{9D8B030D-6E8A-4147-A177-3AD203B41FA5}">
                      <a16:colId xmlns:a16="http://schemas.microsoft.com/office/drawing/2014/main" val="20000"/>
                    </a:ext>
                  </a:extLst>
                </a:gridCol>
                <a:gridCol w="3483593">
                  <a:extLst>
                    <a:ext uri="{9D8B030D-6E8A-4147-A177-3AD203B41FA5}">
                      <a16:colId xmlns:a16="http://schemas.microsoft.com/office/drawing/2014/main" val="20001"/>
                    </a:ext>
                  </a:extLst>
                </a:gridCol>
                <a:gridCol w="3810690">
                  <a:extLst>
                    <a:ext uri="{9D8B030D-6E8A-4147-A177-3AD203B41FA5}">
                      <a16:colId xmlns:a16="http://schemas.microsoft.com/office/drawing/2014/main" val="20002"/>
                    </a:ext>
                  </a:extLst>
                </a:gridCol>
              </a:tblGrid>
              <a:tr h="295888">
                <a:tc>
                  <a:txBody>
                    <a:bodyPr/>
                    <a:lstStyle/>
                    <a:p>
                      <a:pPr marL="0" marR="0" indent="0">
                        <a:lnSpc>
                          <a:spcPct val="90000"/>
                        </a:lnSpc>
                        <a:spcBef>
                          <a:spcPts val="0"/>
                        </a:spcBef>
                        <a:spcAft>
                          <a:spcPts val="1200"/>
                        </a:spcAft>
                        <a:buFont typeface="Arial" panose="020B0604020202020204" pitchFamily="34" charset="0"/>
                        <a:buNone/>
                      </a:pPr>
                      <a:r>
                        <a:rPr lang="en-US" sz="1500" b="1" u="none" dirty="0">
                          <a:effectLst/>
                        </a:rPr>
                        <a:t>Category</a:t>
                      </a:r>
                      <a:endParaRPr lang="en-US" sz="15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nSpc>
                          <a:spcPct val="90000"/>
                        </a:lnSpc>
                        <a:spcBef>
                          <a:spcPts val="0"/>
                        </a:spcBef>
                        <a:spcAft>
                          <a:spcPts val="0"/>
                        </a:spcAft>
                        <a:buFont typeface="Symbol" panose="05050102010706020507" pitchFamily="18" charset="2"/>
                        <a:buNone/>
                      </a:pPr>
                      <a:r>
                        <a:rPr lang="en-US" sz="1500" b="1" u="none" dirty="0">
                          <a:effectLst/>
                        </a:rPr>
                        <a:t>KPIs</a:t>
                      </a:r>
                      <a:endParaRPr lang="en-US" sz="15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nSpc>
                          <a:spcPct val="90000"/>
                        </a:lnSpc>
                        <a:spcBef>
                          <a:spcPts val="0"/>
                        </a:spcBef>
                        <a:spcAft>
                          <a:spcPts val="1200"/>
                        </a:spcAft>
                        <a:buFont typeface="Symbol" panose="05050102010706020507" pitchFamily="18" charset="2"/>
                        <a:buNone/>
                      </a:pPr>
                      <a:r>
                        <a:rPr lang="en-US" sz="1500" b="1" u="none" dirty="0">
                          <a:effectLst/>
                        </a:rPr>
                        <a:t>KPIs</a:t>
                      </a:r>
                      <a:endParaRPr lang="en-US" sz="15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44104">
                <a:tc>
                  <a:txBody>
                    <a:bodyPr/>
                    <a:lstStyle/>
                    <a:p>
                      <a:pPr marL="0" marR="0">
                        <a:lnSpc>
                          <a:spcPct val="90000"/>
                        </a:lnSpc>
                        <a:spcBef>
                          <a:spcPts val="0"/>
                        </a:spcBef>
                        <a:spcAft>
                          <a:spcPts val="1200"/>
                        </a:spcAft>
                      </a:pPr>
                      <a:r>
                        <a:rPr lang="en-US" sz="1400" b="1" u="none" dirty="0">
                          <a:effectLst/>
                        </a:rPr>
                        <a:t>Forecasting</a:t>
                      </a:r>
                      <a:endParaRPr lang="en-US" sz="14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nSpc>
                          <a:spcPct val="90000"/>
                        </a:lnSpc>
                        <a:spcBef>
                          <a:spcPts val="0"/>
                        </a:spcBef>
                        <a:spcAft>
                          <a:spcPts val="0"/>
                        </a:spcAft>
                        <a:buFont typeface="Symbol" panose="05050102010706020507" pitchFamily="18" charset="2"/>
                        <a:buChar char=""/>
                      </a:pPr>
                      <a:r>
                        <a:rPr lang="en-US" sz="1500" b="1" u="none" dirty="0">
                          <a:effectLst/>
                        </a:rPr>
                        <a:t>Forecast accuracy </a:t>
                      </a:r>
                    </a:p>
                    <a:p>
                      <a:pPr marL="177800" marR="0" lvl="0" indent="-177800">
                        <a:lnSpc>
                          <a:spcPct val="90000"/>
                        </a:lnSpc>
                        <a:spcBef>
                          <a:spcPts val="0"/>
                        </a:spcBef>
                        <a:spcAft>
                          <a:spcPts val="0"/>
                        </a:spcAft>
                        <a:buFont typeface="Symbol" panose="05050102010706020507" pitchFamily="18" charset="2"/>
                        <a:buChar char=""/>
                      </a:pPr>
                      <a:r>
                        <a:rPr lang="en-US" sz="1500" b="1" u="none" dirty="0">
                          <a:effectLst/>
                        </a:rPr>
                        <a:t>Source of funds</a:t>
                      </a:r>
                      <a:endParaRPr lang="en-US" sz="15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Supply plan accuracy</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332309">
                <a:tc>
                  <a:txBody>
                    <a:bodyPr/>
                    <a:lstStyle/>
                    <a:p>
                      <a:pPr marL="0" marR="0">
                        <a:lnSpc>
                          <a:spcPct val="90000"/>
                        </a:lnSpc>
                        <a:spcBef>
                          <a:spcPts val="0"/>
                        </a:spcBef>
                        <a:spcAft>
                          <a:spcPts val="1200"/>
                        </a:spcAft>
                      </a:pPr>
                      <a:r>
                        <a:rPr lang="en-US" sz="1400" b="1" u="none">
                          <a:effectLst/>
                        </a:rPr>
                        <a:t>Procurement</a:t>
                      </a:r>
                      <a:endParaRPr lang="en-US" sz="1400" b="1" u="none">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Vendor on-time and in full delivery rate</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Percent of international reference price</a:t>
                      </a:r>
                      <a:r>
                        <a:rPr lang="en-US" sz="1500" b="1" u="none" kern="1200" baseline="0" dirty="0">
                          <a:effectLst/>
                        </a:rPr>
                        <a:t> paid</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Number of emergency orders placed on vendors, as a % of total orders placed</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Supplier fill rate</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Procurement methods employed</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Percentage of product selection based on NEML</a:t>
                      </a: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551081">
                <a:tc>
                  <a:txBody>
                    <a:bodyPr/>
                    <a:lstStyle/>
                    <a:p>
                      <a:pPr marL="0" marR="0">
                        <a:lnSpc>
                          <a:spcPct val="90000"/>
                        </a:lnSpc>
                        <a:spcBef>
                          <a:spcPts val="0"/>
                        </a:spcBef>
                        <a:spcAft>
                          <a:spcPts val="1200"/>
                        </a:spcAft>
                      </a:pPr>
                      <a:r>
                        <a:rPr lang="en-US" sz="1400" b="1" u="none" dirty="0">
                          <a:effectLst/>
                        </a:rPr>
                        <a:t>Warehousing and inventory management</a:t>
                      </a:r>
                      <a:endParaRPr lang="en-US" sz="14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Stocked according to plan</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err="1">
                          <a:effectLst/>
                        </a:rPr>
                        <a:t>Stockout</a:t>
                      </a:r>
                      <a:r>
                        <a:rPr lang="en-US" sz="1500" b="1" u="none" kern="1200" dirty="0">
                          <a:effectLst/>
                        </a:rPr>
                        <a:t> rate by tracer commodity by level in</a:t>
                      </a:r>
                      <a:r>
                        <a:rPr lang="en-US" sz="1500" b="1" u="none" kern="1200" baseline="0" dirty="0">
                          <a:effectLst/>
                        </a:rPr>
                        <a:t> the system</a:t>
                      </a:r>
                      <a:endParaRPr lang="en-US" sz="1500" b="1" u="none" kern="1200" dirty="0">
                        <a:effectLst/>
                      </a:endParaRP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Stock accuracy</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Order fill rate</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Wastage from damage, theft and expiry </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Number and duration</a:t>
                      </a:r>
                      <a:r>
                        <a:rPr lang="en-US" sz="1500" b="1" u="none" kern="1200" baseline="0" dirty="0">
                          <a:effectLst/>
                        </a:rPr>
                        <a:t> of t</a:t>
                      </a:r>
                      <a:r>
                        <a:rPr lang="en-US" sz="1500" b="1" u="none" kern="1200" dirty="0">
                          <a:effectLst/>
                        </a:rPr>
                        <a:t>emperature excursions in cold storage facility</a:t>
                      </a:r>
                    </a:p>
                    <a:p>
                      <a:pPr marL="177800" marR="0" lvl="0" indent="-1778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lang="en-US" sz="1500" b="1" u="none" kern="1200" dirty="0">
                          <a:effectLst/>
                        </a:rPr>
                        <a:t>Stockout rate of one or more tracer Commodities by facility</a:t>
                      </a:r>
                    </a:p>
                    <a:p>
                      <a:pPr marL="177800" marR="0" lvl="0" indent="-177800" algn="l" defTabSz="914400" rtl="0" eaLnBrk="1" fontAlgn="auto" latinLnBrk="0" hangingPunct="1">
                        <a:lnSpc>
                          <a:spcPct val="90000"/>
                        </a:lnSpc>
                        <a:spcBef>
                          <a:spcPts val="0"/>
                        </a:spcBef>
                        <a:spcAft>
                          <a:spcPts val="0"/>
                        </a:spcAft>
                        <a:buClrTx/>
                        <a:buSzTx/>
                        <a:buFont typeface="Symbol" panose="05050102010706020507" pitchFamily="18" charset="2"/>
                        <a:buChar char=""/>
                        <a:tabLst/>
                        <a:defRPr/>
                      </a:pPr>
                      <a:r>
                        <a:rPr lang="en-US" sz="1500" b="1" u="none" kern="1200" dirty="0">
                          <a:effectLst/>
                        </a:rPr>
                        <a:t>Cost of warehousing operation</a:t>
                      </a: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66154">
                <a:tc>
                  <a:txBody>
                    <a:bodyPr/>
                    <a:lstStyle/>
                    <a:p>
                      <a:pPr marL="0" marR="0">
                        <a:lnSpc>
                          <a:spcPct val="90000"/>
                        </a:lnSpc>
                        <a:spcBef>
                          <a:spcPts val="0"/>
                        </a:spcBef>
                        <a:spcAft>
                          <a:spcPts val="1200"/>
                        </a:spcAft>
                      </a:pPr>
                      <a:r>
                        <a:rPr lang="en-US" sz="1400" b="1" u="none" dirty="0">
                          <a:effectLst/>
                        </a:rPr>
                        <a:t>Distribution</a:t>
                      </a:r>
                      <a:endParaRPr lang="en-US" sz="14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On-time delivery to facility</a:t>
                      </a:r>
                    </a:p>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Percentage of orders placed by health facilities as emergency orders</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90000"/>
                        </a:lnSpc>
                        <a:spcBef>
                          <a:spcPts val="0"/>
                        </a:spcBef>
                        <a:spcAft>
                          <a:spcPts val="0"/>
                        </a:spcAft>
                        <a:buClrTx/>
                        <a:buSzTx/>
                        <a:buFont typeface="Symbol" panose="05050102010706020507" pitchFamily="18" charset="2"/>
                        <a:buNone/>
                        <a:tabLst/>
                        <a:defRPr/>
                      </a:pPr>
                      <a:r>
                        <a:rPr lang="en-US" sz="1500" b="1" u="none" kern="1200" dirty="0">
                          <a:effectLst/>
                        </a:rPr>
                        <a:t>Cost of distribution operation</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67391">
                <a:tc>
                  <a:txBody>
                    <a:bodyPr/>
                    <a:lstStyle/>
                    <a:p>
                      <a:pPr marL="0" marR="0">
                        <a:lnSpc>
                          <a:spcPct val="90000"/>
                        </a:lnSpc>
                        <a:spcBef>
                          <a:spcPts val="0"/>
                        </a:spcBef>
                        <a:spcAft>
                          <a:spcPts val="1200"/>
                        </a:spcAft>
                      </a:pPr>
                      <a:r>
                        <a:rPr lang="en-US" sz="1400" b="1" u="none" dirty="0">
                          <a:effectLst/>
                        </a:rPr>
                        <a:t>HR</a:t>
                      </a:r>
                      <a:endParaRPr lang="en-US" sz="14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Staff turnover rate</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Percent of key positions vacant</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444104">
                <a:tc>
                  <a:txBody>
                    <a:bodyPr/>
                    <a:lstStyle/>
                    <a:p>
                      <a:pPr marL="0" marR="0">
                        <a:lnSpc>
                          <a:spcPct val="90000"/>
                        </a:lnSpc>
                        <a:spcBef>
                          <a:spcPts val="0"/>
                        </a:spcBef>
                        <a:spcAft>
                          <a:spcPts val="1200"/>
                        </a:spcAft>
                      </a:pPr>
                      <a:r>
                        <a:rPr lang="en-US" sz="1400" b="1" u="none" dirty="0">
                          <a:effectLst/>
                        </a:rPr>
                        <a:t>Data and information</a:t>
                      </a:r>
                      <a:endParaRPr lang="en-US" sz="1400" b="1" u="none" dirty="0">
                        <a:solidFill>
                          <a:schemeClr val="tx1"/>
                        </a:solidFill>
                        <a:effectLst/>
                        <a:latin typeface="Cabin"/>
                        <a:ea typeface="Cabin"/>
                        <a:cs typeface="Cabin"/>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Facility reporting rates on time</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77800" marR="0" lvl="0" indent="-177800" algn="l" defTabSz="914400" rtl="0" eaLnBrk="1" latinLnBrk="0" hangingPunct="1">
                        <a:lnSpc>
                          <a:spcPct val="90000"/>
                        </a:lnSpc>
                        <a:spcBef>
                          <a:spcPts val="0"/>
                        </a:spcBef>
                        <a:spcAft>
                          <a:spcPts val="0"/>
                        </a:spcAft>
                        <a:buFont typeface="Symbol" panose="05050102010706020507" pitchFamily="18" charset="2"/>
                        <a:buChar char=""/>
                      </a:pPr>
                      <a:r>
                        <a:rPr lang="en-US" sz="1500" b="1" u="none" kern="1200" dirty="0">
                          <a:effectLst/>
                        </a:rPr>
                        <a:t>Facility reporting rates (complete)</a:t>
                      </a:r>
                      <a:endParaRPr lang="en-US" sz="1500" b="1" u="none" kern="1200" dirty="0">
                        <a:solidFill>
                          <a:schemeClr val="tx1"/>
                        </a:solidFill>
                        <a:effectLst/>
                        <a:latin typeface="+mn-lt"/>
                        <a:ea typeface="+mn-ea"/>
                        <a:cs typeface="+mn-cs"/>
                      </a:endParaRPr>
                    </a:p>
                  </a:txBody>
                  <a:tcPr marL="38884" marR="388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Slide Number Placeholder 5">
            <a:extLst>
              <a:ext uri="{FF2B5EF4-FFF2-40B4-BE49-F238E27FC236}">
                <a16:creationId xmlns:a16="http://schemas.microsoft.com/office/drawing/2014/main" id="{CC79F6D1-CEBC-45AA-B0A5-5D795B17F024}"/>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30</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9848259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a:noFill/>
          <a:ln>
            <a:noFill/>
          </a:ln>
        </p:spPr>
        <p:txBody>
          <a:bodyPr spcFirstLastPara="1" vert="horz" wrap="square" lIns="91425" tIns="45700" rIns="91425" bIns="45700" rtlCol="0" anchor="t" anchorCtr="0">
            <a:normAutofit/>
          </a:bodyPr>
          <a:lstStyle/>
          <a:p>
            <a:pPr algn="l"/>
            <a:r>
              <a:rPr lang="en-US" altLang="en-US" sz="2800" b="1" dirty="0">
                <a:latin typeface="Gill Sans MT" panose="020B0502020104020203" pitchFamily="34" charset="0"/>
              </a:rPr>
              <a:t>Debrief Agenda continued (10)</a:t>
            </a:r>
          </a:p>
        </p:txBody>
      </p:sp>
      <p:sp>
        <p:nvSpPr>
          <p:cNvPr id="3" name="Subtitle 2">
            <a:extLst>
              <a:ext uri="{FF2B5EF4-FFF2-40B4-BE49-F238E27FC236}">
                <a16:creationId xmlns:a16="http://schemas.microsoft.com/office/drawing/2014/main" id="{C15E105E-077C-47BA-9517-5975DA85943E}"/>
              </a:ext>
            </a:extLst>
          </p:cNvPr>
          <p:cNvSpPr>
            <a:spLocks noGrp="1"/>
          </p:cNvSpPr>
          <p:nvPr>
            <p:ph type="subTitle" idx="1"/>
          </p:nvPr>
        </p:nvSpPr>
        <p:spPr>
          <a:xfrm>
            <a:off x="685800" y="1143000"/>
            <a:ext cx="7772400" cy="5257800"/>
          </a:xfrm>
        </p:spPr>
        <p:txBody>
          <a:bodyPr rtlCol="0">
            <a:normAutofit fontScale="92500" lnSpcReduction="10000"/>
          </a:bodyPr>
          <a:lstStyle/>
          <a:p>
            <a:pPr marL="179388" indent="-179388" algn="l" defTabSz="914400" eaLnBrk="1" hangingPunct="1">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eaLnBrk="1" hangingPunct="1">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eaLnBrk="1" hangingPunct="1">
              <a:spcBef>
                <a:spcPct val="20000"/>
              </a:spcBef>
              <a:spcAft>
                <a:spcPct val="0"/>
              </a:spcAft>
              <a:buFontTx/>
              <a:buChar char="–"/>
              <a:defRPr/>
            </a:pPr>
            <a:r>
              <a:rPr lang="en-US" altLang="en-US" sz="2100"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FF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31</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68042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0B18-8205-4DD3-B750-C73F2AAC5CBB}"/>
              </a:ext>
            </a:extLst>
          </p:cNvPr>
          <p:cNvSpPr>
            <a:spLocks noGrp="1"/>
          </p:cNvSpPr>
          <p:nvPr>
            <p:ph type="title"/>
          </p:nvPr>
        </p:nvSpPr>
        <p:spPr>
          <a:xfrm>
            <a:off x="686104" y="304800"/>
            <a:ext cx="8017334" cy="685800"/>
          </a:xfrm>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GB" b="1" dirty="0">
                <a:latin typeface="Gill Sans MT" panose="020B0502020104020203" pitchFamily="34" charset="0"/>
                <a:sym typeface="Cabin"/>
              </a:rPr>
              <a:t>The CMM Heat Map presents modules capability across all tiers of the supply chain</a:t>
            </a:r>
          </a:p>
        </p:txBody>
      </p:sp>
      <p:pic>
        <p:nvPicPr>
          <p:cNvPr id="7" name="Picture 6" descr="Screenshot of Table showing scores of Modules from low to high with different levels of the supply chain. Different levels of supply chain are Health Centers 2, Health Centers 3, Health Centers 4, General hospital, MoH, DHO, Regional referral hospital, NMS, JMS, Medical Bureau and NDA. Quality and pharmacovigilance module in Health Centers 2 level has the lowest score.">
            <a:extLst>
              <a:ext uri="{FF2B5EF4-FFF2-40B4-BE49-F238E27FC236}">
                <a16:creationId xmlns:a16="http://schemas.microsoft.com/office/drawing/2014/main" id="{714B7CBB-C7C3-45E7-88B5-D97B970C362F}"/>
              </a:ext>
            </a:extLst>
          </p:cNvPr>
          <p:cNvPicPr>
            <a:picLocks noChangeAspect="1"/>
          </p:cNvPicPr>
          <p:nvPr/>
        </p:nvPicPr>
        <p:blipFill>
          <a:blip r:embed="rId2"/>
          <a:stretch>
            <a:fillRect/>
          </a:stretch>
        </p:blipFill>
        <p:spPr>
          <a:xfrm>
            <a:off x="957364" y="1251952"/>
            <a:ext cx="7424636" cy="5276506"/>
          </a:xfrm>
          <a:prstGeom prst="rect">
            <a:avLst/>
          </a:prstGeom>
        </p:spPr>
      </p:pic>
      <p:sp>
        <p:nvSpPr>
          <p:cNvPr id="4" name="Date Placeholder 3">
            <a:extLst>
              <a:ext uri="{FF2B5EF4-FFF2-40B4-BE49-F238E27FC236}">
                <a16:creationId xmlns:a16="http://schemas.microsoft.com/office/drawing/2014/main" id="{98D0D207-D1F9-48D9-945F-2C2B41F3CC47}"/>
              </a:ext>
              <a:ext uri="{C183D7F6-B498-43B3-948B-1728B52AA6E4}">
                <adec:decorative xmlns:adec="http://schemas.microsoft.com/office/drawing/2017/decorative" val="1"/>
              </a:ext>
            </a:extLst>
          </p:cNvPr>
          <p:cNvSpPr>
            <a:spLocks noGrp="1"/>
          </p:cNvSpPr>
          <p:nvPr>
            <p:ph type="dt" sz="half" idx="10"/>
          </p:nvPr>
        </p:nvSpPr>
        <p:spPr/>
        <p:txBody>
          <a:bodyPr/>
          <a:lstStyle/>
          <a:p>
            <a:fld id="{5D464683-C680-4A39-825E-63E7532A9560}" type="datetime1">
              <a:rPr lang="en-US" smtClean="0"/>
              <a:t>7/3/2019</a:t>
            </a:fld>
            <a:endParaRPr lang="en-US"/>
          </a:p>
        </p:txBody>
      </p:sp>
      <p:sp>
        <p:nvSpPr>
          <p:cNvPr id="5" name="Slide Number Placeholder 4">
            <a:extLst>
              <a:ext uri="{FF2B5EF4-FFF2-40B4-BE49-F238E27FC236}">
                <a16:creationId xmlns:a16="http://schemas.microsoft.com/office/drawing/2014/main" id="{F5C9C7E4-8EA5-4A53-A2B0-F89EE9F3258F}"/>
              </a:ext>
              <a:ext uri="{C183D7F6-B498-43B3-948B-1728B52AA6E4}">
                <adec:decorative xmlns:adec="http://schemas.microsoft.com/office/drawing/2017/decorative" val="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80AB4CF6-B2FB-1E49-909C-D679BE094D01}" type="slidenum">
              <a:rPr lang="en-US" sz="1200" b="1" smtClean="0">
                <a:latin typeface="Gill Sans MT" panose="020B0502020104020203" pitchFamily="34" charset="0"/>
              </a:rPr>
              <a:pPr/>
              <a:t>32</a:t>
            </a:fld>
            <a:endParaRPr lang="en-US" sz="1200" b="1" dirty="0">
              <a:latin typeface="Gill Sans MT" panose="020B0502020104020203" pitchFamily="34" charset="0"/>
            </a:endParaRPr>
          </a:p>
        </p:txBody>
      </p:sp>
    </p:spTree>
    <p:extLst>
      <p:ext uri="{BB962C8B-B14F-4D97-AF65-F5344CB8AC3E}">
        <p14:creationId xmlns:p14="http://schemas.microsoft.com/office/powerpoint/2010/main" val="3595474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8E914-02DE-4317-94C6-FAB3FFF9D1D7}"/>
              </a:ext>
            </a:extLst>
          </p:cNvPr>
          <p:cNvSpPr>
            <a:spLocks noGrp="1"/>
          </p:cNvSpPr>
          <p:nvPr>
            <p:ph type="title"/>
          </p:nvPr>
        </p:nvSpPr>
        <p:spPr>
          <a:xfrm>
            <a:off x="762000" y="381000"/>
            <a:ext cx="7772400" cy="685800"/>
          </a:xfrm>
        </p:spPr>
        <p:txBody>
          <a:bodyPr>
            <a:noAutofit/>
          </a:bodyPr>
          <a:lstStyle/>
          <a:p>
            <a:r>
              <a:rPr lang="en-US" altLang="en-US" sz="2600" b="1" dirty="0">
                <a:latin typeface="Gill Sans MT" panose="020B0502020104020203" pitchFamily="34" charset="0"/>
              </a:rPr>
              <a:t>Our CMM focus today is based on the green tabs below</a:t>
            </a:r>
            <a:br>
              <a:rPr lang="en-US" altLang="en-US" sz="2600" b="1" dirty="0">
                <a:latin typeface="Gill Sans MT" panose="020B0502020104020203" pitchFamily="34" charset="0"/>
              </a:rPr>
            </a:br>
            <a:endParaRPr lang="en-US" sz="2600" dirty="0"/>
          </a:p>
        </p:txBody>
      </p:sp>
      <p:pic>
        <p:nvPicPr>
          <p:cNvPr id="20" name="Picture 19" descr="Diagram with a arrow going from left to right with the text over it &quot;Central &gt; Intermediate &gt; peripheral&quot;. Below the arrow there are 11 vertical text boxes, from left to right: Strategic planning and management, human resources, LMIS, Financial Sustainability, policy and governance, Quality and pharmacovigilance, forecasting and supply planning, procurement and customs clearance, warehousing and storage, distribution and waste management. Bottom of the diagram has the text &quot;Environment&quot;.">
            <a:extLst>
              <a:ext uri="{FF2B5EF4-FFF2-40B4-BE49-F238E27FC236}">
                <a16:creationId xmlns:a16="http://schemas.microsoft.com/office/drawing/2014/main" id="{F18A9547-CF68-4CDA-9A31-048DA3F0D489}"/>
              </a:ext>
            </a:extLst>
          </p:cNvPr>
          <p:cNvPicPr>
            <a:picLocks noChangeAspect="1"/>
          </p:cNvPicPr>
          <p:nvPr/>
        </p:nvPicPr>
        <p:blipFill>
          <a:blip r:embed="rId3"/>
          <a:stretch>
            <a:fillRect/>
          </a:stretch>
        </p:blipFill>
        <p:spPr>
          <a:xfrm>
            <a:off x="429246" y="1439107"/>
            <a:ext cx="8437908" cy="4656893"/>
          </a:xfrm>
          <a:prstGeom prst="rect">
            <a:avLst/>
          </a:prstGeom>
        </p:spPr>
      </p:pic>
    </p:spTree>
    <p:extLst>
      <p:ext uri="{BB962C8B-B14F-4D97-AF65-F5344CB8AC3E}">
        <p14:creationId xmlns:p14="http://schemas.microsoft.com/office/powerpoint/2010/main" val="1924859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FE33AC-0E19-48E6-B22C-F425C053F52B}"/>
              </a:ext>
            </a:extLst>
          </p:cNvPr>
          <p:cNvSpPr>
            <a:spLocks noGrp="1"/>
          </p:cNvSpPr>
          <p:nvPr>
            <p:ph type="title"/>
          </p:nvPr>
        </p:nvSpPr>
        <p:spPr>
          <a:xfrm>
            <a:off x="686104" y="304800"/>
            <a:ext cx="7772400"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CMM Warehousing and Storage</a:t>
            </a:r>
          </a:p>
        </p:txBody>
      </p:sp>
      <p:pic>
        <p:nvPicPr>
          <p:cNvPr id="3" name="Picture 2" descr="Graph representing scores of Hospital Centers 2, Hospital Centers 3, Hospital Centers 4, General Hospital, Registered Referral hospitals, JMS and NMS. JMS and NMS has the highest midpoint scores and Hospital Centers 2 has the lowest midpoint score.">
            <a:extLst>
              <a:ext uri="{FF2B5EF4-FFF2-40B4-BE49-F238E27FC236}">
                <a16:creationId xmlns:a16="http://schemas.microsoft.com/office/drawing/2014/main" id="{34EECF7B-BCD9-43F6-9DDA-8D7F71AD10FC}"/>
              </a:ext>
            </a:extLst>
          </p:cNvPr>
          <p:cNvPicPr>
            <a:picLocks noChangeAspect="1"/>
          </p:cNvPicPr>
          <p:nvPr/>
        </p:nvPicPr>
        <p:blipFill>
          <a:blip r:embed="rId3"/>
          <a:stretch>
            <a:fillRect/>
          </a:stretch>
        </p:blipFill>
        <p:spPr>
          <a:xfrm>
            <a:off x="210153" y="1144905"/>
            <a:ext cx="4577819" cy="5484495"/>
          </a:xfrm>
          <a:prstGeom prst="rect">
            <a:avLst/>
          </a:prstGeom>
        </p:spPr>
      </p:pic>
      <p:sp>
        <p:nvSpPr>
          <p:cNvPr id="29" name="TextBox 28">
            <a:extLst>
              <a:ext uri="{FF2B5EF4-FFF2-40B4-BE49-F238E27FC236}">
                <a16:creationId xmlns:a16="http://schemas.microsoft.com/office/drawing/2014/main" id="{B7B0524C-EF13-44C1-AF6B-236B2A2DF324}"/>
              </a:ext>
            </a:extLst>
          </p:cNvPr>
          <p:cNvSpPr txBox="1"/>
          <p:nvPr/>
        </p:nvSpPr>
        <p:spPr>
          <a:xfrm flipH="1">
            <a:off x="5755105" y="1065015"/>
            <a:ext cx="1981200" cy="407067"/>
          </a:xfrm>
          <a:prstGeom prst="rect">
            <a:avLst/>
          </a:prstGeom>
        </p:spPr>
        <p:txBody>
          <a:bodyPr vert="horz" lIns="91440" tIns="45720" rIns="91440" bIns="45720" rtlCol="0" anchor="t" anchorCtr="0">
            <a:normAutofit/>
          </a:bodyPr>
          <a:lstStyle>
            <a:lvl1pPr>
              <a:spcBef>
                <a:spcPct val="0"/>
              </a:spcBef>
              <a:buNone/>
              <a:defRPr sz="2800" b="1" i="0">
                <a:solidFill>
                  <a:srgbClr val="BA0C2F"/>
                </a:solidFill>
                <a:latin typeface="Gill Sans MT"/>
                <a:ea typeface="+mj-ea"/>
                <a:cs typeface="Gill Sans MT"/>
              </a:defRPr>
            </a:lvl1pPr>
          </a:lstStyle>
          <a:p>
            <a:r>
              <a:rPr lang="en-GB" sz="1800" dirty="0">
                <a:solidFill>
                  <a:schemeClr val="tx1"/>
                </a:solidFill>
              </a:rPr>
              <a:t>KEY FINDINGS </a:t>
            </a:r>
          </a:p>
        </p:txBody>
      </p:sp>
      <p:sp>
        <p:nvSpPr>
          <p:cNvPr id="42" name="Subtitle 2">
            <a:extLst>
              <a:ext uri="{FF2B5EF4-FFF2-40B4-BE49-F238E27FC236}">
                <a16:creationId xmlns:a16="http://schemas.microsoft.com/office/drawing/2014/main" id="{103392D9-9B20-4B55-A814-9A2441C51778}"/>
              </a:ext>
            </a:extLst>
          </p:cNvPr>
          <p:cNvSpPr txBox="1">
            <a:spLocks/>
          </p:cNvSpPr>
          <p:nvPr/>
        </p:nvSpPr>
        <p:spPr>
          <a:xfrm>
            <a:off x="4965092" y="1472083"/>
            <a:ext cx="3738346" cy="3392686"/>
          </a:xfrm>
          <a:prstGeom prst="rect">
            <a:avLst/>
          </a:prstGeom>
        </p:spPr>
        <p:txBody>
          <a:bodyPr vert="horz" lIns="36000" tIns="36000" rIns="36000" bIns="36000" rtlCol="0">
            <a:noAutofit/>
          </a:bodyPr>
          <a:lstStyle>
            <a:defPPr>
              <a:defRPr lang="en-US"/>
            </a:defPPr>
            <a:lvl1pPr marL="230188" indent="-230188">
              <a:lnSpc>
                <a:spcPct val="90000"/>
              </a:lnSpc>
              <a:spcBef>
                <a:spcPts val="1200"/>
              </a:spcBef>
              <a:spcAft>
                <a:spcPts val="0"/>
              </a:spcAft>
              <a:buFont typeface="Arial"/>
              <a:buChar char="•"/>
              <a:defRPr sz="2400" b="0" i="0">
                <a:latin typeface="+mj-lt"/>
                <a:ea typeface="Calibri" panose="020F0502020204030204" pitchFamily="34" charset="0"/>
                <a:cs typeface="Calibri" panose="020F0502020204030204" pitchFamily="34" charset="0"/>
              </a:defRPr>
            </a:lvl1pPr>
            <a:lvl2pPr marL="684213" indent="-230188">
              <a:spcBef>
                <a:spcPts val="0"/>
              </a:spcBef>
              <a:spcAft>
                <a:spcPts val="1200"/>
              </a:spcAft>
              <a:buFont typeface="Arial"/>
              <a:buChar char="–"/>
              <a:defRPr sz="2000" b="0" i="0">
                <a:solidFill>
                  <a:srgbClr val="635C5B"/>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Wide range of scores among health centres, general and regional referral hospitals</a:t>
            </a:r>
          </a:p>
          <a:p>
            <a:r>
              <a:rPr lang="en-GB" dirty="0"/>
              <a:t>Increasing trend in average scores at SDPs</a:t>
            </a:r>
          </a:p>
          <a:p>
            <a:r>
              <a:rPr lang="en-GB" dirty="0"/>
              <a:t>High scores for JMS and NMS</a:t>
            </a:r>
          </a:p>
        </p:txBody>
      </p:sp>
    </p:spTree>
    <p:extLst>
      <p:ext uri="{BB962C8B-B14F-4D97-AF65-F5344CB8AC3E}">
        <p14:creationId xmlns:p14="http://schemas.microsoft.com/office/powerpoint/2010/main" val="76959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B000F4E-2FAE-483B-9C11-E20D6A651133}"/>
              </a:ext>
            </a:extLst>
          </p:cNvPr>
          <p:cNvSpPr>
            <a:spLocks noGrp="1"/>
          </p:cNvSpPr>
          <p:nvPr>
            <p:ph type="title"/>
          </p:nvPr>
        </p:nvSpPr>
        <p:spPr>
          <a:xfrm>
            <a:off x="686104" y="304800"/>
            <a:ext cx="7772400"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CMM Distribution</a:t>
            </a:r>
          </a:p>
        </p:txBody>
      </p:sp>
      <p:pic>
        <p:nvPicPr>
          <p:cNvPr id="2" name="Picture 1" descr="Graph representing CMM distribution Capability score (out of 100) difference between JMS and NMS">
            <a:extLst>
              <a:ext uri="{FF2B5EF4-FFF2-40B4-BE49-F238E27FC236}">
                <a16:creationId xmlns:a16="http://schemas.microsoft.com/office/drawing/2014/main" id="{77F4BF09-D37E-41AA-B477-0759449E4876}"/>
              </a:ext>
            </a:extLst>
          </p:cNvPr>
          <p:cNvPicPr>
            <a:picLocks noChangeAspect="1"/>
          </p:cNvPicPr>
          <p:nvPr/>
        </p:nvPicPr>
        <p:blipFill>
          <a:blip r:embed="rId3"/>
          <a:stretch>
            <a:fillRect/>
          </a:stretch>
        </p:blipFill>
        <p:spPr>
          <a:xfrm>
            <a:off x="228600" y="1006701"/>
            <a:ext cx="4736492" cy="5208361"/>
          </a:xfrm>
          <a:prstGeom prst="rect">
            <a:avLst/>
          </a:prstGeom>
        </p:spPr>
      </p:pic>
      <p:sp>
        <p:nvSpPr>
          <p:cNvPr id="78" name="TextBox 77">
            <a:extLst>
              <a:ext uri="{FF2B5EF4-FFF2-40B4-BE49-F238E27FC236}">
                <a16:creationId xmlns:a16="http://schemas.microsoft.com/office/drawing/2014/main" id="{80AA6C55-E48D-4E0C-B516-CF84270E3551}"/>
              </a:ext>
            </a:extLst>
          </p:cNvPr>
          <p:cNvSpPr txBox="1"/>
          <p:nvPr/>
        </p:nvSpPr>
        <p:spPr>
          <a:xfrm flipH="1">
            <a:off x="5755105" y="1065015"/>
            <a:ext cx="1981200" cy="407067"/>
          </a:xfrm>
          <a:prstGeom prst="rect">
            <a:avLst/>
          </a:prstGeom>
        </p:spPr>
        <p:txBody>
          <a:bodyPr vert="horz" lIns="91440" tIns="45720" rIns="91440" bIns="45720" rtlCol="0" anchor="t" anchorCtr="0">
            <a:normAutofit/>
          </a:bodyPr>
          <a:lstStyle>
            <a:lvl1pPr>
              <a:spcBef>
                <a:spcPct val="0"/>
              </a:spcBef>
              <a:buNone/>
              <a:defRPr sz="2800" b="1" i="0">
                <a:solidFill>
                  <a:srgbClr val="BA0C2F"/>
                </a:solidFill>
                <a:latin typeface="Gill Sans MT"/>
                <a:ea typeface="+mj-ea"/>
                <a:cs typeface="Gill Sans MT"/>
              </a:defRPr>
            </a:lvl1pPr>
          </a:lstStyle>
          <a:p>
            <a:r>
              <a:rPr lang="en-GB" sz="1800" dirty="0">
                <a:solidFill>
                  <a:schemeClr val="tx1"/>
                </a:solidFill>
              </a:rPr>
              <a:t>KEY FINDINGS </a:t>
            </a:r>
          </a:p>
        </p:txBody>
      </p:sp>
      <p:sp>
        <p:nvSpPr>
          <p:cNvPr id="28" name="Subtitle 2">
            <a:extLst>
              <a:ext uri="{FF2B5EF4-FFF2-40B4-BE49-F238E27FC236}">
                <a16:creationId xmlns:a16="http://schemas.microsoft.com/office/drawing/2014/main" id="{53E9EBE3-A37C-41E5-8F70-CE085F242885}"/>
              </a:ext>
            </a:extLst>
          </p:cNvPr>
          <p:cNvSpPr txBox="1">
            <a:spLocks/>
          </p:cNvSpPr>
          <p:nvPr/>
        </p:nvSpPr>
        <p:spPr>
          <a:xfrm>
            <a:off x="4965092" y="1472082"/>
            <a:ext cx="3738346" cy="4571327"/>
          </a:xfrm>
          <a:prstGeom prst="rect">
            <a:avLst/>
          </a:prstGeom>
        </p:spPr>
        <p:txBody>
          <a:bodyPr vert="horz" lIns="36000" tIns="36000" rIns="36000" bIns="36000" rtlCol="0">
            <a:noAutofit/>
          </a:bodyPr>
          <a:lstStyle>
            <a:defPPr>
              <a:defRPr lang="en-US"/>
            </a:defPPr>
            <a:lvl1pPr marL="230188" indent="-230188">
              <a:lnSpc>
                <a:spcPct val="90000"/>
              </a:lnSpc>
              <a:spcBef>
                <a:spcPts val="1200"/>
              </a:spcBef>
              <a:spcAft>
                <a:spcPts val="0"/>
              </a:spcAft>
              <a:buFont typeface="Arial"/>
              <a:buChar char="•"/>
              <a:defRPr sz="2400" b="0" i="0">
                <a:latin typeface="+mj-lt"/>
                <a:ea typeface="Calibri" panose="020F0502020204030204" pitchFamily="34" charset="0"/>
                <a:cs typeface="Calibri" panose="020F0502020204030204" pitchFamily="34" charset="0"/>
              </a:defRPr>
            </a:lvl1pPr>
            <a:lvl2pPr marL="684213" indent="-230188">
              <a:spcBef>
                <a:spcPts val="0"/>
              </a:spcBef>
              <a:spcAft>
                <a:spcPts val="1200"/>
              </a:spcAft>
              <a:buFont typeface="Arial"/>
              <a:buChar char="–"/>
              <a:defRPr sz="2000" b="0" i="0">
                <a:solidFill>
                  <a:srgbClr val="635C5B"/>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High score at the NMS (82%)</a:t>
            </a:r>
          </a:p>
          <a:p>
            <a:r>
              <a:rPr lang="en-GB" dirty="0"/>
              <a:t>Moderate score at the JMS (60%)</a:t>
            </a:r>
          </a:p>
          <a:p>
            <a:endParaRPr lang="en-GB" dirty="0"/>
          </a:p>
          <a:p>
            <a:endParaRPr lang="en-GB" dirty="0"/>
          </a:p>
          <a:p>
            <a:endParaRPr lang="en-GB" altLang="en-US" dirty="0"/>
          </a:p>
        </p:txBody>
      </p:sp>
      <p:sp>
        <p:nvSpPr>
          <p:cNvPr id="94" name="Date Placeholder 3">
            <a:extLst>
              <a:ext uri="{FF2B5EF4-FFF2-40B4-BE49-F238E27FC236}">
                <a16:creationId xmlns:a16="http://schemas.microsoft.com/office/drawing/2014/main" id="{AAA038FF-C529-466E-A719-23F2E79C9B68}"/>
              </a:ext>
              <a:ext uri="{C183D7F6-B498-43B3-948B-1728B52AA6E4}">
                <adec:decorative xmlns:adec="http://schemas.microsoft.com/office/drawing/2017/decorative" val="1"/>
              </a:ext>
            </a:extLst>
          </p:cNvPr>
          <p:cNvSpPr>
            <a:spLocks noGrp="1"/>
          </p:cNvSpPr>
          <p:nvPr>
            <p:ph type="dt" sz="half" idx="10"/>
          </p:nvPr>
        </p:nvSpPr>
        <p:spPr>
          <a:xfrm>
            <a:off x="152400" y="6530079"/>
            <a:ext cx="2133600" cy="184666"/>
          </a:xfrm>
        </p:spPr>
        <p:txBody>
          <a:bodyPr/>
          <a:lstStyle/>
          <a:p>
            <a:fld id="{677F41D8-CF92-49B3-877B-53F238DBE70D}" type="datetime1">
              <a:rPr lang="en-US" smtClean="0"/>
              <a:t>7/3/2019</a:t>
            </a:fld>
            <a:endParaRPr lang="en-US" dirty="0"/>
          </a:p>
        </p:txBody>
      </p:sp>
      <p:sp>
        <p:nvSpPr>
          <p:cNvPr id="29" name="Slide Number Placeholder 5">
            <a:extLst>
              <a:ext uri="{FF2B5EF4-FFF2-40B4-BE49-F238E27FC236}">
                <a16:creationId xmlns:a16="http://schemas.microsoft.com/office/drawing/2014/main" id="{B1887372-3560-4D55-A6A6-1D90AFF572C3}"/>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35</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2461645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DE33B49-691D-4BCC-B072-6082B7B7C258}"/>
              </a:ext>
            </a:extLst>
          </p:cNvPr>
          <p:cNvSpPr>
            <a:spLocks noGrp="1"/>
          </p:cNvSpPr>
          <p:nvPr>
            <p:ph type="title"/>
          </p:nvPr>
        </p:nvSpPr>
        <p:spPr>
          <a:xfrm>
            <a:off x="686104" y="304800"/>
            <a:ext cx="7772400"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CMM Waste Management</a:t>
            </a:r>
          </a:p>
        </p:txBody>
      </p:sp>
      <p:pic>
        <p:nvPicPr>
          <p:cNvPr id="2" name="Picture 1" descr="Graph representing CMM Waste Management capability scores of Hospital Centers 2, Hospital Centers 3, Hospital Centers 4, General Hospital, Registered Referral hospitals, JMS, NMS, NDA and MOH. NDA has the highest midpoint score next to JMS and NMS, Hospital Centers 2 and registered referral hospitals has the lowest midpoint scores.&#10;">
            <a:extLst>
              <a:ext uri="{FF2B5EF4-FFF2-40B4-BE49-F238E27FC236}">
                <a16:creationId xmlns:a16="http://schemas.microsoft.com/office/drawing/2014/main" id="{A793AE6A-DCDA-4094-B47B-11355474152D}"/>
              </a:ext>
            </a:extLst>
          </p:cNvPr>
          <p:cNvPicPr>
            <a:picLocks noChangeAspect="1"/>
          </p:cNvPicPr>
          <p:nvPr/>
        </p:nvPicPr>
        <p:blipFill>
          <a:blip r:embed="rId2"/>
          <a:stretch>
            <a:fillRect/>
          </a:stretch>
        </p:blipFill>
        <p:spPr>
          <a:xfrm>
            <a:off x="228600" y="990600"/>
            <a:ext cx="5227252" cy="5415468"/>
          </a:xfrm>
          <a:prstGeom prst="rect">
            <a:avLst/>
          </a:prstGeom>
        </p:spPr>
      </p:pic>
      <p:sp>
        <p:nvSpPr>
          <p:cNvPr id="29" name="TextBox 28">
            <a:extLst>
              <a:ext uri="{FF2B5EF4-FFF2-40B4-BE49-F238E27FC236}">
                <a16:creationId xmlns:a16="http://schemas.microsoft.com/office/drawing/2014/main" id="{89359B17-5205-4EF0-8AC7-5274FB70772B}"/>
              </a:ext>
            </a:extLst>
          </p:cNvPr>
          <p:cNvSpPr txBox="1"/>
          <p:nvPr/>
        </p:nvSpPr>
        <p:spPr>
          <a:xfrm flipH="1">
            <a:off x="6019800" y="838200"/>
            <a:ext cx="1981200" cy="407067"/>
          </a:xfrm>
          <a:prstGeom prst="rect">
            <a:avLst/>
          </a:prstGeom>
        </p:spPr>
        <p:txBody>
          <a:bodyPr vert="horz" lIns="91440" tIns="45720" rIns="91440" bIns="45720" rtlCol="0" anchor="t" anchorCtr="0">
            <a:normAutofit/>
          </a:bodyPr>
          <a:lstStyle>
            <a:lvl1pPr>
              <a:spcBef>
                <a:spcPct val="0"/>
              </a:spcBef>
              <a:buNone/>
              <a:defRPr sz="2800" b="1" i="0">
                <a:solidFill>
                  <a:srgbClr val="BA0C2F"/>
                </a:solidFill>
                <a:latin typeface="Gill Sans MT"/>
                <a:ea typeface="+mj-ea"/>
                <a:cs typeface="Gill Sans MT"/>
              </a:defRPr>
            </a:lvl1pPr>
          </a:lstStyle>
          <a:p>
            <a:r>
              <a:rPr lang="en-GB" sz="1800" dirty="0">
                <a:solidFill>
                  <a:schemeClr val="tx1"/>
                </a:solidFill>
              </a:rPr>
              <a:t>KEY FINDINGS </a:t>
            </a:r>
          </a:p>
        </p:txBody>
      </p:sp>
      <p:sp>
        <p:nvSpPr>
          <p:cNvPr id="38" name="Subtitle 2">
            <a:extLst>
              <a:ext uri="{FF2B5EF4-FFF2-40B4-BE49-F238E27FC236}">
                <a16:creationId xmlns:a16="http://schemas.microsoft.com/office/drawing/2014/main" id="{10EACCCB-48E6-4DAB-A491-025D95C67482}"/>
              </a:ext>
            </a:extLst>
          </p:cNvPr>
          <p:cNvSpPr txBox="1">
            <a:spLocks/>
          </p:cNvSpPr>
          <p:nvPr/>
        </p:nvSpPr>
        <p:spPr>
          <a:xfrm>
            <a:off x="5667816" y="1143000"/>
            <a:ext cx="3035621" cy="4471518"/>
          </a:xfrm>
          <a:prstGeom prst="rect">
            <a:avLst/>
          </a:prstGeom>
        </p:spPr>
        <p:txBody>
          <a:bodyPr vert="horz" lIns="36000" tIns="36000" rIns="36000" bIns="36000" rtlCol="0">
            <a:noAutofit/>
          </a:bodyPr>
          <a:lstStyle>
            <a:defPPr>
              <a:defRPr lang="en-US"/>
            </a:defPPr>
            <a:lvl1pPr marL="230188" indent="-230188">
              <a:lnSpc>
                <a:spcPct val="90000"/>
              </a:lnSpc>
              <a:spcBef>
                <a:spcPts val="1200"/>
              </a:spcBef>
              <a:spcAft>
                <a:spcPts val="0"/>
              </a:spcAft>
              <a:buFont typeface="Arial"/>
              <a:buChar char="•"/>
              <a:defRPr sz="2400" b="0" i="0">
                <a:latin typeface="+mj-lt"/>
                <a:ea typeface="Calibri" panose="020F0502020204030204" pitchFamily="34" charset="0"/>
                <a:cs typeface="Calibri" panose="020F0502020204030204" pitchFamily="34" charset="0"/>
              </a:defRPr>
            </a:lvl1pPr>
            <a:lvl2pPr marL="684213" indent="-230188">
              <a:spcBef>
                <a:spcPts val="0"/>
              </a:spcBef>
              <a:spcAft>
                <a:spcPts val="1200"/>
              </a:spcAft>
              <a:buFont typeface="Arial"/>
              <a:buChar char="–"/>
              <a:defRPr sz="2000" b="0" i="0">
                <a:solidFill>
                  <a:srgbClr val="635C5B"/>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Wide range in scores at health </a:t>
            </a:r>
            <a:r>
              <a:rPr lang="en-GB" dirty="0" err="1"/>
              <a:t>centers</a:t>
            </a:r>
            <a:r>
              <a:rPr lang="en-GB" dirty="0"/>
              <a:t>, general and regional referral hospitals</a:t>
            </a:r>
          </a:p>
          <a:p>
            <a:r>
              <a:rPr lang="en-GB" dirty="0"/>
              <a:t>Increasing trend in average scores at higher level health facilities</a:t>
            </a:r>
          </a:p>
          <a:p>
            <a:r>
              <a:rPr lang="en-GB" dirty="0"/>
              <a:t>High scores at JMS and NMS</a:t>
            </a:r>
          </a:p>
          <a:p>
            <a:endParaRPr lang="en-GB" altLang="en-US" dirty="0"/>
          </a:p>
        </p:txBody>
      </p:sp>
      <p:sp>
        <p:nvSpPr>
          <p:cNvPr id="50" name="Date Placeholder 3">
            <a:extLst>
              <a:ext uri="{FF2B5EF4-FFF2-40B4-BE49-F238E27FC236}">
                <a16:creationId xmlns:a16="http://schemas.microsoft.com/office/drawing/2014/main" id="{E6364AD1-C314-4F6D-ADE7-173D6D706CFE}"/>
              </a:ext>
              <a:ext uri="{C183D7F6-B498-43B3-948B-1728B52AA6E4}">
                <adec:decorative xmlns:adec="http://schemas.microsoft.com/office/drawing/2017/decorative" val="1"/>
              </a:ext>
            </a:extLst>
          </p:cNvPr>
          <p:cNvSpPr>
            <a:spLocks noGrp="1"/>
          </p:cNvSpPr>
          <p:nvPr>
            <p:ph type="dt" sz="half" idx="10"/>
          </p:nvPr>
        </p:nvSpPr>
        <p:spPr>
          <a:xfrm>
            <a:off x="152400" y="6530079"/>
            <a:ext cx="2133600" cy="184666"/>
          </a:xfrm>
        </p:spPr>
        <p:txBody>
          <a:bodyPr/>
          <a:lstStyle/>
          <a:p>
            <a:endParaRPr lang="en-US" dirty="0"/>
          </a:p>
        </p:txBody>
      </p:sp>
      <p:sp>
        <p:nvSpPr>
          <p:cNvPr id="7" name="Slide Number Placeholder 5">
            <a:extLst>
              <a:ext uri="{FF2B5EF4-FFF2-40B4-BE49-F238E27FC236}">
                <a16:creationId xmlns:a16="http://schemas.microsoft.com/office/drawing/2014/main" id="{A0452EEE-9F97-4CEC-8613-2362F23FC867}"/>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36</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501170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912FB55-8D29-4CBC-AC4B-950F4ECD73EC}"/>
              </a:ext>
            </a:extLst>
          </p:cNvPr>
          <p:cNvSpPr>
            <a:spLocks noGrp="1"/>
          </p:cNvSpPr>
          <p:nvPr>
            <p:ph type="title"/>
          </p:nvPr>
        </p:nvSpPr>
        <p:spPr>
          <a:xfrm>
            <a:off x="686104" y="304800"/>
            <a:ext cx="7772400"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CMM Human Resources</a:t>
            </a:r>
          </a:p>
        </p:txBody>
      </p:sp>
      <p:pic>
        <p:nvPicPr>
          <p:cNvPr id="4" name="Picture 3" descr="Graph representing CMM Human Resources capability scores of Hospital Centers 2, Hospital Centers 3, Hospital Centers 4, General Hospital, DHO, Registered Referral hospitals, JMS, NMS, Medical Bureaucrats and MOH. JMS has the highest midpoint score and Hospital Centers 2 has the lowest midpoint score.">
            <a:extLst>
              <a:ext uri="{FF2B5EF4-FFF2-40B4-BE49-F238E27FC236}">
                <a16:creationId xmlns:a16="http://schemas.microsoft.com/office/drawing/2014/main" id="{526BF882-797A-472C-B1AC-8EA2F9808EF1}"/>
              </a:ext>
            </a:extLst>
          </p:cNvPr>
          <p:cNvPicPr>
            <a:picLocks noChangeAspect="1"/>
          </p:cNvPicPr>
          <p:nvPr/>
        </p:nvPicPr>
        <p:blipFill>
          <a:blip r:embed="rId2"/>
          <a:stretch>
            <a:fillRect/>
          </a:stretch>
        </p:blipFill>
        <p:spPr>
          <a:xfrm>
            <a:off x="208840" y="947797"/>
            <a:ext cx="5429960" cy="5605403"/>
          </a:xfrm>
          <a:prstGeom prst="rect">
            <a:avLst/>
          </a:prstGeom>
        </p:spPr>
      </p:pic>
      <p:sp>
        <p:nvSpPr>
          <p:cNvPr id="29" name="TextBox 28">
            <a:extLst>
              <a:ext uri="{FF2B5EF4-FFF2-40B4-BE49-F238E27FC236}">
                <a16:creationId xmlns:a16="http://schemas.microsoft.com/office/drawing/2014/main" id="{289313D8-2DF1-4BBE-A81D-187FB31B9EC6}"/>
              </a:ext>
            </a:extLst>
          </p:cNvPr>
          <p:cNvSpPr txBox="1"/>
          <p:nvPr/>
        </p:nvSpPr>
        <p:spPr>
          <a:xfrm flipH="1">
            <a:off x="5755105" y="1065015"/>
            <a:ext cx="1981200" cy="407067"/>
          </a:xfrm>
          <a:prstGeom prst="rect">
            <a:avLst/>
          </a:prstGeom>
        </p:spPr>
        <p:txBody>
          <a:bodyPr vert="horz" lIns="91440" tIns="45720" rIns="91440" bIns="45720" rtlCol="0" anchor="t" anchorCtr="0">
            <a:normAutofit/>
          </a:bodyPr>
          <a:lstStyle>
            <a:lvl1pPr>
              <a:spcBef>
                <a:spcPct val="0"/>
              </a:spcBef>
              <a:buNone/>
              <a:defRPr sz="2800" b="1" i="0">
                <a:solidFill>
                  <a:srgbClr val="BA0C2F"/>
                </a:solidFill>
                <a:latin typeface="Gill Sans MT"/>
                <a:ea typeface="+mj-ea"/>
                <a:cs typeface="Gill Sans MT"/>
              </a:defRPr>
            </a:lvl1pPr>
          </a:lstStyle>
          <a:p>
            <a:r>
              <a:rPr lang="en-GB" sz="1800" dirty="0">
                <a:solidFill>
                  <a:schemeClr val="tx1"/>
                </a:solidFill>
              </a:rPr>
              <a:t>KEY FINDINGS </a:t>
            </a:r>
          </a:p>
        </p:txBody>
      </p:sp>
      <p:sp>
        <p:nvSpPr>
          <p:cNvPr id="47" name="Subtitle 2">
            <a:extLst>
              <a:ext uri="{FF2B5EF4-FFF2-40B4-BE49-F238E27FC236}">
                <a16:creationId xmlns:a16="http://schemas.microsoft.com/office/drawing/2014/main" id="{D62D8347-7443-420F-9539-7D611990F509}"/>
              </a:ext>
            </a:extLst>
          </p:cNvPr>
          <p:cNvSpPr txBox="1">
            <a:spLocks/>
          </p:cNvSpPr>
          <p:nvPr/>
        </p:nvSpPr>
        <p:spPr>
          <a:xfrm>
            <a:off x="5709315" y="1524674"/>
            <a:ext cx="3166868" cy="4356942"/>
          </a:xfrm>
          <a:prstGeom prst="rect">
            <a:avLst/>
          </a:prstGeom>
        </p:spPr>
        <p:txBody>
          <a:bodyPr vert="horz" lIns="36000" tIns="36000" rIns="36000" bIns="36000" rtlCol="0">
            <a:noAutofit/>
          </a:bodyPr>
          <a:lstStyle>
            <a:defPPr>
              <a:defRPr lang="en-US"/>
            </a:defPPr>
            <a:lvl1pPr marL="230188" indent="-230188">
              <a:lnSpc>
                <a:spcPct val="90000"/>
              </a:lnSpc>
              <a:spcBef>
                <a:spcPts val="1200"/>
              </a:spcBef>
              <a:spcAft>
                <a:spcPts val="0"/>
              </a:spcAft>
              <a:buFont typeface="Arial"/>
              <a:buChar char="•"/>
              <a:defRPr sz="2400" b="0" i="0">
                <a:latin typeface="+mj-lt"/>
                <a:ea typeface="Calibri" panose="020F0502020204030204" pitchFamily="34" charset="0"/>
                <a:cs typeface="Calibri" panose="020F0502020204030204" pitchFamily="34" charset="0"/>
              </a:defRPr>
            </a:lvl1pPr>
            <a:lvl2pPr marL="684213" indent="-230188">
              <a:spcBef>
                <a:spcPts val="0"/>
              </a:spcBef>
              <a:spcAft>
                <a:spcPts val="1200"/>
              </a:spcAft>
              <a:buFont typeface="Arial"/>
              <a:buChar char="–"/>
              <a:defRPr sz="2000" b="0" i="0">
                <a:solidFill>
                  <a:srgbClr val="635C5B"/>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Scored at all levels of supply chain</a:t>
            </a:r>
          </a:p>
          <a:p>
            <a:r>
              <a:rPr lang="en-GB" dirty="0"/>
              <a:t>Wide range of scores at all levels</a:t>
            </a:r>
          </a:p>
          <a:p>
            <a:r>
              <a:rPr lang="en-GB" dirty="0"/>
              <a:t>Increasing trend in  average scores at higher level health facilities</a:t>
            </a:r>
          </a:p>
          <a:p>
            <a:r>
              <a:rPr lang="en-GB" dirty="0"/>
              <a:t>Significant difference in score between NMS and JMS</a:t>
            </a:r>
            <a:endParaRPr lang="en-GB" altLang="en-US" dirty="0"/>
          </a:p>
        </p:txBody>
      </p:sp>
      <p:sp>
        <p:nvSpPr>
          <p:cNvPr id="59" name="Date Placeholder 3">
            <a:extLst>
              <a:ext uri="{FF2B5EF4-FFF2-40B4-BE49-F238E27FC236}">
                <a16:creationId xmlns:a16="http://schemas.microsoft.com/office/drawing/2014/main" id="{5B84082E-891C-418A-9ED9-0B2D9EBA3B2A}"/>
              </a:ext>
              <a:ext uri="{C183D7F6-B498-43B3-948B-1728B52AA6E4}">
                <adec:decorative xmlns:adec="http://schemas.microsoft.com/office/drawing/2017/decorative" val="1"/>
              </a:ext>
            </a:extLst>
          </p:cNvPr>
          <p:cNvSpPr>
            <a:spLocks noGrp="1"/>
          </p:cNvSpPr>
          <p:nvPr>
            <p:ph type="dt" sz="half" idx="10"/>
          </p:nvPr>
        </p:nvSpPr>
        <p:spPr>
          <a:xfrm>
            <a:off x="152400" y="6530079"/>
            <a:ext cx="2133600" cy="184666"/>
          </a:xfrm>
        </p:spPr>
        <p:txBody>
          <a:bodyPr/>
          <a:lstStyle/>
          <a:p>
            <a:fld id="{677F41D8-CF92-49B3-877B-53F238DBE70D}" type="datetime1">
              <a:rPr lang="en-US" smtClean="0"/>
              <a:t>7/3/2019</a:t>
            </a:fld>
            <a:endParaRPr lang="en-US" dirty="0"/>
          </a:p>
        </p:txBody>
      </p:sp>
      <p:sp>
        <p:nvSpPr>
          <p:cNvPr id="7" name="Slide Number Placeholder 5">
            <a:extLst>
              <a:ext uri="{FF2B5EF4-FFF2-40B4-BE49-F238E27FC236}">
                <a16:creationId xmlns:a16="http://schemas.microsoft.com/office/drawing/2014/main" id="{3E840D89-96A6-4801-97B7-F8E556AB2639}"/>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37</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94377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78FEDC3-BB58-4FF9-8461-4B44D9654FD0}"/>
              </a:ext>
            </a:extLst>
          </p:cNvPr>
          <p:cNvSpPr>
            <a:spLocks noGrp="1"/>
          </p:cNvSpPr>
          <p:nvPr>
            <p:ph type="title"/>
          </p:nvPr>
        </p:nvSpPr>
        <p:spPr>
          <a:xfrm>
            <a:off x="686104" y="304800"/>
            <a:ext cx="7772400"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CMM Financial Sustainability</a:t>
            </a:r>
          </a:p>
        </p:txBody>
      </p:sp>
      <p:pic>
        <p:nvPicPr>
          <p:cNvPr id="2" name="Picture 1" descr="Graph representing CMM Financial sustainability capability scores of Hospital Centers 2, Hospital Centers 3, Hospital Centers 4, General Hospital, Registered Referral hospitals, JMS, NMS and MOH. JMS has the highest midpoint score and Hospital Centers 2 has the lowest midpoint score.">
            <a:extLst>
              <a:ext uri="{FF2B5EF4-FFF2-40B4-BE49-F238E27FC236}">
                <a16:creationId xmlns:a16="http://schemas.microsoft.com/office/drawing/2014/main" id="{5F9F5350-8CB3-4DF4-8412-BBD13F4135B4}"/>
              </a:ext>
            </a:extLst>
          </p:cNvPr>
          <p:cNvPicPr>
            <a:picLocks noChangeAspect="1"/>
          </p:cNvPicPr>
          <p:nvPr/>
        </p:nvPicPr>
        <p:blipFill>
          <a:blip r:embed="rId2"/>
          <a:stretch>
            <a:fillRect/>
          </a:stretch>
        </p:blipFill>
        <p:spPr>
          <a:xfrm>
            <a:off x="228600" y="1028700"/>
            <a:ext cx="5258644" cy="5448300"/>
          </a:xfrm>
          <a:prstGeom prst="rect">
            <a:avLst/>
          </a:prstGeom>
        </p:spPr>
      </p:pic>
      <p:sp>
        <p:nvSpPr>
          <p:cNvPr id="69" name="TextBox 68">
            <a:extLst>
              <a:ext uri="{FF2B5EF4-FFF2-40B4-BE49-F238E27FC236}">
                <a16:creationId xmlns:a16="http://schemas.microsoft.com/office/drawing/2014/main" id="{ADCE52BE-EB78-449C-BA74-97DB80FB97C2}"/>
              </a:ext>
            </a:extLst>
          </p:cNvPr>
          <p:cNvSpPr txBox="1"/>
          <p:nvPr/>
        </p:nvSpPr>
        <p:spPr>
          <a:xfrm flipH="1">
            <a:off x="5755105" y="1065015"/>
            <a:ext cx="1981200" cy="407067"/>
          </a:xfrm>
          <a:prstGeom prst="rect">
            <a:avLst/>
          </a:prstGeom>
        </p:spPr>
        <p:txBody>
          <a:bodyPr vert="horz" lIns="91440" tIns="45720" rIns="91440" bIns="45720" rtlCol="0" anchor="t" anchorCtr="0">
            <a:normAutofit/>
          </a:bodyPr>
          <a:lstStyle>
            <a:lvl1pPr>
              <a:spcBef>
                <a:spcPct val="0"/>
              </a:spcBef>
              <a:buNone/>
              <a:defRPr sz="2800" b="1" i="0">
                <a:solidFill>
                  <a:srgbClr val="BA0C2F"/>
                </a:solidFill>
                <a:latin typeface="Gill Sans MT"/>
                <a:ea typeface="+mj-ea"/>
                <a:cs typeface="Gill Sans MT"/>
              </a:defRPr>
            </a:lvl1pPr>
          </a:lstStyle>
          <a:p>
            <a:r>
              <a:rPr lang="en-GB" sz="1800" dirty="0">
                <a:solidFill>
                  <a:schemeClr val="tx1"/>
                </a:solidFill>
              </a:rPr>
              <a:t>KEY FINDINGS </a:t>
            </a:r>
          </a:p>
        </p:txBody>
      </p:sp>
      <p:sp>
        <p:nvSpPr>
          <p:cNvPr id="42" name="Subtitle 2">
            <a:extLst>
              <a:ext uri="{FF2B5EF4-FFF2-40B4-BE49-F238E27FC236}">
                <a16:creationId xmlns:a16="http://schemas.microsoft.com/office/drawing/2014/main" id="{B574F39A-11DD-4958-AA37-209F27301941}"/>
              </a:ext>
            </a:extLst>
          </p:cNvPr>
          <p:cNvSpPr txBox="1">
            <a:spLocks/>
          </p:cNvSpPr>
          <p:nvPr/>
        </p:nvSpPr>
        <p:spPr>
          <a:xfrm>
            <a:off x="5709315" y="1524673"/>
            <a:ext cx="3166868" cy="4571327"/>
          </a:xfrm>
          <a:prstGeom prst="rect">
            <a:avLst/>
          </a:prstGeom>
        </p:spPr>
        <p:txBody>
          <a:bodyPr vert="horz" lIns="36000" tIns="36000" rIns="36000" bIns="36000" rtlCol="0">
            <a:noAutofit/>
          </a:bodyPr>
          <a:lstStyle>
            <a:defPPr>
              <a:defRPr lang="en-US"/>
            </a:defPPr>
            <a:lvl1pPr marL="230188" indent="-230188">
              <a:lnSpc>
                <a:spcPct val="90000"/>
              </a:lnSpc>
              <a:spcBef>
                <a:spcPts val="1200"/>
              </a:spcBef>
              <a:spcAft>
                <a:spcPts val="0"/>
              </a:spcAft>
              <a:buFont typeface="Arial"/>
              <a:buChar char="•"/>
              <a:defRPr sz="2400" b="0" i="0">
                <a:latin typeface="+mj-lt"/>
                <a:ea typeface="Calibri" panose="020F0502020204030204" pitchFamily="34" charset="0"/>
                <a:cs typeface="Calibri" panose="020F0502020204030204" pitchFamily="34" charset="0"/>
              </a:defRPr>
            </a:lvl1pPr>
            <a:lvl2pPr marL="684213" indent="-230188">
              <a:spcBef>
                <a:spcPts val="0"/>
              </a:spcBef>
              <a:spcAft>
                <a:spcPts val="1200"/>
              </a:spcAft>
              <a:buFont typeface="Arial"/>
              <a:buChar char="–"/>
              <a:defRPr sz="2000" b="0" i="0">
                <a:solidFill>
                  <a:srgbClr val="635C5B"/>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Wide range of scores at health Centres</a:t>
            </a:r>
          </a:p>
          <a:p>
            <a:r>
              <a:rPr lang="en-GB" dirty="0"/>
              <a:t>Increasing trend in  average scores at higher level health facilities</a:t>
            </a:r>
          </a:p>
          <a:p>
            <a:r>
              <a:rPr lang="en-GB" dirty="0"/>
              <a:t>Higher scores at NMS and JMS</a:t>
            </a:r>
          </a:p>
          <a:p>
            <a:endParaRPr lang="en-GB" dirty="0"/>
          </a:p>
          <a:p>
            <a:endParaRPr lang="en-GB" altLang="en-US" dirty="0"/>
          </a:p>
        </p:txBody>
      </p:sp>
      <p:sp>
        <p:nvSpPr>
          <p:cNvPr id="74" name="Date Placeholder 3">
            <a:extLst>
              <a:ext uri="{FF2B5EF4-FFF2-40B4-BE49-F238E27FC236}">
                <a16:creationId xmlns:a16="http://schemas.microsoft.com/office/drawing/2014/main" id="{98AB8BD5-0AB3-400E-9940-78DE8AC1EF51}"/>
              </a:ext>
              <a:ext uri="{C183D7F6-B498-43B3-948B-1728B52AA6E4}">
                <adec:decorative xmlns:adec="http://schemas.microsoft.com/office/drawing/2017/decorative" val="1"/>
              </a:ext>
            </a:extLst>
          </p:cNvPr>
          <p:cNvSpPr>
            <a:spLocks noGrp="1"/>
          </p:cNvSpPr>
          <p:nvPr>
            <p:ph type="dt" sz="half" idx="10"/>
          </p:nvPr>
        </p:nvSpPr>
        <p:spPr>
          <a:xfrm>
            <a:off x="152400" y="6530079"/>
            <a:ext cx="2133600" cy="184666"/>
          </a:xfrm>
        </p:spPr>
        <p:txBody>
          <a:bodyPr/>
          <a:lstStyle/>
          <a:p>
            <a:fld id="{677F41D8-CF92-49B3-877B-53F238DBE70D}" type="datetime1">
              <a:rPr lang="en-US" smtClean="0"/>
              <a:t>7/3/2019</a:t>
            </a:fld>
            <a:endParaRPr lang="en-US" dirty="0"/>
          </a:p>
        </p:txBody>
      </p:sp>
      <p:sp>
        <p:nvSpPr>
          <p:cNvPr id="52" name="Slide Number Placeholder 5">
            <a:extLst>
              <a:ext uri="{FF2B5EF4-FFF2-40B4-BE49-F238E27FC236}">
                <a16:creationId xmlns:a16="http://schemas.microsoft.com/office/drawing/2014/main" id="{B8C20A03-57BC-4A5C-953C-46C7BA6BEC61}"/>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38</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936188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0AF72D-27CD-4BB8-8ABA-EF1AFBE7D35A}"/>
              </a:ext>
            </a:extLst>
          </p:cNvPr>
          <p:cNvSpPr>
            <a:spLocks noGrp="1"/>
          </p:cNvSpPr>
          <p:nvPr>
            <p:ph type="title"/>
          </p:nvPr>
        </p:nvSpPr>
        <p:spPr>
          <a:xfrm>
            <a:off x="686104" y="304800"/>
            <a:ext cx="7772400"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CMM LMIS</a:t>
            </a:r>
          </a:p>
        </p:txBody>
      </p:sp>
      <p:pic>
        <p:nvPicPr>
          <p:cNvPr id="2" name="Picture 1" descr="Graph representing CMM LMIS capability scores of Hospital Centers 2, Hospital Centers 3, Hospital Centers 4, General Hospital, Registered Referral hospitals, JMS, NMS and MOH. NMS has the highest midpoint score and Hospital Centers 2 has the lowest midpoint score.">
            <a:extLst>
              <a:ext uri="{FF2B5EF4-FFF2-40B4-BE49-F238E27FC236}">
                <a16:creationId xmlns:a16="http://schemas.microsoft.com/office/drawing/2014/main" id="{A2C8402B-2408-4A5D-8B96-14AC2487447D}"/>
              </a:ext>
            </a:extLst>
          </p:cNvPr>
          <p:cNvPicPr>
            <a:picLocks noChangeAspect="1"/>
          </p:cNvPicPr>
          <p:nvPr/>
        </p:nvPicPr>
        <p:blipFill>
          <a:blip r:embed="rId2"/>
          <a:stretch>
            <a:fillRect/>
          </a:stretch>
        </p:blipFill>
        <p:spPr>
          <a:xfrm>
            <a:off x="230075" y="1180911"/>
            <a:ext cx="5306495" cy="5524689"/>
          </a:xfrm>
          <a:prstGeom prst="rect">
            <a:avLst/>
          </a:prstGeom>
        </p:spPr>
      </p:pic>
      <p:sp>
        <p:nvSpPr>
          <p:cNvPr id="107" name="TextBox 106">
            <a:extLst>
              <a:ext uri="{FF2B5EF4-FFF2-40B4-BE49-F238E27FC236}">
                <a16:creationId xmlns:a16="http://schemas.microsoft.com/office/drawing/2014/main" id="{4E25A410-32E1-43B3-B1EA-111F1FA15AFD}"/>
              </a:ext>
            </a:extLst>
          </p:cNvPr>
          <p:cNvSpPr txBox="1"/>
          <p:nvPr/>
        </p:nvSpPr>
        <p:spPr>
          <a:xfrm flipH="1">
            <a:off x="5755105" y="1065015"/>
            <a:ext cx="1981200" cy="407067"/>
          </a:xfrm>
          <a:prstGeom prst="rect">
            <a:avLst/>
          </a:prstGeom>
        </p:spPr>
        <p:txBody>
          <a:bodyPr vert="horz" lIns="91440" tIns="45720" rIns="91440" bIns="45720" rtlCol="0" anchor="t" anchorCtr="0">
            <a:normAutofit/>
          </a:bodyPr>
          <a:lstStyle>
            <a:lvl1pPr>
              <a:spcBef>
                <a:spcPct val="0"/>
              </a:spcBef>
              <a:buNone/>
              <a:defRPr sz="2800" b="1" i="0">
                <a:solidFill>
                  <a:srgbClr val="BA0C2F"/>
                </a:solidFill>
                <a:latin typeface="Gill Sans MT"/>
                <a:ea typeface="+mj-ea"/>
                <a:cs typeface="Gill Sans MT"/>
              </a:defRPr>
            </a:lvl1pPr>
          </a:lstStyle>
          <a:p>
            <a:r>
              <a:rPr lang="en-GB" sz="1800" dirty="0">
                <a:solidFill>
                  <a:schemeClr val="tx1"/>
                </a:solidFill>
              </a:rPr>
              <a:t>KEY FINDINGS </a:t>
            </a:r>
          </a:p>
        </p:txBody>
      </p:sp>
      <p:sp>
        <p:nvSpPr>
          <p:cNvPr id="41" name="Subtitle 2">
            <a:extLst>
              <a:ext uri="{FF2B5EF4-FFF2-40B4-BE49-F238E27FC236}">
                <a16:creationId xmlns:a16="http://schemas.microsoft.com/office/drawing/2014/main" id="{EFC81B91-A3D9-4FED-A49D-A5547D142A3D}"/>
              </a:ext>
            </a:extLst>
          </p:cNvPr>
          <p:cNvSpPr txBox="1">
            <a:spLocks/>
          </p:cNvSpPr>
          <p:nvPr/>
        </p:nvSpPr>
        <p:spPr>
          <a:xfrm>
            <a:off x="5709315" y="1295400"/>
            <a:ext cx="3166868" cy="4571327"/>
          </a:xfrm>
          <a:prstGeom prst="rect">
            <a:avLst/>
          </a:prstGeom>
        </p:spPr>
        <p:txBody>
          <a:bodyPr vert="horz" lIns="36000" tIns="36000" rIns="36000" bIns="36000" rtlCol="0">
            <a:noAutofit/>
          </a:bodyPr>
          <a:lstStyle>
            <a:defPPr>
              <a:defRPr lang="en-US"/>
            </a:defPPr>
            <a:lvl1pPr marL="230188" indent="-230188">
              <a:lnSpc>
                <a:spcPct val="90000"/>
              </a:lnSpc>
              <a:spcBef>
                <a:spcPts val="1200"/>
              </a:spcBef>
              <a:spcAft>
                <a:spcPts val="0"/>
              </a:spcAft>
              <a:buFont typeface="Arial"/>
              <a:buChar char="•"/>
              <a:defRPr sz="2400" b="0" i="0">
                <a:latin typeface="+mj-lt"/>
                <a:ea typeface="Calibri" panose="020F0502020204030204" pitchFamily="34" charset="0"/>
                <a:cs typeface="Calibri" panose="020F0502020204030204" pitchFamily="34" charset="0"/>
              </a:defRPr>
            </a:lvl1pPr>
            <a:lvl2pPr marL="684213" indent="-230188">
              <a:spcBef>
                <a:spcPts val="0"/>
              </a:spcBef>
              <a:spcAft>
                <a:spcPts val="1200"/>
              </a:spcAft>
              <a:buFont typeface="Arial"/>
              <a:buChar char="–"/>
              <a:defRPr sz="2000" b="0" i="0">
                <a:solidFill>
                  <a:srgbClr val="635C5B"/>
                </a:solidFill>
                <a:latin typeface="Gill Sans MT"/>
                <a:cs typeface="Gill Sans MT"/>
              </a:defRPr>
            </a:lvl2pPr>
            <a:lvl3pPr indent="-230188">
              <a:spcBef>
                <a:spcPct val="20000"/>
              </a:spcBef>
              <a:buFont typeface="Arial"/>
              <a:buChar char="•"/>
              <a:defRPr b="0" i="0">
                <a:solidFill>
                  <a:srgbClr val="6C6463"/>
                </a:solidFill>
                <a:latin typeface="Gill Sans MT"/>
                <a:cs typeface="Gill Sans MT"/>
              </a:defRPr>
            </a:lvl3pPr>
            <a:lvl4pPr marL="1146175" indent="-231775">
              <a:spcBef>
                <a:spcPct val="20000"/>
              </a:spcBef>
              <a:buFont typeface="Arial"/>
              <a:buChar char="–"/>
              <a:defRPr sz="1600" b="0" i="0">
                <a:solidFill>
                  <a:srgbClr val="6C6463"/>
                </a:solidFill>
                <a:latin typeface="Gill Sans MT"/>
                <a:cs typeface="Gill Sans MT"/>
              </a:defRPr>
            </a:lvl4pPr>
            <a:lvl5pPr marL="1255713" indent="-230188">
              <a:spcBef>
                <a:spcPct val="20000"/>
              </a:spcBef>
              <a:buFont typeface="Arial"/>
              <a:buChar char="»"/>
              <a:defRPr sz="1400" b="0" i="0">
                <a:solidFill>
                  <a:srgbClr val="6C6463"/>
                </a:solidFill>
                <a:latin typeface="Gill Sans MT"/>
                <a:cs typeface="Gill Sans MT"/>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en-GB" dirty="0"/>
              <a:t>Wide range of scores at health centres, general and regional referral hospitals</a:t>
            </a:r>
          </a:p>
          <a:p>
            <a:r>
              <a:rPr lang="en-GB" dirty="0"/>
              <a:t>Widest range of score at HCII (0% - 78%)</a:t>
            </a:r>
          </a:p>
          <a:p>
            <a:r>
              <a:rPr lang="en-GB" dirty="0"/>
              <a:t>Average scores for SDPs in the mid fifties</a:t>
            </a:r>
          </a:p>
          <a:p>
            <a:r>
              <a:rPr lang="en-GB" dirty="0"/>
              <a:t>Relatively similar scores for NMS and JMS</a:t>
            </a:r>
          </a:p>
          <a:p>
            <a:endParaRPr lang="en-GB" dirty="0"/>
          </a:p>
        </p:txBody>
      </p:sp>
      <p:sp>
        <p:nvSpPr>
          <p:cNvPr id="112" name="Date Placeholder 3">
            <a:extLst>
              <a:ext uri="{FF2B5EF4-FFF2-40B4-BE49-F238E27FC236}">
                <a16:creationId xmlns:a16="http://schemas.microsoft.com/office/drawing/2014/main" id="{67220C4F-149A-4094-8D11-2B8F8DDAC177}"/>
              </a:ext>
              <a:ext uri="{C183D7F6-B498-43B3-948B-1728B52AA6E4}">
                <adec:decorative xmlns:adec="http://schemas.microsoft.com/office/drawing/2017/decorative" val="1"/>
              </a:ext>
            </a:extLst>
          </p:cNvPr>
          <p:cNvSpPr>
            <a:spLocks noGrp="1"/>
          </p:cNvSpPr>
          <p:nvPr>
            <p:ph type="dt" sz="half" idx="10"/>
          </p:nvPr>
        </p:nvSpPr>
        <p:spPr>
          <a:xfrm>
            <a:off x="152400" y="6530079"/>
            <a:ext cx="2133600" cy="184666"/>
          </a:xfrm>
        </p:spPr>
        <p:txBody>
          <a:bodyPr/>
          <a:lstStyle/>
          <a:p>
            <a:fld id="{677F41D8-CF92-49B3-877B-53F238DBE70D}" type="datetime1">
              <a:rPr lang="en-US" smtClean="0"/>
              <a:t>7/3/2019</a:t>
            </a:fld>
            <a:endParaRPr lang="en-US" dirty="0"/>
          </a:p>
        </p:txBody>
      </p:sp>
      <p:sp>
        <p:nvSpPr>
          <p:cNvPr id="91" name="Slide Number Placeholder 5">
            <a:extLst>
              <a:ext uri="{FF2B5EF4-FFF2-40B4-BE49-F238E27FC236}">
                <a16:creationId xmlns:a16="http://schemas.microsoft.com/office/drawing/2014/main" id="{6164F1CB-0ACA-4B3D-974E-2F8658431CE1}"/>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39</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525010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52400" y="314980"/>
            <a:ext cx="7382814" cy="52322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US" b="1" dirty="0">
                <a:latin typeface="Gill Sans MT" panose="020B0502020104020203" pitchFamily="34" charset="0"/>
                <a:sym typeface="Cabin"/>
              </a:rPr>
              <a:t>Objective of Country X’s NSCA 2.0 are to:</a:t>
            </a:r>
          </a:p>
        </p:txBody>
      </p:sp>
      <p:sp>
        <p:nvSpPr>
          <p:cNvPr id="3" name="Rectangle 2"/>
          <p:cNvSpPr/>
          <p:nvPr/>
        </p:nvSpPr>
        <p:spPr>
          <a:xfrm>
            <a:off x="618186" y="1143000"/>
            <a:ext cx="8144814" cy="5004447"/>
          </a:xfrm>
          <a:prstGeom prst="rect">
            <a:avLst/>
          </a:prstGeom>
        </p:spPr>
        <p:txBody>
          <a:bodyPr wrap="square">
            <a:spAutoFit/>
          </a:bodyPr>
          <a:lstStyle/>
          <a:p>
            <a:pPr marL="265113" indent="-265113">
              <a:lnSpc>
                <a:spcPct val="90000"/>
              </a:lnSpc>
              <a:spcBef>
                <a:spcPts val="1200"/>
              </a:spcBef>
              <a:buFont typeface="Arial" panose="020B0604020202020204" pitchFamily="34" charset="0"/>
              <a:buChar char="•"/>
            </a:pPr>
            <a:r>
              <a:rPr lang="en-US" sz="2400" dirty="0"/>
              <a:t>Provide a comprehensive view of Country X’s public sector pharmaceutical supply chain maturity and performance</a:t>
            </a:r>
          </a:p>
          <a:p>
            <a:pPr marL="265113" indent="-265113">
              <a:lnSpc>
                <a:spcPct val="90000"/>
              </a:lnSpc>
              <a:spcBef>
                <a:spcPts val="1200"/>
              </a:spcBef>
              <a:buFont typeface="Arial" panose="020B0604020202020204" pitchFamily="34" charset="0"/>
              <a:buChar char="•"/>
            </a:pPr>
            <a:r>
              <a:rPr lang="en-US" sz="2400" dirty="0"/>
              <a:t>Analyze and measure the performance of the Supply Chain</a:t>
            </a:r>
          </a:p>
          <a:p>
            <a:pPr marL="265113" indent="-265113">
              <a:lnSpc>
                <a:spcPct val="90000"/>
              </a:lnSpc>
              <a:spcBef>
                <a:spcPts val="1200"/>
              </a:spcBef>
              <a:buFont typeface="Arial" panose="020B0604020202020204" pitchFamily="34" charset="0"/>
              <a:buChar char="•"/>
            </a:pPr>
            <a:r>
              <a:rPr lang="en-US" sz="2400" dirty="0"/>
              <a:t>Use NSCA to further customize interventions at various facility levels</a:t>
            </a:r>
          </a:p>
          <a:p>
            <a:pPr marL="265113" indent="-265113">
              <a:lnSpc>
                <a:spcPct val="90000"/>
              </a:lnSpc>
              <a:spcBef>
                <a:spcPts val="1200"/>
              </a:spcBef>
              <a:buFont typeface="Arial" panose="020B0604020202020204" pitchFamily="34" charset="0"/>
              <a:buChar char="•"/>
            </a:pPr>
            <a:r>
              <a:rPr lang="en-US" sz="2400" dirty="0"/>
              <a:t>Identify focus areas of opportunity for MOH planning and stakeholder coordination to inform the development of transformational plan(s) to guide system strengthening investments</a:t>
            </a:r>
          </a:p>
          <a:p>
            <a:pPr marL="265113" indent="-265113">
              <a:lnSpc>
                <a:spcPct val="90000"/>
              </a:lnSpc>
              <a:spcBef>
                <a:spcPts val="1200"/>
              </a:spcBef>
              <a:buFont typeface="Arial" panose="020B0604020202020204" pitchFamily="34" charset="0"/>
              <a:buChar char="•"/>
            </a:pPr>
            <a:endParaRPr lang="en-US" sz="2400" dirty="0"/>
          </a:p>
          <a:p>
            <a:pPr marL="265113" indent="-265113">
              <a:lnSpc>
                <a:spcPct val="90000"/>
              </a:lnSpc>
              <a:spcBef>
                <a:spcPts val="1200"/>
              </a:spcBef>
              <a:buFont typeface="Arial" panose="020B0604020202020204" pitchFamily="34" charset="0"/>
              <a:buChar char="•"/>
            </a:pPr>
            <a:endParaRPr lang="en-US" sz="2400" dirty="0"/>
          </a:p>
          <a:p>
            <a:pPr marL="265113" indent="-265113">
              <a:lnSpc>
                <a:spcPct val="90000"/>
              </a:lnSpc>
              <a:spcBef>
                <a:spcPts val="1200"/>
              </a:spcBef>
              <a:buFont typeface="Arial" panose="020B0604020202020204" pitchFamily="34" charset="0"/>
              <a:buChar char="•"/>
            </a:pPr>
            <a:endParaRPr lang="en-US" sz="2400" dirty="0"/>
          </a:p>
        </p:txBody>
      </p:sp>
      <p:sp>
        <p:nvSpPr>
          <p:cNvPr id="4" name="Date Placeholder 3"/>
          <p:cNvSpPr>
            <a:spLocks noGrp="1"/>
          </p:cNvSpPr>
          <p:nvPr>
            <p:ph type="dt" sz="half" idx="2"/>
          </p:nvPr>
        </p:nvSpPr>
        <p:spPr/>
        <p:txBody>
          <a:bodyPr/>
          <a:lstStyle/>
          <a:p>
            <a:pPr defTabSz="342900">
              <a:defRPr/>
            </a:pPr>
            <a:fld id="{F1C838E6-2EFE-2E47-BF15-73F64BC0A44F}" type="datetime1">
              <a:rPr lang="en-US"/>
              <a:pPr defTabSz="342900">
                <a:defRPr/>
              </a:pPr>
              <a:t>7/3/2019</a:t>
            </a:fld>
            <a:endParaRPr lang="en-US"/>
          </a:p>
        </p:txBody>
      </p:sp>
      <p:sp>
        <p:nvSpPr>
          <p:cNvPr id="6" name="Slide Number Placeholder 5"/>
          <p:cNvSpPr>
            <a:spLocks noGrp="1"/>
          </p:cNvSpPr>
          <p:nvPr>
            <p:ph type="sldNum"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42782948-4DBE-204D-AB9E-B65E067054AE}" type="slidenum">
              <a:rPr lang="en-US" sz="1200" b="1" smtClean="0">
                <a:solidFill>
                  <a:srgbClr val="635C5B"/>
                </a:solidFill>
                <a:latin typeface="Gill Sans MT" panose="020B0502020104020203" pitchFamily="34" charset="0"/>
              </a:rPr>
              <a:pPr/>
              <a:t>4</a:t>
            </a:fld>
            <a:endParaRPr lang="en-US" sz="1200" b="1" dirty="0">
              <a:solidFill>
                <a:srgbClr val="635C5B"/>
              </a:solidFill>
              <a:latin typeface="Gill Sans MT" panose="020B0502020104020203" pitchFamily="34" charset="0"/>
            </a:endParaRPr>
          </a:p>
        </p:txBody>
      </p:sp>
    </p:spTree>
    <p:extLst>
      <p:ext uri="{BB962C8B-B14F-4D97-AF65-F5344CB8AC3E}">
        <p14:creationId xmlns:p14="http://schemas.microsoft.com/office/powerpoint/2010/main" val="13226692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7A3-48DF-49A8-9154-6B190DC05AB0}"/>
              </a:ext>
            </a:extLst>
          </p:cNvPr>
          <p:cNvSpPr>
            <a:spLocks noGrp="1"/>
          </p:cNvSpPr>
          <p:nvPr>
            <p:ph type="title"/>
          </p:nvPr>
        </p:nvSpPr>
        <p:spPr>
          <a:xfrm>
            <a:off x="686104" y="304800"/>
            <a:ext cx="7909604" cy="685800"/>
          </a:xfrm>
          <a:noFill/>
          <a:ln>
            <a:noFill/>
          </a:ln>
        </p:spPr>
        <p:txBody>
          <a:bodyPr spcFirstLastPara="1" vert="horz" wrap="square" lIns="91425" tIns="45700" rIns="91425" bIns="45700" rtlCol="0" anchor="t" anchorCtr="0">
            <a:normAutofit fontScale="90000"/>
          </a:bodyPr>
          <a:lstStyle/>
          <a:p>
            <a:pPr>
              <a:lnSpc>
                <a:spcPct val="90000"/>
              </a:lnSpc>
              <a:spcBef>
                <a:spcPts val="0"/>
              </a:spcBef>
              <a:buClr>
                <a:srgbClr val="BA0C2F"/>
              </a:buClr>
              <a:buSzPts val="6000"/>
              <a:buFont typeface="Cabin"/>
            </a:pPr>
            <a:r>
              <a:rPr lang="en-GB" b="1" dirty="0">
                <a:latin typeface="Gill Sans MT" panose="020B0502020104020203" pitchFamily="34" charset="0"/>
                <a:sym typeface="Cabin"/>
              </a:rPr>
              <a:t>Stockouts are less prevalent across tracer commodities at the central levels with stock to plan between 21% &amp; 26%</a:t>
            </a:r>
          </a:p>
        </p:txBody>
      </p:sp>
      <p:pic>
        <p:nvPicPr>
          <p:cNvPr id="3" name="Picture 2" descr="Graph representing stock outs percentage by facility level. Facilities include Hospital Centers 2, Hospital Centers 3, Hospital Centers 4, General Hospitals and Registered Referral hospitals. Hospital centers 2 has the highest percentage, General hospitals and Registered referral hospitals has the lowest percentage.">
            <a:extLst>
              <a:ext uri="{FF2B5EF4-FFF2-40B4-BE49-F238E27FC236}">
                <a16:creationId xmlns:a16="http://schemas.microsoft.com/office/drawing/2014/main" id="{70B690F0-2AD3-4CCE-9635-76AE1240EEAB}"/>
              </a:ext>
            </a:extLst>
          </p:cNvPr>
          <p:cNvPicPr>
            <a:picLocks noChangeAspect="1"/>
          </p:cNvPicPr>
          <p:nvPr/>
        </p:nvPicPr>
        <p:blipFill>
          <a:blip r:embed="rId2"/>
          <a:stretch>
            <a:fillRect/>
          </a:stretch>
        </p:blipFill>
        <p:spPr>
          <a:xfrm>
            <a:off x="440561" y="1828800"/>
            <a:ext cx="8398639" cy="3827458"/>
          </a:xfrm>
          <a:prstGeom prst="rect">
            <a:avLst/>
          </a:prstGeom>
        </p:spPr>
      </p:pic>
      <p:sp>
        <p:nvSpPr>
          <p:cNvPr id="5" name="TextBox 4">
            <a:extLst>
              <a:ext uri="{FF2B5EF4-FFF2-40B4-BE49-F238E27FC236}">
                <a16:creationId xmlns:a16="http://schemas.microsoft.com/office/drawing/2014/main" id="{9B34D46F-DCA9-47A3-81CD-A93A9190B8A4}"/>
              </a:ext>
            </a:extLst>
          </p:cNvPr>
          <p:cNvSpPr txBox="1"/>
          <p:nvPr/>
        </p:nvSpPr>
        <p:spPr>
          <a:xfrm>
            <a:off x="686104" y="5943599"/>
            <a:ext cx="6933896" cy="867930"/>
          </a:xfrm>
          <a:prstGeom prst="rect">
            <a:avLst/>
          </a:prstGeom>
        </p:spPr>
        <p:txBody>
          <a:bodyPr vert="horz" lIns="91440" tIns="45720" rIns="91440" bIns="45720" rtlCol="0" anchor="t" anchorCtr="0">
            <a:noAutofit/>
          </a:bodyPr>
          <a:lstStyle>
            <a:defPPr>
              <a:defRPr lang="en-US"/>
            </a:defPPr>
            <a:lvl1pPr>
              <a:lnSpc>
                <a:spcPct val="90000"/>
              </a:lnSpc>
              <a:spcBef>
                <a:spcPct val="0"/>
              </a:spcBef>
              <a:buNone/>
              <a:defRPr b="0" i="0">
                <a:solidFill>
                  <a:srgbClr val="BA0C2F"/>
                </a:solidFill>
                <a:latin typeface="Gill Sans MT"/>
                <a:ea typeface="+mj-ea"/>
                <a:cs typeface="Gill Sans MT"/>
              </a:defRPr>
            </a:lvl1pPr>
          </a:lstStyle>
          <a:p>
            <a:r>
              <a:rPr lang="en-GB" dirty="0"/>
              <a:t>Note - Stockouts were on day of assessment</a:t>
            </a:r>
          </a:p>
          <a:p>
            <a:r>
              <a:rPr lang="en-GB" dirty="0"/>
              <a:t>&amp; those facilities not stocked to plan may be higher or low than plan</a:t>
            </a:r>
          </a:p>
          <a:p>
            <a:endParaRPr lang="en-US" dirty="0"/>
          </a:p>
        </p:txBody>
      </p:sp>
      <p:sp>
        <p:nvSpPr>
          <p:cNvPr id="4" name="Date Placeholder 3">
            <a:extLst>
              <a:ext uri="{FF2B5EF4-FFF2-40B4-BE49-F238E27FC236}">
                <a16:creationId xmlns:a16="http://schemas.microsoft.com/office/drawing/2014/main" id="{08DC9B93-85DE-474C-8076-ABF20404F851}"/>
              </a:ext>
              <a:ext uri="{C183D7F6-B498-43B3-948B-1728B52AA6E4}">
                <adec:decorative xmlns:adec="http://schemas.microsoft.com/office/drawing/2017/decorative" val="1"/>
              </a:ext>
            </a:extLst>
          </p:cNvPr>
          <p:cNvSpPr>
            <a:spLocks noGrp="1"/>
          </p:cNvSpPr>
          <p:nvPr>
            <p:ph type="dt" sz="half" idx="10"/>
          </p:nvPr>
        </p:nvSpPr>
        <p:spPr/>
        <p:txBody>
          <a:bodyPr/>
          <a:lstStyle/>
          <a:p>
            <a:fld id="{D0F026FF-FECD-4DE0-851C-55DB13007D76}" type="datetime1">
              <a:rPr lang="en-US" smtClean="0"/>
              <a:t>7/3/2019</a:t>
            </a:fld>
            <a:endParaRPr lang="en-US"/>
          </a:p>
        </p:txBody>
      </p:sp>
      <p:sp>
        <p:nvSpPr>
          <p:cNvPr id="9" name="Slide Number Placeholder 5">
            <a:extLst>
              <a:ext uri="{FF2B5EF4-FFF2-40B4-BE49-F238E27FC236}">
                <a16:creationId xmlns:a16="http://schemas.microsoft.com/office/drawing/2014/main" id="{399189E2-D802-49F0-BEE1-49723C907D6A}"/>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40</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621572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7A3-48DF-49A8-9154-6B190DC05AB0}"/>
              </a:ext>
            </a:extLst>
          </p:cNvPr>
          <p:cNvSpPr>
            <a:spLocks noGrp="1"/>
          </p:cNvSpPr>
          <p:nvPr>
            <p:ph type="title"/>
          </p:nvPr>
        </p:nvSpPr>
        <p:spPr>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GB" b="1" dirty="0">
                <a:latin typeface="Gill Sans MT" panose="020B0502020104020203" pitchFamily="34" charset="0"/>
                <a:sym typeface="Cabin"/>
              </a:rPr>
              <a:t>Why are Emergency Orders not being raised if a Stockout exists at a facility</a:t>
            </a:r>
          </a:p>
        </p:txBody>
      </p:sp>
      <p:pic>
        <p:nvPicPr>
          <p:cNvPr id="3" name="Picture 2" descr="Graph representing types of order percentage by facility level. Types of orders: Planned, Emergency and Other type. Facilities: Hospital Centers 2, Hospital Centers 3, Hospital Centers 4, General Hospitals and Registered Referral hospitals. Only general hospital raise emergency orders, that too less than 5%. Hospital Centers 3 only raise planned orders. Planned order has highest percentage throughout different facility levels.">
            <a:extLst>
              <a:ext uri="{FF2B5EF4-FFF2-40B4-BE49-F238E27FC236}">
                <a16:creationId xmlns:a16="http://schemas.microsoft.com/office/drawing/2014/main" id="{94C319A0-8919-43D8-90B1-A0CF726C12F3}"/>
              </a:ext>
            </a:extLst>
          </p:cNvPr>
          <p:cNvPicPr>
            <a:picLocks noChangeAspect="1"/>
          </p:cNvPicPr>
          <p:nvPr/>
        </p:nvPicPr>
        <p:blipFill>
          <a:blip r:embed="rId2"/>
          <a:stretch>
            <a:fillRect/>
          </a:stretch>
        </p:blipFill>
        <p:spPr>
          <a:xfrm>
            <a:off x="402414" y="1752600"/>
            <a:ext cx="8436786" cy="3886200"/>
          </a:xfrm>
          <a:prstGeom prst="rect">
            <a:avLst/>
          </a:prstGeom>
        </p:spPr>
      </p:pic>
      <p:sp>
        <p:nvSpPr>
          <p:cNvPr id="4" name="Date Placeholder 3">
            <a:extLst>
              <a:ext uri="{FF2B5EF4-FFF2-40B4-BE49-F238E27FC236}">
                <a16:creationId xmlns:a16="http://schemas.microsoft.com/office/drawing/2014/main" id="{08DC9B93-85DE-474C-8076-ABF20404F851}"/>
              </a:ext>
              <a:ext uri="{C183D7F6-B498-43B3-948B-1728B52AA6E4}">
                <adec:decorative xmlns:adec="http://schemas.microsoft.com/office/drawing/2017/decorative" val="1"/>
              </a:ext>
            </a:extLst>
          </p:cNvPr>
          <p:cNvSpPr>
            <a:spLocks noGrp="1"/>
          </p:cNvSpPr>
          <p:nvPr>
            <p:ph type="dt" sz="half" idx="10"/>
          </p:nvPr>
        </p:nvSpPr>
        <p:spPr/>
        <p:txBody>
          <a:bodyPr/>
          <a:lstStyle/>
          <a:p>
            <a:fld id="{D0F026FF-FECD-4DE0-851C-55DB13007D76}" type="datetime1">
              <a:rPr lang="en-US" smtClean="0"/>
              <a:t>7/3/2019</a:t>
            </a:fld>
            <a:endParaRPr lang="en-US"/>
          </a:p>
        </p:txBody>
      </p:sp>
      <p:sp>
        <p:nvSpPr>
          <p:cNvPr id="9" name="Slide Number Placeholder 5">
            <a:extLst>
              <a:ext uri="{FF2B5EF4-FFF2-40B4-BE49-F238E27FC236}">
                <a16:creationId xmlns:a16="http://schemas.microsoft.com/office/drawing/2014/main" id="{CA8B1197-93B4-4156-A8E4-885529E4F0A7}"/>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41</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3791981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7A3-48DF-49A8-9154-6B190DC05AB0}"/>
              </a:ext>
            </a:extLst>
          </p:cNvPr>
          <p:cNvSpPr>
            <a:spLocks noGrp="1"/>
          </p:cNvSpPr>
          <p:nvPr>
            <p:ph type="title"/>
          </p:nvPr>
        </p:nvSpPr>
        <p:spPr>
          <a:xfrm>
            <a:off x="686104" y="304800"/>
            <a:ext cx="8305496" cy="685800"/>
          </a:xfrm>
          <a:noFill/>
          <a:ln>
            <a:noFill/>
          </a:ln>
        </p:spPr>
        <p:txBody>
          <a:bodyPr spcFirstLastPara="1" vert="horz" wrap="square" lIns="91425" tIns="45700" rIns="91425" bIns="45700" rtlCol="0" anchor="t" anchorCtr="0">
            <a:normAutofit fontScale="90000"/>
          </a:bodyPr>
          <a:lstStyle/>
          <a:p>
            <a:pPr>
              <a:lnSpc>
                <a:spcPct val="90000"/>
              </a:lnSpc>
              <a:spcBef>
                <a:spcPts val="0"/>
              </a:spcBef>
              <a:buClr>
                <a:srgbClr val="BA0C2F"/>
              </a:buClr>
              <a:buSzPts val="6000"/>
              <a:buFont typeface="Cabin"/>
            </a:pPr>
            <a:r>
              <a:rPr lang="en-GB" b="1" dirty="0">
                <a:latin typeface="Gill Sans MT" panose="020B0502020104020203" pitchFamily="34" charset="0"/>
                <a:sym typeface="Cabin"/>
              </a:rPr>
              <a:t>Many facilities at the lower levels do not have temperature logs</a:t>
            </a:r>
          </a:p>
        </p:txBody>
      </p:sp>
      <p:pic>
        <p:nvPicPr>
          <p:cNvPr id="3" name="Picture 2" descr="Graph representing temperature logging percentage by facility level. Facilities include Hospital Centers 2, Hospital Centers 3, Hospital Centers 4, General Hospitals, Registered Referral hospitals and DHO/DVS. DHO/DVS has the highest percentage and General Hospitals have the lowest percentage.">
            <a:extLst>
              <a:ext uri="{FF2B5EF4-FFF2-40B4-BE49-F238E27FC236}">
                <a16:creationId xmlns:a16="http://schemas.microsoft.com/office/drawing/2014/main" id="{C026D9A5-658C-458F-A2C4-C4DF5821E2E3}"/>
              </a:ext>
            </a:extLst>
          </p:cNvPr>
          <p:cNvPicPr>
            <a:picLocks noChangeAspect="1"/>
          </p:cNvPicPr>
          <p:nvPr/>
        </p:nvPicPr>
        <p:blipFill>
          <a:blip r:embed="rId2"/>
          <a:stretch>
            <a:fillRect/>
          </a:stretch>
        </p:blipFill>
        <p:spPr>
          <a:xfrm>
            <a:off x="683353" y="1849088"/>
            <a:ext cx="8079647" cy="4018312"/>
          </a:xfrm>
          <a:prstGeom prst="rect">
            <a:avLst/>
          </a:prstGeom>
        </p:spPr>
      </p:pic>
      <p:sp>
        <p:nvSpPr>
          <p:cNvPr id="4" name="Date Placeholder 3">
            <a:extLst>
              <a:ext uri="{FF2B5EF4-FFF2-40B4-BE49-F238E27FC236}">
                <a16:creationId xmlns:a16="http://schemas.microsoft.com/office/drawing/2014/main" id="{08DC9B93-85DE-474C-8076-ABF20404F851}"/>
              </a:ext>
              <a:ext uri="{C183D7F6-B498-43B3-948B-1728B52AA6E4}">
                <adec:decorative xmlns:adec="http://schemas.microsoft.com/office/drawing/2017/decorative" val="1"/>
              </a:ext>
            </a:extLst>
          </p:cNvPr>
          <p:cNvSpPr>
            <a:spLocks noGrp="1"/>
          </p:cNvSpPr>
          <p:nvPr>
            <p:ph type="dt" sz="half" idx="10"/>
          </p:nvPr>
        </p:nvSpPr>
        <p:spPr/>
        <p:txBody>
          <a:bodyPr/>
          <a:lstStyle/>
          <a:p>
            <a:fld id="{D0F026FF-FECD-4DE0-851C-55DB13007D76}" type="datetime1">
              <a:rPr lang="en-US" smtClean="0"/>
              <a:t>7/3/2019</a:t>
            </a:fld>
            <a:endParaRPr lang="en-US"/>
          </a:p>
        </p:txBody>
      </p:sp>
      <p:sp>
        <p:nvSpPr>
          <p:cNvPr id="9" name="Slide Number Placeholder 5">
            <a:extLst>
              <a:ext uri="{FF2B5EF4-FFF2-40B4-BE49-F238E27FC236}">
                <a16:creationId xmlns:a16="http://schemas.microsoft.com/office/drawing/2014/main" id="{CA8B1197-93B4-4156-A8E4-885529E4F0A7}"/>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42</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6249911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7A3-48DF-49A8-9154-6B190DC05AB0}"/>
              </a:ext>
            </a:extLst>
          </p:cNvPr>
          <p:cNvSpPr>
            <a:spLocks noGrp="1"/>
          </p:cNvSpPr>
          <p:nvPr>
            <p:ph type="title"/>
          </p:nvPr>
        </p:nvSpPr>
        <p:spPr>
          <a:xfrm>
            <a:off x="686104" y="304800"/>
            <a:ext cx="7960216" cy="685800"/>
          </a:xfrm>
          <a:noFill/>
          <a:ln>
            <a:noFill/>
          </a:ln>
        </p:spPr>
        <p:txBody>
          <a:bodyPr spcFirstLastPara="1" vert="horz" wrap="square" lIns="91425" tIns="45700" rIns="91425" bIns="45700" rtlCol="0" anchor="t" anchorCtr="0">
            <a:normAutofit fontScale="90000"/>
          </a:bodyPr>
          <a:lstStyle/>
          <a:p>
            <a:pPr>
              <a:lnSpc>
                <a:spcPct val="90000"/>
              </a:lnSpc>
              <a:spcBef>
                <a:spcPts val="0"/>
              </a:spcBef>
              <a:buClr>
                <a:srgbClr val="BA0C2F"/>
              </a:buClr>
              <a:buSzPts val="6000"/>
              <a:buFont typeface="Cabin"/>
            </a:pPr>
            <a:r>
              <a:rPr lang="en-GB" b="1" dirty="0">
                <a:latin typeface="Gill Sans MT" panose="020B0502020104020203" pitchFamily="34" charset="0"/>
                <a:sym typeface="Cabin"/>
              </a:rPr>
              <a:t>Supply chain staff turnover and positions vacant are high at the HCIIs and a high number vacancies exist at the hospitals</a:t>
            </a:r>
          </a:p>
        </p:txBody>
      </p:sp>
      <p:pic>
        <p:nvPicPr>
          <p:cNvPr id="3" name="Picture 2" descr="Graph representing supply chain human resource data percentage by facility level. Types of Human resource: Staff turnover, position vacant and staff seconded. Facilities: Hospital Centers 2, Hospital Centers 3, Hospital Centers 4, General Hospitals and Registered Referral hospitals. General hospitals have 0% staff turnover and Hospital Center 2 has the highest staff turnover. Hospital Centers 3 has the least percentage of Human Resource and registered referral hospitals has the least percentage of staff seconded. Overall, percentage of positions vacant is the highest throughout different levels.">
            <a:extLst>
              <a:ext uri="{FF2B5EF4-FFF2-40B4-BE49-F238E27FC236}">
                <a16:creationId xmlns:a16="http://schemas.microsoft.com/office/drawing/2014/main" id="{5B799C32-F941-463D-A5AD-026231AA6451}"/>
              </a:ext>
            </a:extLst>
          </p:cNvPr>
          <p:cNvPicPr>
            <a:picLocks noChangeAspect="1"/>
          </p:cNvPicPr>
          <p:nvPr/>
        </p:nvPicPr>
        <p:blipFill>
          <a:blip r:embed="rId2"/>
          <a:stretch>
            <a:fillRect/>
          </a:stretch>
        </p:blipFill>
        <p:spPr>
          <a:xfrm>
            <a:off x="560442" y="1934012"/>
            <a:ext cx="8050158" cy="3857188"/>
          </a:xfrm>
          <a:prstGeom prst="rect">
            <a:avLst/>
          </a:prstGeom>
        </p:spPr>
      </p:pic>
      <p:sp>
        <p:nvSpPr>
          <p:cNvPr id="6" name="TextBox 5">
            <a:extLst>
              <a:ext uri="{FF2B5EF4-FFF2-40B4-BE49-F238E27FC236}">
                <a16:creationId xmlns:a16="http://schemas.microsoft.com/office/drawing/2014/main" id="{B1DA15B8-8E56-4989-A8E6-2EF406625FD1}"/>
              </a:ext>
            </a:extLst>
          </p:cNvPr>
          <p:cNvSpPr txBox="1"/>
          <p:nvPr/>
        </p:nvSpPr>
        <p:spPr>
          <a:xfrm>
            <a:off x="1191273" y="6093023"/>
            <a:ext cx="4752327" cy="307777"/>
          </a:xfrm>
          <a:prstGeom prst="rect">
            <a:avLst/>
          </a:prstGeom>
          <a:noFill/>
        </p:spPr>
        <p:txBody>
          <a:bodyPr wrap="none" rtlCol="0">
            <a:spAutoFit/>
          </a:bodyPr>
          <a:lstStyle/>
          <a:p>
            <a:r>
              <a:rPr lang="en-GB" sz="1400" dirty="0"/>
              <a:t>Note – Staff Turnover is over a period of one year 2017 - 2018</a:t>
            </a:r>
          </a:p>
        </p:txBody>
      </p:sp>
      <p:sp>
        <p:nvSpPr>
          <p:cNvPr id="4" name="Date Placeholder 3">
            <a:extLst>
              <a:ext uri="{FF2B5EF4-FFF2-40B4-BE49-F238E27FC236}">
                <a16:creationId xmlns:a16="http://schemas.microsoft.com/office/drawing/2014/main" id="{08DC9B93-85DE-474C-8076-ABF20404F851}"/>
              </a:ext>
              <a:ext uri="{C183D7F6-B498-43B3-948B-1728B52AA6E4}">
                <adec:decorative xmlns:adec="http://schemas.microsoft.com/office/drawing/2017/decorative" val="1"/>
              </a:ext>
            </a:extLst>
          </p:cNvPr>
          <p:cNvSpPr>
            <a:spLocks noGrp="1"/>
          </p:cNvSpPr>
          <p:nvPr>
            <p:ph type="dt" sz="half" idx="10"/>
          </p:nvPr>
        </p:nvSpPr>
        <p:spPr/>
        <p:txBody>
          <a:bodyPr/>
          <a:lstStyle/>
          <a:p>
            <a:fld id="{D0F026FF-FECD-4DE0-851C-55DB13007D76}" type="datetime1">
              <a:rPr lang="en-US" smtClean="0"/>
              <a:t>7/3/2019</a:t>
            </a:fld>
            <a:endParaRPr lang="en-US"/>
          </a:p>
        </p:txBody>
      </p:sp>
      <p:sp>
        <p:nvSpPr>
          <p:cNvPr id="9" name="Slide Number Placeholder 5">
            <a:extLst>
              <a:ext uri="{FF2B5EF4-FFF2-40B4-BE49-F238E27FC236}">
                <a16:creationId xmlns:a16="http://schemas.microsoft.com/office/drawing/2014/main" id="{CA8B1197-93B4-4156-A8E4-885529E4F0A7}"/>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43</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055321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7A3-48DF-49A8-9154-6B190DC05AB0}"/>
              </a:ext>
            </a:extLst>
          </p:cNvPr>
          <p:cNvSpPr>
            <a:spLocks noGrp="1"/>
          </p:cNvSpPr>
          <p:nvPr>
            <p:ph type="title"/>
          </p:nvPr>
        </p:nvSpPr>
        <p:spPr>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GB" b="1" dirty="0">
                <a:latin typeface="Gill Sans MT" panose="020B0502020104020203" pitchFamily="34" charset="0"/>
                <a:sym typeface="Cabin"/>
              </a:rPr>
              <a:t>There is a significant decrease in Order On-Time Rate across tracer commodities at the lower levels</a:t>
            </a:r>
          </a:p>
        </p:txBody>
      </p:sp>
      <p:pic>
        <p:nvPicPr>
          <p:cNvPr id="3" name="Picture 2" descr="Graph representing order on-time percentage by facility level. Types of on-time orders: all orders and emergency orders. Facilities: Hospital Centers 2, Hospital Centers 3, Hospital Centers 4, General Hospitals and Registered Referral hospitals. only General hospitals and registered referral hospitals have emergency on-time order percenatge. Hospital Centers 2 has the least percentage of on-time orders and registered referral hospitals has the highest on-time order percentage.">
            <a:extLst>
              <a:ext uri="{FF2B5EF4-FFF2-40B4-BE49-F238E27FC236}">
                <a16:creationId xmlns:a16="http://schemas.microsoft.com/office/drawing/2014/main" id="{CA1AEA4B-BEC1-4A3A-9817-F1BD83E8C7C8}"/>
              </a:ext>
            </a:extLst>
          </p:cNvPr>
          <p:cNvPicPr>
            <a:picLocks noChangeAspect="1"/>
          </p:cNvPicPr>
          <p:nvPr/>
        </p:nvPicPr>
        <p:blipFill>
          <a:blip r:embed="rId2"/>
          <a:stretch>
            <a:fillRect/>
          </a:stretch>
        </p:blipFill>
        <p:spPr>
          <a:xfrm>
            <a:off x="533400" y="1879518"/>
            <a:ext cx="8161251" cy="3759282"/>
          </a:xfrm>
          <a:prstGeom prst="rect">
            <a:avLst/>
          </a:prstGeom>
        </p:spPr>
      </p:pic>
      <p:sp>
        <p:nvSpPr>
          <p:cNvPr id="4" name="Date Placeholder 3">
            <a:extLst>
              <a:ext uri="{FF2B5EF4-FFF2-40B4-BE49-F238E27FC236}">
                <a16:creationId xmlns:a16="http://schemas.microsoft.com/office/drawing/2014/main" id="{08DC9B93-85DE-474C-8076-ABF20404F851}"/>
              </a:ext>
              <a:ext uri="{C183D7F6-B498-43B3-948B-1728B52AA6E4}">
                <adec:decorative xmlns:adec="http://schemas.microsoft.com/office/drawing/2017/decorative" val="1"/>
              </a:ext>
            </a:extLst>
          </p:cNvPr>
          <p:cNvSpPr>
            <a:spLocks noGrp="1"/>
          </p:cNvSpPr>
          <p:nvPr>
            <p:ph type="dt" sz="half" idx="10"/>
          </p:nvPr>
        </p:nvSpPr>
        <p:spPr/>
        <p:txBody>
          <a:bodyPr/>
          <a:lstStyle/>
          <a:p>
            <a:fld id="{D0F026FF-FECD-4DE0-851C-55DB13007D76}" type="datetime1">
              <a:rPr lang="en-US" smtClean="0"/>
              <a:t>7/3/2019</a:t>
            </a:fld>
            <a:endParaRPr lang="en-US"/>
          </a:p>
        </p:txBody>
      </p:sp>
      <p:sp>
        <p:nvSpPr>
          <p:cNvPr id="9" name="Slide Number Placeholder 5">
            <a:extLst>
              <a:ext uri="{FF2B5EF4-FFF2-40B4-BE49-F238E27FC236}">
                <a16:creationId xmlns:a16="http://schemas.microsoft.com/office/drawing/2014/main" id="{CA8B1197-93B4-4156-A8E4-885529E4F0A7}"/>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44</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646673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7A3-48DF-49A8-9154-6B190DC05AB0}"/>
              </a:ext>
            </a:extLst>
          </p:cNvPr>
          <p:cNvSpPr>
            <a:spLocks noGrp="1"/>
          </p:cNvSpPr>
          <p:nvPr>
            <p:ph type="title"/>
          </p:nvPr>
        </p:nvSpPr>
        <p:spPr>
          <a:xfrm>
            <a:off x="686104" y="304800"/>
            <a:ext cx="7909604"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NMS Source of Funding FY16</a:t>
            </a:r>
          </a:p>
        </p:txBody>
      </p:sp>
      <p:pic>
        <p:nvPicPr>
          <p:cNvPr id="5" name="Picture 4" descr="Pie chart representing NMS funding sources percentage. Global fund-32%, Government of Uganda-26%, GAVI and other vaccine donors-18%, vector control/MOH-16%, other donors-6% and US government-1% ">
            <a:extLst>
              <a:ext uri="{FF2B5EF4-FFF2-40B4-BE49-F238E27FC236}">
                <a16:creationId xmlns:a16="http://schemas.microsoft.com/office/drawing/2014/main" id="{E95B4097-3419-4FE6-B226-B597C67C46D7}"/>
              </a:ext>
            </a:extLst>
          </p:cNvPr>
          <p:cNvPicPr>
            <a:picLocks noChangeAspect="1"/>
          </p:cNvPicPr>
          <p:nvPr/>
        </p:nvPicPr>
        <p:blipFill>
          <a:blip r:embed="rId2"/>
          <a:stretch>
            <a:fillRect/>
          </a:stretch>
        </p:blipFill>
        <p:spPr>
          <a:xfrm>
            <a:off x="609600" y="1119879"/>
            <a:ext cx="7582387" cy="5357121"/>
          </a:xfrm>
          <a:prstGeom prst="rect">
            <a:avLst/>
          </a:prstGeom>
        </p:spPr>
      </p:pic>
      <p:sp>
        <p:nvSpPr>
          <p:cNvPr id="4" name="Date Placeholder 3">
            <a:extLst>
              <a:ext uri="{FF2B5EF4-FFF2-40B4-BE49-F238E27FC236}">
                <a16:creationId xmlns:a16="http://schemas.microsoft.com/office/drawing/2014/main" id="{08DC9B93-85DE-474C-8076-ABF20404F851}"/>
              </a:ext>
              <a:ext uri="{C183D7F6-B498-43B3-948B-1728B52AA6E4}">
                <adec:decorative xmlns:adec="http://schemas.microsoft.com/office/drawing/2017/decorative" val="1"/>
              </a:ext>
            </a:extLst>
          </p:cNvPr>
          <p:cNvSpPr>
            <a:spLocks noGrp="1"/>
          </p:cNvSpPr>
          <p:nvPr>
            <p:ph type="dt" sz="half" idx="10"/>
          </p:nvPr>
        </p:nvSpPr>
        <p:spPr/>
        <p:txBody>
          <a:bodyPr/>
          <a:lstStyle/>
          <a:p>
            <a:fld id="{D0F026FF-FECD-4DE0-851C-55DB13007D76}" type="datetime1">
              <a:rPr lang="en-US" smtClean="0"/>
              <a:t>7/3/2019</a:t>
            </a:fld>
            <a:endParaRPr lang="en-US"/>
          </a:p>
        </p:txBody>
      </p:sp>
      <p:sp>
        <p:nvSpPr>
          <p:cNvPr id="9" name="Slide Number Placeholder 5">
            <a:extLst>
              <a:ext uri="{FF2B5EF4-FFF2-40B4-BE49-F238E27FC236}">
                <a16:creationId xmlns:a16="http://schemas.microsoft.com/office/drawing/2014/main" id="{CA8B1197-93B4-4156-A8E4-885529E4F0A7}"/>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45</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2018964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A7A3-48DF-49A8-9154-6B190DC05AB0}"/>
              </a:ext>
            </a:extLst>
          </p:cNvPr>
          <p:cNvSpPr>
            <a:spLocks noGrp="1"/>
          </p:cNvSpPr>
          <p:nvPr>
            <p:ph type="title"/>
          </p:nvPr>
        </p:nvSpPr>
        <p:spPr>
          <a:xfrm>
            <a:off x="686104" y="304800"/>
            <a:ext cx="7909604" cy="68580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GB" b="1" dirty="0">
                <a:latin typeface="Gill Sans MT" panose="020B0502020104020203" pitchFamily="34" charset="0"/>
                <a:sym typeface="Cabin"/>
              </a:rPr>
              <a:t>JMS Source of Funding</a:t>
            </a:r>
          </a:p>
        </p:txBody>
      </p:sp>
      <p:pic>
        <p:nvPicPr>
          <p:cNvPr id="3" name="Picture 2" descr="Pie chart representing JMS funding sources percentage. USAID through GHSC-PSM-68%, JMS cost recovery-27%,Global fund TASO-2% and Government of Uganda 2% ">
            <a:extLst>
              <a:ext uri="{FF2B5EF4-FFF2-40B4-BE49-F238E27FC236}">
                <a16:creationId xmlns:a16="http://schemas.microsoft.com/office/drawing/2014/main" id="{248ADFE1-75AB-481B-8584-4B0CAE1F6DDD}"/>
              </a:ext>
            </a:extLst>
          </p:cNvPr>
          <p:cNvPicPr>
            <a:picLocks noChangeAspect="1"/>
          </p:cNvPicPr>
          <p:nvPr/>
        </p:nvPicPr>
        <p:blipFill>
          <a:blip r:embed="rId2"/>
          <a:stretch>
            <a:fillRect/>
          </a:stretch>
        </p:blipFill>
        <p:spPr>
          <a:xfrm>
            <a:off x="675171" y="1133476"/>
            <a:ext cx="7706829" cy="5114924"/>
          </a:xfrm>
          <a:prstGeom prst="rect">
            <a:avLst/>
          </a:prstGeom>
        </p:spPr>
      </p:pic>
      <p:sp>
        <p:nvSpPr>
          <p:cNvPr id="4" name="Date Placeholder 3">
            <a:extLst>
              <a:ext uri="{FF2B5EF4-FFF2-40B4-BE49-F238E27FC236}">
                <a16:creationId xmlns:a16="http://schemas.microsoft.com/office/drawing/2014/main" id="{08DC9B93-85DE-474C-8076-ABF20404F851}"/>
              </a:ext>
              <a:ext uri="{C183D7F6-B498-43B3-948B-1728B52AA6E4}">
                <adec:decorative xmlns:adec="http://schemas.microsoft.com/office/drawing/2017/decorative" val="1"/>
              </a:ext>
            </a:extLst>
          </p:cNvPr>
          <p:cNvSpPr>
            <a:spLocks noGrp="1"/>
          </p:cNvSpPr>
          <p:nvPr>
            <p:ph type="dt" sz="half" idx="10"/>
          </p:nvPr>
        </p:nvSpPr>
        <p:spPr/>
        <p:txBody>
          <a:bodyPr/>
          <a:lstStyle/>
          <a:p>
            <a:fld id="{D0F026FF-FECD-4DE0-851C-55DB13007D76}" type="datetime1">
              <a:rPr lang="en-US" smtClean="0"/>
              <a:t>7/3/2019</a:t>
            </a:fld>
            <a:endParaRPr lang="en-US"/>
          </a:p>
        </p:txBody>
      </p:sp>
      <p:sp>
        <p:nvSpPr>
          <p:cNvPr id="9" name="Slide Number Placeholder 5">
            <a:extLst>
              <a:ext uri="{FF2B5EF4-FFF2-40B4-BE49-F238E27FC236}">
                <a16:creationId xmlns:a16="http://schemas.microsoft.com/office/drawing/2014/main" id="{CA8B1197-93B4-4156-A8E4-885529E4F0A7}"/>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46</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831386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05A4D-E3E5-425F-B034-54D73EA5B802}"/>
              </a:ext>
            </a:extLst>
          </p:cNvPr>
          <p:cNvSpPr>
            <a:spLocks noGrp="1"/>
          </p:cNvSpPr>
          <p:nvPr>
            <p:ph type="title"/>
          </p:nvPr>
        </p:nvSpPr>
        <p:spPr>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GB" b="1" dirty="0">
                <a:latin typeface="Gill Sans MT" panose="020B0502020104020203" pitchFamily="34" charset="0"/>
                <a:sym typeface="Cabin"/>
              </a:rPr>
              <a:t>Less than 50% of tracer product stock holding is within the NMS Min / Max limits</a:t>
            </a:r>
          </a:p>
        </p:txBody>
      </p:sp>
      <p:pic>
        <p:nvPicPr>
          <p:cNvPr id="3" name="Picture 2" descr="Graph representing months of product stock on hand within NMS. Minimum stock is 2 and maximum stock is 8 per month. Only few of the products reach above minimum limit line and no products listed reached the maximum limit.">
            <a:extLst>
              <a:ext uri="{FF2B5EF4-FFF2-40B4-BE49-F238E27FC236}">
                <a16:creationId xmlns:a16="http://schemas.microsoft.com/office/drawing/2014/main" id="{CE98B09B-FCBD-4895-A3CE-6EB00329C9FC}"/>
              </a:ext>
            </a:extLst>
          </p:cNvPr>
          <p:cNvPicPr>
            <a:picLocks noChangeAspect="1"/>
          </p:cNvPicPr>
          <p:nvPr/>
        </p:nvPicPr>
        <p:blipFill>
          <a:blip r:embed="rId2"/>
          <a:stretch>
            <a:fillRect/>
          </a:stretch>
        </p:blipFill>
        <p:spPr>
          <a:xfrm>
            <a:off x="762000" y="1295400"/>
            <a:ext cx="7529513" cy="4459990"/>
          </a:xfrm>
          <a:prstGeom prst="rect">
            <a:avLst/>
          </a:prstGeom>
        </p:spPr>
      </p:pic>
      <p:sp>
        <p:nvSpPr>
          <p:cNvPr id="6" name="TextBox 5">
            <a:extLst>
              <a:ext uri="{FF2B5EF4-FFF2-40B4-BE49-F238E27FC236}">
                <a16:creationId xmlns:a16="http://schemas.microsoft.com/office/drawing/2014/main" id="{94A81836-D2A9-4DBD-8265-166FB4F4AAFC}"/>
              </a:ext>
            </a:extLst>
          </p:cNvPr>
          <p:cNvSpPr txBox="1"/>
          <p:nvPr/>
        </p:nvSpPr>
        <p:spPr>
          <a:xfrm>
            <a:off x="762000" y="6019800"/>
            <a:ext cx="7239000" cy="707886"/>
          </a:xfrm>
          <a:prstGeom prst="rect">
            <a:avLst/>
          </a:prstGeom>
        </p:spPr>
        <p:txBody>
          <a:bodyPr vert="horz" lIns="91440" tIns="45720" rIns="91440" bIns="45720" rtlCol="0" anchor="t" anchorCtr="0">
            <a:normAutofit fontScale="97500"/>
          </a:bodyPr>
          <a:lstStyle>
            <a:defPPr>
              <a:defRPr lang="en-US"/>
            </a:defPPr>
            <a:lvl1pPr>
              <a:spcBef>
                <a:spcPct val="0"/>
              </a:spcBef>
              <a:buNone/>
              <a:defRPr sz="2000" b="0" i="0">
                <a:solidFill>
                  <a:srgbClr val="BA0C2F"/>
                </a:solidFill>
                <a:latin typeface="Gill Sans MT"/>
                <a:ea typeface="+mj-ea"/>
                <a:cs typeface="Gill Sans MT"/>
              </a:defRPr>
            </a:lvl1pPr>
          </a:lstStyle>
          <a:p>
            <a:r>
              <a:rPr lang="en-GB" dirty="0"/>
              <a:t>Question: Is the Min set too low and Max set too high?</a:t>
            </a:r>
          </a:p>
          <a:p>
            <a:endParaRPr lang="en-US" dirty="0"/>
          </a:p>
        </p:txBody>
      </p:sp>
      <p:sp>
        <p:nvSpPr>
          <p:cNvPr id="4" name="Date Placeholder 3">
            <a:extLst>
              <a:ext uri="{FF2B5EF4-FFF2-40B4-BE49-F238E27FC236}">
                <a16:creationId xmlns:a16="http://schemas.microsoft.com/office/drawing/2014/main" id="{4FE0A317-395E-4EEF-A239-AA9E4E8CCCCA}"/>
              </a:ext>
              <a:ext uri="{C183D7F6-B498-43B3-948B-1728B52AA6E4}">
                <adec:decorative xmlns:adec="http://schemas.microsoft.com/office/drawing/2017/decorative" val="1"/>
              </a:ext>
            </a:extLst>
          </p:cNvPr>
          <p:cNvSpPr>
            <a:spLocks noGrp="1"/>
          </p:cNvSpPr>
          <p:nvPr>
            <p:ph type="dt" sz="half" idx="10"/>
          </p:nvPr>
        </p:nvSpPr>
        <p:spPr/>
        <p:txBody>
          <a:bodyPr/>
          <a:lstStyle/>
          <a:p>
            <a:fld id="{12B7027D-DC20-4870-B52D-C34C5F8342DA}" type="datetime1">
              <a:rPr lang="en-US" smtClean="0"/>
              <a:t>7/3/2019</a:t>
            </a:fld>
            <a:endParaRPr lang="en-US"/>
          </a:p>
        </p:txBody>
      </p:sp>
      <p:sp>
        <p:nvSpPr>
          <p:cNvPr id="5" name="Slide Number Placeholder 4">
            <a:extLst>
              <a:ext uri="{FF2B5EF4-FFF2-40B4-BE49-F238E27FC236}">
                <a16:creationId xmlns:a16="http://schemas.microsoft.com/office/drawing/2014/main" id="{C3D552DA-86A6-4C3B-9AB5-0C5A0CBD137E}"/>
              </a:ext>
              <a:ext uri="{C183D7F6-B498-43B3-948B-1728B52AA6E4}">
                <adec:decorative xmlns:adec="http://schemas.microsoft.com/office/drawing/2017/decorative" val="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80AB4CF6-B2FB-1E49-909C-D679BE094D01}" type="slidenum">
              <a:rPr lang="en-US" sz="1200" b="1" smtClean="0">
                <a:latin typeface="Gill Sans MT" panose="020B0502020104020203" pitchFamily="34" charset="0"/>
              </a:rPr>
              <a:pPr/>
              <a:t>47</a:t>
            </a:fld>
            <a:endParaRPr lang="en-US" sz="1200" b="1" dirty="0">
              <a:latin typeface="Gill Sans MT" panose="020B0502020104020203" pitchFamily="34" charset="0"/>
            </a:endParaRPr>
          </a:p>
        </p:txBody>
      </p:sp>
    </p:spTree>
    <p:extLst>
      <p:ext uri="{BB962C8B-B14F-4D97-AF65-F5344CB8AC3E}">
        <p14:creationId xmlns:p14="http://schemas.microsoft.com/office/powerpoint/2010/main" val="1686268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230C197B-F88A-43DA-B5B6-13513A6EF7C4}"/>
              </a:ext>
            </a:extLst>
          </p:cNvPr>
          <p:cNvSpPr>
            <a:spLocks noGrp="1"/>
          </p:cNvSpPr>
          <p:nvPr>
            <p:ph type="title"/>
          </p:nvPr>
        </p:nvSpPr>
        <p:spPr>
          <a:xfrm>
            <a:off x="686104" y="304800"/>
            <a:ext cx="7772400" cy="954107"/>
          </a:xfrm>
        </p:spPr>
        <p:txBody>
          <a:bodyPr/>
          <a:lstStyle/>
          <a:p>
            <a:r>
              <a:rPr lang="en-US" altLang="en-US" b="1" dirty="0">
                <a:latin typeface="Gill Sans MT" panose="020B0502020104020203" pitchFamily="34" charset="0"/>
              </a:rPr>
              <a:t>High-Level Findings and Observations </a:t>
            </a:r>
            <a:br>
              <a:rPr lang="en-US" altLang="en-US" b="1" dirty="0">
                <a:latin typeface="Gill Sans MT" panose="020B0502020104020203" pitchFamily="34" charset="0"/>
              </a:rPr>
            </a:br>
            <a:endParaRPr lang="en-US" dirty="0"/>
          </a:p>
        </p:txBody>
      </p:sp>
      <p:sp>
        <p:nvSpPr>
          <p:cNvPr id="17" name="Content Placeholder 1">
            <a:extLst>
              <a:ext uri="{FF2B5EF4-FFF2-40B4-BE49-F238E27FC236}">
                <a16:creationId xmlns:a16="http://schemas.microsoft.com/office/drawing/2014/main" id="{0FEF7F6F-05ED-45B5-8F38-CBD7F38A05F9}"/>
              </a:ext>
            </a:extLst>
          </p:cNvPr>
          <p:cNvSpPr>
            <a:spLocks noGrp="1"/>
          </p:cNvSpPr>
          <p:nvPr>
            <p:ph idx="1"/>
          </p:nvPr>
        </p:nvSpPr>
        <p:spPr>
          <a:xfrm>
            <a:off x="381000" y="838200"/>
            <a:ext cx="8458200" cy="5676492"/>
          </a:xfrm>
        </p:spPr>
        <p:txBody>
          <a:bodyPr>
            <a:noAutofit/>
          </a:bodyPr>
          <a:lstStyle/>
          <a:p>
            <a:r>
              <a:rPr lang="en-US" dirty="0"/>
              <a:t>Supply chain strategy, governance and policy development is the mandate of </a:t>
            </a:r>
            <a:r>
              <a:rPr lang="en-US" dirty="0" err="1"/>
              <a:t>MoH</a:t>
            </a:r>
            <a:r>
              <a:rPr lang="en-US" dirty="0"/>
              <a:t> or higher level entity</a:t>
            </a:r>
          </a:p>
          <a:p>
            <a:pPr>
              <a:lnSpc>
                <a:spcPct val="90000"/>
              </a:lnSpc>
            </a:pPr>
            <a:r>
              <a:rPr lang="en-US" dirty="0"/>
              <a:t>Reporting, ordering and receiving processes are not automated at the health center level</a:t>
            </a:r>
          </a:p>
          <a:p>
            <a:pPr lvl="1">
              <a:lnSpc>
                <a:spcPct val="90000"/>
              </a:lnSpc>
            </a:pPr>
            <a:r>
              <a:rPr lang="en-US" dirty="0"/>
              <a:t>ARVs are the only exception</a:t>
            </a:r>
          </a:p>
          <a:p>
            <a:r>
              <a:rPr lang="en-US" dirty="0"/>
              <a:t>Gov’t allocations and cost recovery are insufficient for health commodity procurement. </a:t>
            </a:r>
          </a:p>
          <a:p>
            <a:pPr lvl="1"/>
            <a:r>
              <a:rPr lang="en-US" dirty="0"/>
              <a:t>Often funding availability guides purchase of commodities, and budget for supply chain functions is non-existent at some facilities</a:t>
            </a:r>
          </a:p>
          <a:p>
            <a:r>
              <a:rPr lang="en-US" dirty="0"/>
              <a:t>Data shows high stock out rates on day of visit, but fewer emergency orders</a:t>
            </a:r>
          </a:p>
          <a:p>
            <a:r>
              <a:rPr lang="en-US" dirty="0"/>
              <a:t>Cold chain-temperature logs are not available at some facilities and limited information is documented about excursions</a:t>
            </a:r>
          </a:p>
          <a:p>
            <a:r>
              <a:rPr lang="en-US" dirty="0"/>
              <a:t>Limited availability of human resources with specialization in supply chain functions</a:t>
            </a:r>
          </a:p>
          <a:p>
            <a:endParaRPr lang="en-US" sz="1800" dirty="0"/>
          </a:p>
        </p:txBody>
      </p:sp>
      <p:sp>
        <p:nvSpPr>
          <p:cNvPr id="3" name="Date Placeholder 2">
            <a:extLs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7/3/2019</a:t>
            </a:fld>
            <a:endParaRPr lang="en-US"/>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48</a:t>
            </a:fld>
            <a:endParaRPr lang="en-US"/>
          </a:p>
        </p:txBody>
      </p:sp>
    </p:spTree>
    <p:extLst>
      <p:ext uri="{BB962C8B-B14F-4D97-AF65-F5344CB8AC3E}">
        <p14:creationId xmlns:p14="http://schemas.microsoft.com/office/powerpoint/2010/main" val="8786818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a:noFill/>
          <a:ln>
            <a:noFill/>
          </a:ln>
        </p:spPr>
        <p:txBody>
          <a:bodyPr spcFirstLastPara="1" vert="horz" wrap="square" lIns="91425" tIns="45700" rIns="91425" bIns="45700" rtlCol="0" anchor="t" anchorCtr="0">
            <a:normAutofit/>
          </a:bodyPr>
          <a:lstStyle/>
          <a:p>
            <a:pPr algn="l"/>
            <a:r>
              <a:rPr lang="en-US" altLang="en-US" sz="2800" b="1" dirty="0">
                <a:latin typeface="Gill Sans MT" panose="020B0502020104020203" pitchFamily="34" charset="0"/>
              </a:rPr>
              <a:t>Debrief Agenda continued (11)</a:t>
            </a:r>
          </a:p>
        </p:txBody>
      </p:sp>
      <p:sp>
        <p:nvSpPr>
          <p:cNvPr id="3" name="Subtitle 2">
            <a:extLst>
              <a:ext uri="{FF2B5EF4-FFF2-40B4-BE49-F238E27FC236}">
                <a16:creationId xmlns:a16="http://schemas.microsoft.com/office/drawing/2014/main" id="{C15E105E-077C-47BA-9517-5975DA85943E}"/>
              </a:ext>
            </a:extLst>
          </p:cNvPr>
          <p:cNvSpPr>
            <a:spLocks noGrp="1"/>
          </p:cNvSpPr>
          <p:nvPr>
            <p:ph type="subTitle" idx="1"/>
          </p:nvPr>
        </p:nvSpPr>
        <p:spPr>
          <a:xfrm>
            <a:off x="685800" y="1143000"/>
            <a:ext cx="7772400" cy="5257800"/>
          </a:xfrm>
        </p:spPr>
        <p:txBody>
          <a:bodyPr rtlCol="0">
            <a:normAutofit fontScale="92500" lnSpcReduction="10000"/>
          </a:bodyPr>
          <a:lstStyle/>
          <a:p>
            <a:pPr marL="179388" indent="-179388" algn="l" defTabSz="914400" eaLnBrk="1" hangingPunct="1">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eaLnBrk="1" hangingPunct="1">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FF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chemeClr val="tx1"/>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49</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5786958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65526" y="304800"/>
            <a:ext cx="7772400" cy="914400"/>
          </a:xfrm>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US" b="1" dirty="0">
                <a:latin typeface="Gill Sans MT" panose="020B0502020104020203" pitchFamily="34" charset="0"/>
                <a:sym typeface="Cabin"/>
              </a:rPr>
              <a:t>The National Supply Chain Assessment (NSCA) follows a structured and systematic process</a:t>
            </a:r>
            <a:endParaRPr lang="en-GB" b="1" dirty="0">
              <a:latin typeface="Gill Sans MT" panose="020B0502020104020203" pitchFamily="34" charset="0"/>
              <a:sym typeface="Cabin"/>
            </a:endParaRPr>
          </a:p>
          <a:p>
            <a:pPr>
              <a:spcBef>
                <a:spcPts val="0"/>
              </a:spcBef>
              <a:buClr>
                <a:srgbClr val="BA0C2F"/>
              </a:buClr>
              <a:buSzPts val="6000"/>
              <a:buFont typeface="Cabin"/>
            </a:pPr>
            <a:endParaRPr lang="en-US" b="1" dirty="0">
              <a:latin typeface="Gill Sans MT" panose="020B0502020104020203" pitchFamily="34" charset="0"/>
              <a:sym typeface="Cabin"/>
            </a:endParaRPr>
          </a:p>
        </p:txBody>
      </p:sp>
      <p:pic>
        <p:nvPicPr>
          <p:cNvPr id="25" name="Picture 24" descr="Flowchart explaining NSCA process. The flow starts from assessment planning leading to supply chain mapping, leading to data collector training, which then goes to a &quot;Pilot test&quot; reaching to Data collection, from there it goes to Data cleaning. The next step is Data analysis and draft report which includes a dissemination workshop and the flow reaches to the Final Report.">
            <a:extLst>
              <a:ext uri="{FF2B5EF4-FFF2-40B4-BE49-F238E27FC236}">
                <a16:creationId xmlns:a16="http://schemas.microsoft.com/office/drawing/2014/main" id="{9B5A6DBF-962D-4DAF-B4CB-5E66C3C2A57E}"/>
              </a:ext>
            </a:extLst>
          </p:cNvPr>
          <p:cNvPicPr>
            <a:picLocks noChangeAspect="1"/>
          </p:cNvPicPr>
          <p:nvPr/>
        </p:nvPicPr>
        <p:blipFill>
          <a:blip r:embed="rId2"/>
          <a:stretch>
            <a:fillRect/>
          </a:stretch>
        </p:blipFill>
        <p:spPr>
          <a:xfrm>
            <a:off x="152400" y="1609271"/>
            <a:ext cx="8763000" cy="4562929"/>
          </a:xfrm>
          <a:prstGeom prst="rect">
            <a:avLst/>
          </a:prstGeom>
        </p:spPr>
      </p:pic>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02DF3F38-FF01-4A69-B0AE-ECA27FEB5142}" type="datetime1">
              <a:rPr lang="en-US" smtClean="0"/>
              <a:t>7/3/2019</a:t>
            </a:fld>
            <a:endParaRPr lang="en-US"/>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p>
            <a:fld id="{80AB4CF6-B2FB-1E49-909C-D679BE094D01}" type="slidenum">
              <a:rPr lang="en-US" sz="1200" b="1" smtClean="0">
                <a:latin typeface="Gill Sans MT" panose="020B0502020104020203" pitchFamily="34" charset="0"/>
              </a:rPr>
              <a:pPr/>
              <a:t>5</a:t>
            </a:fld>
            <a:endParaRPr lang="en-US" sz="1200" b="1" dirty="0">
              <a:latin typeface="Gill Sans MT" panose="020B0502020104020203" pitchFamily="34" charset="0"/>
            </a:endParaRPr>
          </a:p>
        </p:txBody>
      </p:sp>
    </p:spTree>
    <p:extLst>
      <p:ext uri="{BB962C8B-B14F-4D97-AF65-F5344CB8AC3E}">
        <p14:creationId xmlns:p14="http://schemas.microsoft.com/office/powerpoint/2010/main" val="17645443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Title 5">
            <a:extLst>
              <a:ext uri="{FF2B5EF4-FFF2-40B4-BE49-F238E27FC236}">
                <a16:creationId xmlns:a16="http://schemas.microsoft.com/office/drawing/2014/main" id="{7E4078FB-4783-476B-A042-3000B7BE0D70}"/>
              </a:ext>
            </a:extLst>
          </p:cNvPr>
          <p:cNvSpPr>
            <a:spLocks noGrp="1"/>
          </p:cNvSpPr>
          <p:nvPr>
            <p:ph type="title"/>
          </p:nvPr>
        </p:nvSpPr>
        <p:spPr>
          <a:xfrm>
            <a:off x="685800" y="306050"/>
            <a:ext cx="7772400" cy="523875"/>
          </a:xfrm>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US" altLang="en-US" b="1" dirty="0">
                <a:latin typeface="Gill Sans MT" panose="020B0502020104020203" pitchFamily="34" charset="0"/>
              </a:rPr>
              <a:t>There were many challenges the enumerators encountered during data collection </a:t>
            </a:r>
          </a:p>
        </p:txBody>
      </p:sp>
      <p:sp>
        <p:nvSpPr>
          <p:cNvPr id="7" name="Subtitle 2">
            <a:extLst>
              <a:ext uri="{FF2B5EF4-FFF2-40B4-BE49-F238E27FC236}">
                <a16:creationId xmlns:a16="http://schemas.microsoft.com/office/drawing/2014/main" id="{55659E62-5716-4ECF-829F-DC2C869CEC78}"/>
              </a:ext>
            </a:extLst>
          </p:cNvPr>
          <p:cNvSpPr txBox="1">
            <a:spLocks/>
          </p:cNvSpPr>
          <p:nvPr/>
        </p:nvSpPr>
        <p:spPr>
          <a:xfrm>
            <a:off x="685800" y="1364612"/>
            <a:ext cx="7772400" cy="5257800"/>
          </a:xfrm>
          <a:prstGeom prst="rect">
            <a:avLst/>
          </a:prstGeom>
        </p:spPr>
        <p:txBody>
          <a:bodyPr vert="horz" lIns="91440" tIns="45720" rIns="91440" bIns="45720" rtlCol="0">
            <a:normAutofit/>
          </a:bodyPr>
          <a:lstStyle>
            <a:lvl1pPr marL="230188"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1pPr>
            <a:lvl2pPr marL="684213" indent="-230188" algn="l" defTabSz="457200" rtl="0" eaLnBrk="1" latinLnBrk="0" hangingPunct="1">
              <a:spcBef>
                <a:spcPts val="0"/>
              </a:spcBef>
              <a:spcAft>
                <a:spcPts val="1200"/>
              </a:spcAft>
              <a:buFont typeface="Arial"/>
              <a:buChar char="–"/>
              <a:defRPr sz="2000" b="0" i="0" kern="1200">
                <a:solidFill>
                  <a:srgbClr val="635C5B"/>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Data collectors not given permission to interview key personnel</a:t>
            </a: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Key personnel not available to interview on the day of the visit</a:t>
            </a: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Health facility inaccessible due to road conditions (e.g., flood)</a:t>
            </a: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Vehicle breakdown </a:t>
            </a:r>
            <a:endParaRPr lang="en-GB" sz="2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0"/>
              </a:spcAft>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Health facility did not exist</a:t>
            </a:r>
            <a:endParaRPr lang="en-GB" altLang="en-US" sz="2800" b="1" dirty="0">
              <a:solidFill>
                <a:schemeClr val="tx1"/>
              </a:solidFill>
              <a:latin typeface="+mn-lt"/>
              <a:cs typeface="+mn-cs"/>
            </a:endParaRPr>
          </a:p>
        </p:txBody>
      </p:sp>
      <p:sp>
        <p:nvSpPr>
          <p:cNvPr id="5" name="Slide Number Placeholder 5">
            <a:extLst>
              <a:ext uri="{FF2B5EF4-FFF2-40B4-BE49-F238E27FC236}">
                <a16:creationId xmlns:a16="http://schemas.microsoft.com/office/drawing/2014/main" id="{8B14F262-6489-458A-AE17-2D79D56B9238}"/>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50</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817969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743F049-E946-410A-8CAC-A83FFCFC65B7}"/>
              </a:ext>
            </a:extLst>
          </p:cNvPr>
          <p:cNvSpPr>
            <a:spLocks noGrp="1"/>
          </p:cNvSpPr>
          <p:nvPr>
            <p:ph type="title"/>
          </p:nvPr>
        </p:nvSpPr>
        <p:spPr>
          <a:xfrm>
            <a:off x="685800" y="306050"/>
            <a:ext cx="7772400" cy="523875"/>
          </a:xfrm>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US" altLang="en-US" b="1" dirty="0">
                <a:latin typeface="Gill Sans MT" panose="020B0502020104020203" pitchFamily="34" charset="0"/>
              </a:rPr>
              <a:t>There were many challenges which were overcome</a:t>
            </a:r>
          </a:p>
        </p:txBody>
      </p:sp>
      <p:pic>
        <p:nvPicPr>
          <p:cNvPr id="2" name="Picture 1" descr="photographs taken while enumerators were facing challenges  during data collection. Mostly they faced challenges in travelling as many times the vehicle was not working properly and the roads were not up to the mark, they had to drive through water logged places to reach destinations.">
            <a:extLst>
              <a:ext uri="{FF2B5EF4-FFF2-40B4-BE49-F238E27FC236}">
                <a16:creationId xmlns:a16="http://schemas.microsoft.com/office/drawing/2014/main" id="{F4446A6B-6A5B-42FA-8571-B3A67D76BD67}"/>
              </a:ext>
            </a:extLst>
          </p:cNvPr>
          <p:cNvPicPr>
            <a:picLocks noChangeAspect="1"/>
          </p:cNvPicPr>
          <p:nvPr/>
        </p:nvPicPr>
        <p:blipFill>
          <a:blip r:embed="rId2"/>
          <a:stretch>
            <a:fillRect/>
          </a:stretch>
        </p:blipFill>
        <p:spPr>
          <a:xfrm>
            <a:off x="304800" y="997669"/>
            <a:ext cx="8382000" cy="5348926"/>
          </a:xfrm>
          <a:prstGeom prst="rect">
            <a:avLst/>
          </a:prstGeom>
        </p:spPr>
      </p:pic>
      <p:sp>
        <p:nvSpPr>
          <p:cNvPr id="3" name="Date Placeholder 2">
            <a:extLst>
              <a:ext uri="{FF2B5EF4-FFF2-40B4-BE49-F238E27FC236}">
                <a16:creationId xmlns:a16="http://schemas.microsoft.com/office/drawing/2014/main" id="{999B8852-8340-4C2D-9F7A-2405A01859FD}"/>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7/3/2019</a:t>
            </a:fld>
            <a:endParaRPr lang="en-US"/>
          </a:p>
        </p:txBody>
      </p:sp>
      <p:sp>
        <p:nvSpPr>
          <p:cNvPr id="11" name="Slide Number Placeholder 5">
            <a:extLst>
              <a:ext uri="{FF2B5EF4-FFF2-40B4-BE49-F238E27FC236}">
                <a16:creationId xmlns:a16="http://schemas.microsoft.com/office/drawing/2014/main" id="{13A51B3E-E254-4619-9B85-791FEF1C502D}"/>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51</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244194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a:noFill/>
          <a:ln>
            <a:noFill/>
          </a:ln>
        </p:spPr>
        <p:txBody>
          <a:bodyPr spcFirstLastPara="1" vert="horz" wrap="square" lIns="91425" tIns="45700" rIns="91425" bIns="45700" rtlCol="0" anchor="t" anchorCtr="0">
            <a:normAutofit/>
          </a:bodyPr>
          <a:lstStyle/>
          <a:p>
            <a:pPr algn="l"/>
            <a:r>
              <a:rPr lang="en-US" altLang="en-US" sz="2800" b="1" dirty="0">
                <a:latin typeface="Gill Sans MT" panose="020B0502020104020203" pitchFamily="34" charset="0"/>
              </a:rPr>
              <a:t>Debrief Agenda continued (12)</a:t>
            </a:r>
          </a:p>
        </p:txBody>
      </p:sp>
      <p:sp>
        <p:nvSpPr>
          <p:cNvPr id="3" name="Subtitle 2">
            <a:extLst>
              <a:ext uri="{FF2B5EF4-FFF2-40B4-BE49-F238E27FC236}">
                <a16:creationId xmlns:a16="http://schemas.microsoft.com/office/drawing/2014/main" id="{C15E105E-077C-47BA-9517-5975DA85943E}"/>
              </a:ext>
            </a:extLst>
          </p:cNvPr>
          <p:cNvSpPr>
            <a:spLocks noGrp="1"/>
          </p:cNvSpPr>
          <p:nvPr>
            <p:ph type="subTitle" idx="1"/>
          </p:nvPr>
        </p:nvSpPr>
        <p:spPr>
          <a:xfrm>
            <a:off x="685800" y="1143000"/>
            <a:ext cx="7772400" cy="5257800"/>
          </a:xfrm>
        </p:spPr>
        <p:txBody>
          <a:bodyPr rtlCol="0">
            <a:normAutofit fontScale="92500" lnSpcReduction="10000"/>
          </a:bodyPr>
          <a:lstStyle/>
          <a:p>
            <a:pPr marL="179388" indent="-179388" algn="l" defTabSz="914400" eaLnBrk="1" hangingPunct="1">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eaLnBrk="1" hangingPunct="1">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FF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52</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6858280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2EC506-A35B-4A4C-B952-78FB1D5CF02F}"/>
              </a:ext>
            </a:extLst>
          </p:cNvPr>
          <p:cNvSpPr>
            <a:spLocks noGrp="1"/>
          </p:cNvSpPr>
          <p:nvPr>
            <p:ph type="title"/>
          </p:nvPr>
        </p:nvSpPr>
        <p:spPr>
          <a:xfrm>
            <a:off x="686104" y="228600"/>
            <a:ext cx="7772400" cy="1200329"/>
          </a:xfrm>
        </p:spPr>
        <p:txBody>
          <a:bodyPr/>
          <a:lstStyle/>
          <a:p>
            <a:r>
              <a:rPr lang="en-GB" altLang="en-US" sz="2400" b="1" dirty="0">
                <a:latin typeface="Gill Sans MT" panose="020B0502020104020203" pitchFamily="34" charset="0"/>
              </a:rPr>
              <a:t>Further analysis will continue to recommend areas for root cause analysis and improvement planning</a:t>
            </a:r>
            <a:br>
              <a:rPr lang="en-GB" altLang="en-US" sz="2400" b="1" dirty="0">
                <a:latin typeface="Gill Sans MT" panose="020B0502020104020203" pitchFamily="34" charset="0"/>
              </a:rPr>
            </a:br>
            <a:endParaRPr lang="en-US" sz="2400" dirty="0"/>
          </a:p>
        </p:txBody>
      </p:sp>
      <p:graphicFrame>
        <p:nvGraphicFramePr>
          <p:cNvPr id="2" name="Table 1">
            <a:extLst>
              <a:ext uri="{FF2B5EF4-FFF2-40B4-BE49-F238E27FC236}">
                <a16:creationId xmlns:a16="http://schemas.microsoft.com/office/drawing/2014/main" id="{35DD30B5-8ED5-4BB0-882E-364C7FF78CE6}"/>
              </a:ext>
            </a:extLst>
          </p:cNvPr>
          <p:cNvGraphicFramePr>
            <a:graphicFrameLocks noGrp="1"/>
          </p:cNvGraphicFramePr>
          <p:nvPr>
            <p:extLst>
              <p:ext uri="{D42A27DB-BD31-4B8C-83A1-F6EECF244321}">
                <p14:modId xmlns:p14="http://schemas.microsoft.com/office/powerpoint/2010/main" val="2304756757"/>
              </p:ext>
            </p:extLst>
          </p:nvPr>
        </p:nvGraphicFramePr>
        <p:xfrm>
          <a:off x="1280160" y="1428929"/>
          <a:ext cx="6096000" cy="4297680"/>
        </p:xfrm>
        <a:graphic>
          <a:graphicData uri="http://schemas.openxmlformats.org/drawingml/2006/table">
            <a:tbl>
              <a:tblPr firstRow="1" bandRow="1">
                <a:tableStyleId>{93296810-A885-4BE3-A3E7-6D5BEEA58F35}</a:tableStyleId>
              </a:tblPr>
              <a:tblGrid>
                <a:gridCol w="2032000">
                  <a:extLst>
                    <a:ext uri="{9D8B030D-6E8A-4147-A177-3AD203B41FA5}">
                      <a16:colId xmlns:a16="http://schemas.microsoft.com/office/drawing/2014/main" val="43496529"/>
                    </a:ext>
                  </a:extLst>
                </a:gridCol>
                <a:gridCol w="2032000">
                  <a:extLst>
                    <a:ext uri="{9D8B030D-6E8A-4147-A177-3AD203B41FA5}">
                      <a16:colId xmlns:a16="http://schemas.microsoft.com/office/drawing/2014/main" val="412458859"/>
                    </a:ext>
                  </a:extLst>
                </a:gridCol>
                <a:gridCol w="2032000">
                  <a:extLst>
                    <a:ext uri="{9D8B030D-6E8A-4147-A177-3AD203B41FA5}">
                      <a16:colId xmlns:a16="http://schemas.microsoft.com/office/drawing/2014/main" val="2770975511"/>
                    </a:ext>
                  </a:extLst>
                </a:gridCol>
              </a:tblGrid>
              <a:tr h="370840">
                <a:tc>
                  <a:txBody>
                    <a:bodyPr/>
                    <a:lstStyle/>
                    <a:p>
                      <a:pPr algn="ctr"/>
                      <a:r>
                        <a:rPr lang="en-GB" dirty="0"/>
                        <a:t>Data Collection</a:t>
                      </a:r>
                    </a:p>
                    <a:p>
                      <a:pPr algn="ctr"/>
                      <a:r>
                        <a:rPr lang="en-GB" dirty="0"/>
                        <a:t>&amp; Analysis</a:t>
                      </a:r>
                    </a:p>
                    <a:p>
                      <a:endParaRPr lang="en-US" dirty="0"/>
                    </a:p>
                  </a:txBody>
                  <a:tcPr/>
                </a:tc>
                <a:tc>
                  <a:txBody>
                    <a:bodyPr/>
                    <a:lstStyle/>
                    <a:p>
                      <a:pPr algn="ctr"/>
                      <a:r>
                        <a:rPr lang="en-GB" dirty="0"/>
                        <a:t>Root Cause</a:t>
                      </a:r>
                    </a:p>
                    <a:p>
                      <a:pPr algn="ctr"/>
                      <a:r>
                        <a:rPr lang="en-GB" dirty="0"/>
                        <a:t>Deep Dives</a:t>
                      </a:r>
                    </a:p>
                    <a:p>
                      <a:endParaRPr lang="en-US" dirty="0"/>
                    </a:p>
                  </a:txBody>
                  <a:tcPr/>
                </a:tc>
                <a:tc>
                  <a:txBody>
                    <a:bodyPr/>
                    <a:lstStyle/>
                    <a:p>
                      <a:pPr algn="ctr"/>
                      <a:r>
                        <a:rPr lang="en-GB" dirty="0"/>
                        <a:t>Improvement</a:t>
                      </a:r>
                    </a:p>
                    <a:p>
                      <a:pPr algn="ctr"/>
                      <a:r>
                        <a:rPr lang="en-GB" dirty="0"/>
                        <a:t>Planning</a:t>
                      </a:r>
                    </a:p>
                    <a:p>
                      <a:endParaRPr lang="en-US" dirty="0"/>
                    </a:p>
                  </a:txBody>
                  <a:tcPr/>
                </a:tc>
                <a:extLst>
                  <a:ext uri="{0D108BD9-81ED-4DB2-BD59-A6C34878D82A}">
                    <a16:rowId xmlns:a16="http://schemas.microsoft.com/office/drawing/2014/main" val="3980120675"/>
                  </a:ext>
                </a:extLst>
              </a:tr>
              <a:tr h="370840">
                <a:tc>
                  <a:txBody>
                    <a:bodyPr/>
                    <a:lstStyle/>
                    <a:p>
                      <a:pPr algn="ctr"/>
                      <a:r>
                        <a:rPr lang="en-US" sz="1800" dirty="0"/>
                        <a:t>NSCA-Assessment of the Supply Chain Capability and performance </a:t>
                      </a:r>
                    </a:p>
                    <a:p>
                      <a:pPr algn="ctr"/>
                      <a:r>
                        <a:rPr lang="en-US" sz="1800" dirty="0"/>
                        <a:t>- Map supply chain, stakeholders</a:t>
                      </a:r>
                    </a:p>
                    <a:p>
                      <a:pPr algn="ctr"/>
                      <a:r>
                        <a:rPr lang="en-US" sz="1800" dirty="0"/>
                        <a:t>- Measure capability, Performance </a:t>
                      </a:r>
                    </a:p>
                    <a:p>
                      <a:pPr algn="ctr"/>
                      <a:r>
                        <a:rPr lang="en-US" sz="1800" dirty="0"/>
                        <a:t>- Identify bottle necks</a:t>
                      </a:r>
                    </a:p>
                    <a:p>
                      <a:endParaRPr lang="en-US" dirty="0"/>
                    </a:p>
                  </a:txBody>
                  <a:tcPr/>
                </a:tc>
                <a:tc>
                  <a:txBody>
                    <a:bodyPr/>
                    <a:lstStyle/>
                    <a:p>
                      <a:pPr algn="ctr"/>
                      <a:r>
                        <a:rPr lang="en-US" sz="1800" dirty="0"/>
                        <a:t>Analysis / Diagnostic</a:t>
                      </a:r>
                    </a:p>
                    <a:p>
                      <a:pPr algn="ctr"/>
                      <a:r>
                        <a:rPr lang="en-US" sz="1800" dirty="0"/>
                        <a:t>- Root causes and deep dive</a:t>
                      </a:r>
                    </a:p>
                    <a:p>
                      <a:pPr algn="ctr"/>
                      <a:r>
                        <a:rPr lang="en-US" sz="1800" dirty="0"/>
                        <a:t>- Change history and past interventions </a:t>
                      </a:r>
                    </a:p>
                    <a:p>
                      <a:pPr algn="ctr"/>
                      <a:r>
                        <a:rPr lang="en-US" sz="1800" dirty="0"/>
                        <a:t>- Align with Inter-ministerial Health committee </a:t>
                      </a:r>
                    </a:p>
                    <a:p>
                      <a:endParaRPr lang="en-US" dirty="0"/>
                    </a:p>
                  </a:txBody>
                  <a:tcPr/>
                </a:tc>
                <a:tc>
                  <a:txBody>
                    <a:bodyPr/>
                    <a:lstStyle/>
                    <a:p>
                      <a:pPr algn="ctr"/>
                      <a:r>
                        <a:rPr lang="en-US" sz="1800" dirty="0"/>
                        <a:t>Health supply chain strengthening road map</a:t>
                      </a:r>
                    </a:p>
                    <a:p>
                      <a:pPr algn="ctr"/>
                      <a:r>
                        <a:rPr lang="en-US" sz="1800" dirty="0"/>
                        <a:t>- Inform country strategic planning</a:t>
                      </a:r>
                    </a:p>
                    <a:p>
                      <a:pPr algn="ctr"/>
                      <a:r>
                        <a:rPr lang="en-US" sz="1800" dirty="0"/>
                        <a:t>- Inform SC country and donors investment decision </a:t>
                      </a:r>
                    </a:p>
                    <a:p>
                      <a:pPr algn="ctr"/>
                      <a:r>
                        <a:rPr lang="en-US" sz="1800" dirty="0"/>
                        <a:t>- Work around Low hanging areas and quick fixes</a:t>
                      </a:r>
                    </a:p>
                    <a:p>
                      <a:endParaRPr lang="en-US" dirty="0"/>
                    </a:p>
                  </a:txBody>
                  <a:tcPr/>
                </a:tc>
                <a:extLst>
                  <a:ext uri="{0D108BD9-81ED-4DB2-BD59-A6C34878D82A}">
                    <a16:rowId xmlns:a16="http://schemas.microsoft.com/office/drawing/2014/main" val="2407518700"/>
                  </a:ext>
                </a:extLst>
              </a:tr>
            </a:tbl>
          </a:graphicData>
        </a:graphic>
      </p:graphicFrame>
      <p:sp>
        <p:nvSpPr>
          <p:cNvPr id="3" name="Date Placeholder 2">
            <a:extLst>
              <a:ext uri="{FF2B5EF4-FFF2-40B4-BE49-F238E27FC236}">
                <a16:creationId xmlns:a16="http://schemas.microsoft.com/office/drawing/2014/main" id="{95BE17C7-CC91-4F02-9D81-1ECF121B619F}"/>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7/3/2019</a:t>
            </a:fld>
            <a:endParaRPr lang="en-US"/>
          </a:p>
        </p:txBody>
      </p:sp>
      <p:sp>
        <p:nvSpPr>
          <p:cNvPr id="4" name="Slide Number Placeholder 3">
            <a:extLst>
              <a:ext uri="{FF2B5EF4-FFF2-40B4-BE49-F238E27FC236}">
                <a16:creationId xmlns:a16="http://schemas.microsoft.com/office/drawing/2014/main" id="{42E8E482-F3C7-483D-9775-DC72A4A5B945}"/>
              </a:ex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53</a:t>
            </a:fld>
            <a:endParaRPr lang="en-US"/>
          </a:p>
        </p:txBody>
      </p:sp>
    </p:spTree>
    <p:extLst>
      <p:ext uri="{BB962C8B-B14F-4D97-AF65-F5344CB8AC3E}">
        <p14:creationId xmlns:p14="http://schemas.microsoft.com/office/powerpoint/2010/main" val="1325978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6F277F-39CB-4BDF-B98D-CFEE608D85CB}"/>
              </a:ext>
            </a:extLst>
          </p:cNvPr>
          <p:cNvSpPr>
            <a:spLocks noGrp="1"/>
          </p:cNvSpPr>
          <p:nvPr>
            <p:ph type="title"/>
          </p:nvPr>
        </p:nvSpPr>
        <p:spPr>
          <a:xfrm>
            <a:off x="686104" y="294382"/>
            <a:ext cx="7772400" cy="1077218"/>
          </a:xfrm>
        </p:spPr>
        <p:txBody>
          <a:bodyPr/>
          <a:lstStyle/>
          <a:p>
            <a:r>
              <a:rPr lang="en-US" altLang="en-US" b="1" dirty="0">
                <a:latin typeface="Gill Sans MT" panose="020B0502020104020203" pitchFamily="34" charset="0"/>
              </a:rPr>
              <a:t>A </a:t>
            </a:r>
            <a:r>
              <a:rPr lang="en-US" altLang="en-US" sz="3600" b="1" dirty="0">
                <a:latin typeface="Gill Sans MT" panose="020B0502020104020203" pitchFamily="34" charset="0"/>
              </a:rPr>
              <a:t>BIG</a:t>
            </a:r>
            <a:r>
              <a:rPr lang="en-US" altLang="en-US" b="1" dirty="0">
                <a:latin typeface="Gill Sans MT" panose="020B0502020104020203" pitchFamily="34" charset="0"/>
              </a:rPr>
              <a:t> thank you to our Enumerators</a:t>
            </a:r>
            <a:br>
              <a:rPr lang="en-US" altLang="en-US" b="1" dirty="0">
                <a:latin typeface="Gill Sans MT" panose="020B0502020104020203" pitchFamily="34" charset="0"/>
              </a:rPr>
            </a:br>
            <a:endParaRPr lang="en-US" dirty="0"/>
          </a:p>
        </p:txBody>
      </p:sp>
      <p:pic>
        <p:nvPicPr>
          <p:cNvPr id="2" name="Picture 1">
            <a:extLst>
              <a:ext uri="{FF2B5EF4-FFF2-40B4-BE49-F238E27FC236}">
                <a16:creationId xmlns:a16="http://schemas.microsoft.com/office/drawing/2014/main" id="{C17FADF0-64B9-45C0-9F9A-30352E89715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28637" y="1066800"/>
            <a:ext cx="7772400" cy="5232903"/>
          </a:xfrm>
          <a:prstGeom prst="rect">
            <a:avLst/>
          </a:prstGeom>
        </p:spPr>
      </p:pic>
      <p:sp>
        <p:nvSpPr>
          <p:cNvPr id="3" name="Date Placeholder 2">
            <a:extLst>
              <a:ext uri="{FF2B5EF4-FFF2-40B4-BE49-F238E27FC236}">
                <a16:creationId xmlns:a16="http://schemas.microsoft.com/office/drawing/2014/main" id="{903ABFCF-DD91-464F-A4A1-4F2DB5EE3B6A}"/>
              </a:ex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7/3/2019</a:t>
            </a:fld>
            <a:endParaRPr lang="en-US" dirty="0"/>
          </a:p>
        </p:txBody>
      </p:sp>
    </p:spTree>
    <p:extLst>
      <p:ext uri="{BB962C8B-B14F-4D97-AF65-F5344CB8AC3E}">
        <p14:creationId xmlns:p14="http://schemas.microsoft.com/office/powerpoint/2010/main" val="4286674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304916"/>
            <a:ext cx="7772400" cy="523220"/>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US" b="1" dirty="0">
                <a:latin typeface="Gill Sans MT" panose="020B0502020104020203" pitchFamily="34" charset="0"/>
                <a:sym typeface="Cabin"/>
              </a:rPr>
              <a:t>A </a:t>
            </a:r>
            <a:r>
              <a:rPr lang="en-US" b="1" i="1" dirty="0">
                <a:latin typeface="Gill Sans MT" panose="020B0502020104020203" pitchFamily="34" charset="0"/>
                <a:sym typeface="Cabin"/>
              </a:rPr>
              <a:t>SPECIAL</a:t>
            </a:r>
            <a:r>
              <a:rPr lang="en-US" b="1" dirty="0">
                <a:latin typeface="Gill Sans MT" panose="020B0502020104020203" pitchFamily="34" charset="0"/>
                <a:sym typeface="Cabin"/>
              </a:rPr>
              <a:t> thank you to: </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14667" b="8000"/>
          <a:stretch/>
        </p:blipFill>
        <p:spPr>
          <a:xfrm>
            <a:off x="360971" y="1095355"/>
            <a:ext cx="8490421" cy="4924445"/>
          </a:xfrm>
          <a:prstGeom prst="rect">
            <a:avLst/>
          </a:prstGeom>
        </p:spPr>
      </p:pic>
      <p:sp>
        <p:nvSpPr>
          <p:cNvPr id="3" name="Date Placeholder 2">
            <a:extLst>
              <a:ext uri="{C183D7F6-B498-43B3-948B-1728B52AA6E4}">
                <adec:decorative xmlns:adec="http://schemas.microsoft.com/office/drawing/2017/decorative" val="1"/>
              </a:ext>
            </a:extLst>
          </p:cNvPr>
          <p:cNvSpPr>
            <a:spLocks noGrp="1"/>
          </p:cNvSpPr>
          <p:nvPr>
            <p:ph type="dt" sz="half" idx="2"/>
          </p:nvPr>
        </p:nvSpPr>
        <p:spPr/>
        <p:txBody>
          <a:bodyPr/>
          <a:lstStyle/>
          <a:p>
            <a:fld id="{414FB1AD-D69E-B741-965A-0BAE826C2FA6}" type="datetime1">
              <a:rPr lang="en-US" smtClean="0"/>
              <a:pPr/>
              <a:t>7/3/2019</a:t>
            </a:fld>
            <a:endParaRPr lang="en-US"/>
          </a:p>
        </p:txBody>
      </p:sp>
      <p:sp>
        <p:nvSpPr>
          <p:cNvPr id="10" name="Slide Number Placeholder 5">
            <a:extLst>
              <a:ext uri="{FF2B5EF4-FFF2-40B4-BE49-F238E27FC236}">
                <a16:creationId xmlns:a16="http://schemas.microsoft.com/office/drawing/2014/main" id="{B1BF4463-9CE6-4186-BD56-8DE0A3775A26}"/>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55</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582673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8" name="Title 5">
            <a:extLst>
              <a:ext uri="{FF2B5EF4-FFF2-40B4-BE49-F238E27FC236}">
                <a16:creationId xmlns:a16="http://schemas.microsoft.com/office/drawing/2014/main" id="{FC4AE24C-58ED-46E0-AAA9-29E4D682E919}"/>
              </a:ext>
            </a:extLst>
          </p:cNvPr>
          <p:cNvSpPr>
            <a:spLocks noGrp="1"/>
          </p:cNvSpPr>
          <p:nvPr>
            <p:ph type="title"/>
          </p:nvPr>
        </p:nvSpPr>
        <p:spPr>
          <a:xfrm>
            <a:off x="685800" y="304800"/>
            <a:ext cx="7772400" cy="523875"/>
          </a:xfrm>
          <a:noFill/>
          <a:ln>
            <a:noFill/>
          </a:ln>
        </p:spPr>
        <p:txBody>
          <a:bodyPr spcFirstLastPara="1" vert="horz" wrap="square" lIns="91425" tIns="45700" rIns="91425" bIns="45700" rtlCol="0" anchor="t" anchorCtr="0">
            <a:normAutofit/>
          </a:bodyPr>
          <a:lstStyle/>
          <a:p>
            <a:pPr>
              <a:spcBef>
                <a:spcPts val="0"/>
              </a:spcBef>
              <a:buClr>
                <a:srgbClr val="BA0C2F"/>
              </a:buClr>
              <a:buSzPts val="6000"/>
              <a:buFont typeface="Cabin"/>
            </a:pPr>
            <a:r>
              <a:rPr lang="en-US" altLang="en-US" b="1" dirty="0">
                <a:latin typeface="Gill Sans MT" panose="020B0502020104020203" pitchFamily="34" charset="0"/>
                <a:sym typeface="Cabin"/>
              </a:rPr>
              <a:t>Next Steps/Deliverables</a:t>
            </a:r>
          </a:p>
        </p:txBody>
      </p:sp>
      <p:sp>
        <p:nvSpPr>
          <p:cNvPr id="2" name="Content Placeholder 1">
            <a:extLst>
              <a:ext uri="{FF2B5EF4-FFF2-40B4-BE49-F238E27FC236}">
                <a16:creationId xmlns:a16="http://schemas.microsoft.com/office/drawing/2014/main" id="{C76C34D2-B0BD-4D40-9D5D-A3DC9F52FF3E}"/>
              </a:ext>
            </a:extLst>
          </p:cNvPr>
          <p:cNvSpPr>
            <a:spLocks noGrp="1"/>
          </p:cNvSpPr>
          <p:nvPr>
            <p:ph idx="1"/>
          </p:nvPr>
        </p:nvSpPr>
        <p:spPr>
          <a:xfrm>
            <a:off x="685800" y="1143000"/>
            <a:ext cx="8153400" cy="5181600"/>
          </a:xfrm>
        </p:spPr>
        <p:txBody>
          <a:bodyPr rtlCol="0">
            <a:normAutofit fontScale="92500" lnSpcReduction="10000"/>
          </a:bodyPr>
          <a:lstStyle/>
          <a:p>
            <a:pPr eaLnBrk="1" fontAlgn="auto" hangingPunct="1">
              <a:spcBef>
                <a:spcPts val="0"/>
              </a:spcBef>
              <a:buFont typeface="Arial"/>
              <a:buChar char="•"/>
              <a:defRPr/>
            </a:pPr>
            <a:r>
              <a:rPr lang="en-US" sz="2400" dirty="0">
                <a:solidFill>
                  <a:schemeClr val="tx1"/>
                </a:solidFill>
                <a:ea typeface="+mn-ea"/>
              </a:rPr>
              <a:t>Completion of data collection</a:t>
            </a:r>
            <a:br>
              <a:rPr lang="en-US" sz="2400" dirty="0">
                <a:solidFill>
                  <a:schemeClr val="tx1"/>
                </a:solidFill>
                <a:ea typeface="+mn-ea"/>
              </a:rPr>
            </a:br>
            <a:r>
              <a:rPr lang="en-US" sz="2400" dirty="0">
                <a:solidFill>
                  <a:schemeClr val="tx1"/>
                </a:solidFill>
                <a:ea typeface="+mn-ea"/>
              </a:rPr>
              <a:t>May 2018</a:t>
            </a:r>
          </a:p>
          <a:p>
            <a:pPr>
              <a:defRPr/>
            </a:pPr>
            <a:r>
              <a:rPr lang="en-US" sz="2400" dirty="0">
                <a:solidFill>
                  <a:schemeClr val="tx1"/>
                </a:solidFill>
              </a:rPr>
              <a:t>Completion of in depth data analysis</a:t>
            </a:r>
            <a:br>
              <a:rPr lang="en-US" sz="2400" dirty="0">
                <a:solidFill>
                  <a:schemeClr val="tx1"/>
                </a:solidFill>
              </a:rPr>
            </a:br>
            <a:r>
              <a:rPr lang="en-US" sz="2400" dirty="0">
                <a:solidFill>
                  <a:schemeClr val="tx1"/>
                </a:solidFill>
              </a:rPr>
              <a:t>August 2018</a:t>
            </a:r>
            <a:endParaRPr lang="en-US" sz="2400" dirty="0">
              <a:solidFill>
                <a:schemeClr val="tx1"/>
              </a:solidFill>
              <a:ea typeface="+mn-ea"/>
            </a:endParaRPr>
          </a:p>
          <a:p>
            <a:pPr eaLnBrk="1" fontAlgn="auto" hangingPunct="1">
              <a:spcBef>
                <a:spcPts val="0"/>
              </a:spcBef>
              <a:buFont typeface="Arial"/>
              <a:buChar char="•"/>
              <a:defRPr/>
            </a:pPr>
            <a:r>
              <a:rPr lang="en-US" sz="2400" dirty="0">
                <a:solidFill>
                  <a:schemeClr val="tx1"/>
                </a:solidFill>
                <a:ea typeface="+mn-ea"/>
              </a:rPr>
              <a:t>Draft Final Report competed</a:t>
            </a:r>
            <a:br>
              <a:rPr lang="en-US" sz="2400" dirty="0">
                <a:solidFill>
                  <a:schemeClr val="tx1"/>
                </a:solidFill>
                <a:ea typeface="+mn-ea"/>
              </a:rPr>
            </a:br>
            <a:r>
              <a:rPr lang="en-US" sz="2400" dirty="0">
                <a:solidFill>
                  <a:schemeClr val="tx1"/>
                </a:solidFill>
                <a:ea typeface="+mn-ea"/>
              </a:rPr>
              <a:t>September 2018</a:t>
            </a:r>
          </a:p>
          <a:p>
            <a:pPr eaLnBrk="1" fontAlgn="auto" hangingPunct="1">
              <a:spcBef>
                <a:spcPts val="0"/>
              </a:spcBef>
              <a:buFont typeface="Arial"/>
              <a:buChar char="•"/>
              <a:defRPr/>
            </a:pPr>
            <a:r>
              <a:rPr lang="en-US" sz="2400" dirty="0">
                <a:solidFill>
                  <a:schemeClr val="tx1"/>
                </a:solidFill>
                <a:ea typeface="+mn-ea"/>
              </a:rPr>
              <a:t>Final Report</a:t>
            </a:r>
            <a:br>
              <a:rPr lang="en-US" sz="2400" dirty="0">
                <a:solidFill>
                  <a:schemeClr val="tx1"/>
                </a:solidFill>
                <a:ea typeface="+mn-ea"/>
              </a:rPr>
            </a:br>
            <a:r>
              <a:rPr lang="en-US" sz="2400" i="1" dirty="0">
                <a:solidFill>
                  <a:schemeClr val="tx1"/>
                </a:solidFill>
                <a:ea typeface="+mn-ea"/>
              </a:rPr>
              <a:t>Dependent Upon Stakeholder Comments</a:t>
            </a:r>
          </a:p>
          <a:p>
            <a:pPr>
              <a:defRPr/>
            </a:pPr>
            <a:r>
              <a:rPr lang="en-US" sz="2400" dirty="0">
                <a:solidFill>
                  <a:schemeClr val="tx1"/>
                </a:solidFill>
                <a:ea typeface="+mn-ea"/>
              </a:rPr>
              <a:t>Dissemination Workshop with Key Stakeholders to Present Final Report and Strategic Implementation Plan</a:t>
            </a:r>
            <a:br>
              <a:rPr lang="en-US" sz="2400" dirty="0">
                <a:solidFill>
                  <a:schemeClr val="tx1"/>
                </a:solidFill>
                <a:ea typeface="+mn-ea"/>
              </a:rPr>
            </a:br>
            <a:r>
              <a:rPr lang="en-US" sz="2400" i="1" dirty="0">
                <a:solidFill>
                  <a:schemeClr val="tx1"/>
                </a:solidFill>
              </a:rPr>
              <a:t>Dependent Upon Stakeholder Comments</a:t>
            </a:r>
            <a:br>
              <a:rPr lang="en-US" sz="2400" dirty="0">
                <a:solidFill>
                  <a:schemeClr val="tx1"/>
                </a:solidFill>
                <a:ea typeface="+mn-ea"/>
              </a:rPr>
            </a:br>
            <a:endParaRPr lang="en-US" sz="2400" dirty="0">
              <a:solidFill>
                <a:schemeClr val="tx1"/>
              </a:solidFill>
              <a:ea typeface="+mn-ea"/>
            </a:endParaRPr>
          </a:p>
          <a:p>
            <a:pPr marL="0" indent="0" eaLnBrk="1" fontAlgn="auto" hangingPunct="1">
              <a:spcBef>
                <a:spcPts val="0"/>
              </a:spcBef>
              <a:buNone/>
              <a:defRPr/>
            </a:pPr>
            <a:r>
              <a:rPr lang="en-US" sz="2400" b="1" dirty="0">
                <a:solidFill>
                  <a:schemeClr val="tx1"/>
                </a:solidFill>
                <a:ea typeface="+mn-ea"/>
              </a:rPr>
              <a:t>NB – deliverable timeline above is tentative and subject to wider consultations with relevant stakeholder.</a:t>
            </a:r>
          </a:p>
        </p:txBody>
      </p:sp>
      <p:sp>
        <p:nvSpPr>
          <p:cNvPr id="5" name="Slide Number Placeholder 5">
            <a:extLst>
              <a:ext uri="{FF2B5EF4-FFF2-40B4-BE49-F238E27FC236}">
                <a16:creationId xmlns:a16="http://schemas.microsoft.com/office/drawing/2014/main" id="{6706E91D-3345-4616-A3E3-7B794A88E382}"/>
              </a:ext>
              <a:ext uri="{C183D7F6-B498-43B3-948B-1728B52AA6E4}">
                <adec:decorative xmlns:adec="http://schemas.microsoft.com/office/drawing/2017/decorative" val="1"/>
              </a:ext>
            </a:extLst>
          </p:cNvPr>
          <p:cNvSpPr txBox="1">
            <a:spLocks/>
          </p:cNvSpPr>
          <p:nvPr/>
        </p:nvSpPr>
        <p:spPr bwMode="auto">
          <a:xfrm>
            <a:off x="6858000" y="6530079"/>
            <a:ext cx="2133600" cy="1846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marL="0" algn="r" defTabSz="457200" rtl="0" eaLnBrk="1" latinLnBrk="0" hangingPunct="1">
              <a:defRPr sz="2800" b="0" i="0" kern="1200">
                <a:solidFill>
                  <a:schemeClr val="tx1"/>
                </a:solidFill>
                <a:latin typeface="Arial" panose="020B0604020202020204" pitchFamily="34" charset="0"/>
                <a:ea typeface="+mn-ea"/>
                <a:cs typeface="Gill Sans MT"/>
              </a:defRPr>
            </a:lvl1pPr>
            <a:lvl2pPr marL="742950" indent="-285750" algn="l" defTabSz="457200" rtl="0" eaLnBrk="1" latinLnBrk="0" hangingPunct="1">
              <a:defRPr sz="2800" kern="1200">
                <a:solidFill>
                  <a:schemeClr val="tx1"/>
                </a:solidFill>
                <a:latin typeface="Arial" panose="020B0604020202020204" pitchFamily="34" charset="0"/>
                <a:ea typeface="+mn-ea"/>
                <a:cs typeface="+mn-cs"/>
              </a:defRPr>
            </a:lvl2pPr>
            <a:lvl3pPr marL="1143000" indent="-228600" algn="l" defTabSz="457200" rtl="0" eaLnBrk="1" latinLnBrk="0" hangingPunct="1">
              <a:defRPr sz="2800" kern="1200">
                <a:solidFill>
                  <a:schemeClr val="tx1"/>
                </a:solidFill>
                <a:latin typeface="Arial" panose="020B0604020202020204" pitchFamily="34" charset="0"/>
                <a:ea typeface="+mn-ea"/>
                <a:cs typeface="+mn-cs"/>
              </a:defRPr>
            </a:lvl3pPr>
            <a:lvl4pPr marL="1600200" indent="-228600" algn="l" defTabSz="457200" rtl="0" eaLnBrk="1" latinLnBrk="0" hangingPunct="1">
              <a:defRPr sz="2800" kern="1200">
                <a:solidFill>
                  <a:schemeClr val="tx1"/>
                </a:solidFill>
                <a:latin typeface="Arial" panose="020B0604020202020204" pitchFamily="34" charset="0"/>
                <a:ea typeface="+mn-ea"/>
                <a:cs typeface="+mn-cs"/>
              </a:defRPr>
            </a:lvl4pPr>
            <a:lvl5pPr marL="2057400" indent="-228600" algn="l" defTabSz="457200" rtl="0" eaLnBrk="1" latinLnBrk="0" hangingPunct="1">
              <a:defRPr sz="28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0"/>
              </a:spcBef>
              <a:spcAft>
                <a:spcPct val="0"/>
              </a:spcAft>
              <a:defRPr sz="2800" kern="1200">
                <a:solidFill>
                  <a:schemeClr val="tx1"/>
                </a:solidFill>
                <a:latin typeface="Arial" panose="020B0604020202020204" pitchFamily="34" charset="0"/>
                <a:ea typeface="+mn-ea"/>
                <a:cs typeface="+mn-cs"/>
              </a:defRPr>
            </a:lvl9pPr>
          </a:lstStyle>
          <a:p>
            <a:fld id="{9370053C-CE40-4B6E-A408-D84BC273B158}" type="slidenum">
              <a:rPr lang="en-US" altLang="en-US" sz="1200" b="1" smtClean="0">
                <a:latin typeface="Gill Sans MT" panose="020B0502020104020203" pitchFamily="34" charset="0"/>
              </a:rPr>
              <a:pPr/>
              <a:t>56</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2499730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a:noFill/>
          <a:ln>
            <a:noFill/>
          </a:ln>
        </p:spPr>
        <p:txBody>
          <a:bodyPr spcFirstLastPara="1" vert="horz" wrap="square" lIns="91425" tIns="45700" rIns="91425" bIns="45700" rtlCol="0" anchor="t" anchorCtr="0">
            <a:normAutofit/>
          </a:bodyPr>
          <a:lstStyle/>
          <a:p>
            <a:pPr algn="l"/>
            <a:r>
              <a:rPr lang="en-US" altLang="en-US" sz="2800" b="1" dirty="0">
                <a:latin typeface="Gill Sans MT" panose="020B0502020104020203" pitchFamily="34" charset="0"/>
              </a:rPr>
              <a:t>Debrief Agenda continued (13)</a:t>
            </a:r>
          </a:p>
        </p:txBody>
      </p:sp>
      <p:sp>
        <p:nvSpPr>
          <p:cNvPr id="3" name="Subtitle 2">
            <a:extLst>
              <a:ext uri="{FF2B5EF4-FFF2-40B4-BE49-F238E27FC236}">
                <a16:creationId xmlns:a16="http://schemas.microsoft.com/office/drawing/2014/main" id="{C15E105E-077C-47BA-9517-5975DA85943E}"/>
              </a:ext>
            </a:extLst>
          </p:cNvPr>
          <p:cNvSpPr>
            <a:spLocks noGrp="1"/>
          </p:cNvSpPr>
          <p:nvPr>
            <p:ph type="subTitle" idx="1"/>
          </p:nvPr>
        </p:nvSpPr>
        <p:spPr>
          <a:xfrm>
            <a:off x="685800" y="1143000"/>
            <a:ext cx="7772400" cy="5257800"/>
          </a:xfrm>
        </p:spPr>
        <p:txBody>
          <a:bodyPr rtlCol="0">
            <a:normAutofit fontScale="92500" lnSpcReduction="10000"/>
          </a:bodyPr>
          <a:lstStyle/>
          <a:p>
            <a:pPr marL="179388" indent="-179388" algn="l" defTabSz="914400" eaLnBrk="1" hangingPunct="1">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eaLnBrk="1" hangingPunct="1">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eaLnBrk="1" hangingPunct="1">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chemeClr val="tx1"/>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FF0000"/>
                </a:solidFill>
                <a:latin typeface="+mn-lt"/>
                <a:ea typeface="+mn-ea"/>
                <a:cs typeface="+mn-cs"/>
              </a:rPr>
              <a:t>Questions</a:t>
            </a:r>
          </a:p>
        </p:txBody>
      </p:sp>
      <p:sp>
        <p:nvSpPr>
          <p:cNvPr id="5" name="Slide Number Placeholder 5">
            <a:extLst>
              <a:ext uri="{FF2B5EF4-FFF2-40B4-BE49-F238E27FC236}">
                <a16:creationId xmlns:a16="http://schemas.microsoft.com/office/drawing/2014/main" id="{9B783EC9-3A6B-4A61-9D4E-07EE630E2880}"/>
              </a:ext>
              <a:ext uri="{C183D7F6-B498-43B3-948B-1728B52AA6E4}">
                <adec:decorative xmlns:adec="http://schemas.microsoft.com/office/drawing/2017/decorative" val="1"/>
              </a:ext>
            </a:extLst>
          </p:cNvPr>
          <p:cNvSpPr>
            <a:spLocks noGrp="1"/>
          </p:cNvSpPr>
          <p:nvPr>
            <p:ph type="sldNum" sz="quarter" idx="4294967295"/>
          </p:nvPr>
        </p:nvSpPr>
        <p:spPr bwMode="auto">
          <a:xfrm>
            <a:off x="6858000" y="6483350"/>
            <a:ext cx="2133600" cy="277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57</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3656307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531C74-2502-4D32-AD11-E93D3828B880}"/>
              </a:ext>
            </a:extLst>
          </p:cNvPr>
          <p:cNvSpPr>
            <a:spLocks noGrp="1"/>
          </p:cNvSpPr>
          <p:nvPr>
            <p:ph type="ctrTitle"/>
          </p:nvPr>
        </p:nvSpPr>
        <p:spPr>
          <a:xfrm>
            <a:off x="457200" y="-228600"/>
            <a:ext cx="4800600" cy="919163"/>
          </a:xfrm>
        </p:spPr>
        <p:txBody>
          <a:bodyPr>
            <a:normAutofit/>
          </a:bodyPr>
          <a:lstStyle/>
          <a:p>
            <a:pPr algn="l"/>
            <a:r>
              <a:rPr lang="en-US" sz="3600" b="1" dirty="0">
                <a:latin typeface="+mj-lt"/>
              </a:rPr>
              <a:t>Any Questions</a:t>
            </a:r>
          </a:p>
        </p:txBody>
      </p:sp>
      <p:pic>
        <p:nvPicPr>
          <p:cNvPr id="2" name="Picture 1">
            <a:extLst>
              <a:ext uri="{FF2B5EF4-FFF2-40B4-BE49-F238E27FC236}">
                <a16:creationId xmlns:a16="http://schemas.microsoft.com/office/drawing/2014/main" id="{86C22A4C-735A-4D1B-A08E-41B8A0739EB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684020" y="916781"/>
            <a:ext cx="5715000" cy="5715000"/>
          </a:xfrm>
          <a:prstGeom prst="rect">
            <a:avLst/>
          </a:prstGeom>
        </p:spPr>
      </p:pic>
    </p:spTree>
    <p:extLst>
      <p:ext uri="{BB962C8B-B14F-4D97-AF65-F5344CB8AC3E}">
        <p14:creationId xmlns:p14="http://schemas.microsoft.com/office/powerpoint/2010/main" val="21121982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3D378-B5AC-4558-AF9A-F4F0DC7F5F5E}"/>
              </a:ext>
            </a:extLst>
          </p:cNvPr>
          <p:cNvSpPr>
            <a:spLocks noGrp="1"/>
          </p:cNvSpPr>
          <p:nvPr>
            <p:ph type="ctrTitle"/>
          </p:nvPr>
        </p:nvSpPr>
        <p:spPr>
          <a:xfrm>
            <a:off x="533400" y="0"/>
            <a:ext cx="3157538" cy="690563"/>
          </a:xfrm>
        </p:spPr>
        <p:txBody>
          <a:bodyPr>
            <a:normAutofit/>
          </a:bodyPr>
          <a:lstStyle/>
          <a:p>
            <a:pPr algn="l"/>
            <a:r>
              <a:rPr lang="en-US" sz="3600" b="1" dirty="0">
                <a:latin typeface="+mj-lt"/>
              </a:rPr>
              <a:t>Thank You</a:t>
            </a:r>
          </a:p>
        </p:txBody>
      </p:sp>
      <p:pic>
        <p:nvPicPr>
          <p:cNvPr id="4" name="Picture 3">
            <a:extLst>
              <a:ext uri="{FF2B5EF4-FFF2-40B4-BE49-F238E27FC236}">
                <a16:creationId xmlns:a16="http://schemas.microsoft.com/office/drawing/2014/main" id="{BA739744-70FC-4A3E-8EE2-8EADE590A45C}"/>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09600" y="685800"/>
            <a:ext cx="7924800" cy="5915033"/>
          </a:xfrm>
          <a:prstGeom prst="rect">
            <a:avLst/>
          </a:prstGeom>
        </p:spPr>
      </p:pic>
    </p:spTree>
    <p:extLst>
      <p:ext uri="{BB962C8B-B14F-4D97-AF65-F5344CB8AC3E}">
        <p14:creationId xmlns:p14="http://schemas.microsoft.com/office/powerpoint/2010/main" val="70249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(2)</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sz="2100" dirty="0">
                <a:solidFill>
                  <a:srgbClr val="FF0000"/>
                </a:solidFill>
                <a:latin typeface="+mn-lt"/>
                <a:ea typeface="+mn-ea"/>
                <a:cs typeface="+mn-cs"/>
              </a:rPr>
              <a:t>Timeline</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6</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722159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5395"/>
            <a:ext cx="8794113" cy="276999"/>
          </a:xfrm>
          <a:noFill/>
          <a:ln>
            <a:noFill/>
          </a:ln>
        </p:spPr>
        <p:txBody>
          <a:bodyPr spcFirstLastPara="1" vert="horz" wrap="square" lIns="91425" tIns="45700" rIns="91425" bIns="45700" rtlCol="0" anchor="t" anchorCtr="0">
            <a:normAutofit fontScale="90000"/>
          </a:bodyPr>
          <a:lstStyle/>
          <a:p>
            <a:pPr>
              <a:spcBef>
                <a:spcPts val="0"/>
              </a:spcBef>
              <a:buClr>
                <a:srgbClr val="BA0C2F"/>
              </a:buClr>
              <a:buSzPts val="6000"/>
              <a:buFont typeface="Cabin"/>
            </a:pPr>
            <a:r>
              <a:rPr lang="en-US" b="1" dirty="0">
                <a:latin typeface="Gill Sans MT" panose="020B0502020104020203" pitchFamily="34" charset="0"/>
                <a:sym typeface="Cabin"/>
              </a:rPr>
              <a:t>Country X NSCA Timeline</a:t>
            </a:r>
            <a:endParaRPr lang="en-GB" b="1" dirty="0">
              <a:latin typeface="Gill Sans MT" panose="020B0502020104020203" pitchFamily="34" charset="0"/>
              <a:sym typeface="Cabin"/>
            </a:endParaRPr>
          </a:p>
        </p:txBody>
      </p:sp>
      <p:sp>
        <p:nvSpPr>
          <p:cNvPr id="94" name="Rectangle 286"/>
          <p:cNvSpPr txBox="1">
            <a:spLocks noChangeArrowheads="1"/>
          </p:cNvSpPr>
          <p:nvPr/>
        </p:nvSpPr>
        <p:spPr bwMode="auto">
          <a:xfrm>
            <a:off x="544287" y="1169848"/>
            <a:ext cx="5079064" cy="29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8288" numCol="1" anchor="b"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a:solidFill>
                  <a:schemeClr val="tx1"/>
                </a:solidFill>
                <a:latin typeface="+mn-lt"/>
              </a:defRPr>
            </a:lvl4pPr>
            <a:lvl5pPr marL="746125"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a:solidFill>
                  <a:schemeClr val="tx1"/>
                </a:solidFill>
                <a:latin typeface="+mn-lt"/>
              </a:defRPr>
            </a:lvl9pPr>
          </a:lstStyle>
          <a:p>
            <a:pPr>
              <a:spcBef>
                <a:spcPts val="488"/>
              </a:spcBef>
              <a:buClr>
                <a:srgbClr val="FCAF17"/>
              </a:buClr>
            </a:pPr>
            <a:r>
              <a:rPr lang="en-US" sz="1800" b="1" dirty="0">
                <a:solidFill>
                  <a:schemeClr val="accent4"/>
                </a:solidFill>
              </a:rPr>
              <a:t>Indicative timeline to accomplish the NSCA</a:t>
            </a:r>
          </a:p>
        </p:txBody>
      </p:sp>
      <p:cxnSp>
        <p:nvCxnSpPr>
          <p:cNvPr id="95" name="Straight Connector 94">
            <a:extLst>
              <a:ext uri="{C183D7F6-B498-43B3-948B-1728B52AA6E4}">
                <adec:decorative xmlns:adec="http://schemas.microsoft.com/office/drawing/2017/decorative" val="1"/>
              </a:ext>
            </a:extLst>
          </p:cNvPr>
          <p:cNvCxnSpPr>
            <a:cxnSpLocks/>
          </p:cNvCxnSpPr>
          <p:nvPr/>
        </p:nvCxnSpPr>
        <p:spPr>
          <a:xfrm>
            <a:off x="544287" y="1465314"/>
            <a:ext cx="5079064"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 name="Picture 6" descr="Flowchart showing timeline to accomplish NSCA. There are 5 arrow shapes From left to right: black shape with the text &quot;Develop terms of reference, organize the team.&quot; with caption above the shape &quot;12 weeks&quot;, blue shape with text &quot;Desk review, mobilize selected team&quot; with the caption above &quot;3 weeks&quot;, blue shape with the text &quot;In country assessment&quot;,  the shape is enclosed with two red curly brackets vertically and the caption above says &quot;4 weeks&quot;,  blue shape with the text &quot;Analyze data &amp; final report&quot; with the caption above 8-12 weeks and finally ends with a blue shape with the text &quot;Develop Improvements&quot;.">
            <a:extLst>
              <a:ext uri="{FF2B5EF4-FFF2-40B4-BE49-F238E27FC236}">
                <a16:creationId xmlns:a16="http://schemas.microsoft.com/office/drawing/2014/main" id="{B2B16B46-6C63-4D7B-B22D-94813B337F50}"/>
              </a:ext>
            </a:extLst>
          </p:cNvPr>
          <p:cNvPicPr>
            <a:picLocks noChangeAspect="1"/>
          </p:cNvPicPr>
          <p:nvPr/>
        </p:nvPicPr>
        <p:blipFill>
          <a:blip r:embed="rId3"/>
          <a:stretch>
            <a:fillRect/>
          </a:stretch>
        </p:blipFill>
        <p:spPr>
          <a:xfrm>
            <a:off x="228600" y="1932132"/>
            <a:ext cx="8305800" cy="1573068"/>
          </a:xfrm>
          <a:prstGeom prst="rect">
            <a:avLst/>
          </a:prstGeom>
        </p:spPr>
      </p:pic>
      <p:sp>
        <p:nvSpPr>
          <p:cNvPr id="5" name="TextBox 4"/>
          <p:cNvSpPr txBox="1"/>
          <p:nvPr/>
        </p:nvSpPr>
        <p:spPr>
          <a:xfrm>
            <a:off x="457200" y="3593640"/>
            <a:ext cx="8305800" cy="1323439"/>
          </a:xfrm>
          <a:prstGeom prst="rect">
            <a:avLst/>
          </a:prstGeom>
          <a:noFill/>
          <a:ln>
            <a:solidFill>
              <a:schemeClr val="accent1">
                <a:shade val="95000"/>
                <a:satMod val="105000"/>
              </a:schemeClr>
            </a:solidFill>
          </a:ln>
        </p:spPr>
        <p:txBody>
          <a:bodyPr wrap="square" rtlCol="0">
            <a:spAutoFit/>
          </a:bodyPr>
          <a:lstStyle/>
          <a:p>
            <a:r>
              <a:rPr lang="en-US" sz="2000" dirty="0"/>
              <a:t>Week 1 – Data collectors training, supply chain mapping, and in-brief.</a:t>
            </a:r>
          </a:p>
          <a:p>
            <a:r>
              <a:rPr lang="en-US" sz="2000" dirty="0"/>
              <a:t>Week 2 – Data collection begins at all levels.</a:t>
            </a:r>
          </a:p>
          <a:p>
            <a:r>
              <a:rPr lang="en-US" sz="2000" dirty="0"/>
              <a:t>Week 3 – Data collection continues and concludes.</a:t>
            </a:r>
          </a:p>
          <a:p>
            <a:r>
              <a:rPr lang="en-US" sz="2000" b="1" dirty="0">
                <a:solidFill>
                  <a:srgbClr val="FF0000"/>
                </a:solidFill>
              </a:rPr>
              <a:t>Week 4 – Out Brief (Month Day) on Preliminary Findings presented.</a:t>
            </a:r>
          </a:p>
        </p:txBody>
      </p:sp>
      <p:sp>
        <p:nvSpPr>
          <p:cNvPr id="31" name="Slide Number Placeholder 3">
            <a:extLst>
              <a:ext uri="{FF2B5EF4-FFF2-40B4-BE49-F238E27FC236}">
                <a16:creationId xmlns:a16="http://schemas.microsoft.com/office/drawing/2014/main" id="{1B8BF9F1-E3EA-4CA5-A340-5D8D81211566}"/>
              </a:ext>
              <a:ext uri="{C183D7F6-B498-43B3-948B-1728B52AA6E4}">
                <adec:decorative xmlns:adec="http://schemas.microsoft.com/office/drawing/2017/decorative" val="1"/>
              </a:ext>
            </a:extLst>
          </p:cNvPr>
          <p:cNvSpPr txBox="1">
            <a:spLocks/>
          </p:cNvSpPr>
          <p:nvPr/>
        </p:nvSpPr>
        <p:spPr>
          <a:xfrm>
            <a:off x="6858000" y="6504801"/>
            <a:ext cx="2133600" cy="2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defPPr>
              <a:defRPr lang="en-US"/>
            </a:defPPr>
            <a:lvl1pPr algn="r">
              <a:defRPr sz="1200" b="1" i="0">
                <a:latin typeface="Gill Sans MT" panose="020B0502020104020203" pitchFamily="34" charset="0"/>
                <a:cs typeface="Gill Sans MT"/>
              </a:defRPr>
            </a:lvl1pPr>
            <a:lvl2pPr marL="742950" indent="-285750">
              <a:defRPr sz="2800">
                <a:latin typeface="Arial" panose="020B0604020202020204" pitchFamily="34" charset="0"/>
              </a:defRPr>
            </a:lvl2pPr>
            <a:lvl3pPr marL="1143000" indent="-228600">
              <a:defRPr sz="2800">
                <a:latin typeface="Arial" panose="020B0604020202020204" pitchFamily="34" charset="0"/>
              </a:defRPr>
            </a:lvl3pPr>
            <a:lvl4pPr marL="1600200" indent="-228600">
              <a:defRPr sz="2800">
                <a:latin typeface="Arial" panose="020B0604020202020204" pitchFamily="34" charset="0"/>
              </a:defRPr>
            </a:lvl4pPr>
            <a:lvl5pPr marL="2057400" indent="-228600">
              <a:defRPr sz="2800">
                <a:latin typeface="Arial" panose="020B0604020202020204" pitchFamily="34" charset="0"/>
              </a:defRPr>
            </a:lvl5pPr>
            <a:lvl6pPr marL="2514600" indent="-228600" eaLnBrk="0" fontAlgn="base" hangingPunct="0">
              <a:spcBef>
                <a:spcPct val="0"/>
              </a:spcBef>
              <a:spcAft>
                <a:spcPct val="0"/>
              </a:spcAft>
              <a:defRPr sz="2800">
                <a:latin typeface="Arial" panose="020B0604020202020204" pitchFamily="34" charset="0"/>
              </a:defRPr>
            </a:lvl6pPr>
            <a:lvl7pPr marL="2971800" indent="-228600" eaLnBrk="0" fontAlgn="base" hangingPunct="0">
              <a:spcBef>
                <a:spcPct val="0"/>
              </a:spcBef>
              <a:spcAft>
                <a:spcPct val="0"/>
              </a:spcAft>
              <a:defRPr sz="2800">
                <a:latin typeface="Arial" panose="020B0604020202020204" pitchFamily="34" charset="0"/>
              </a:defRPr>
            </a:lvl7pPr>
            <a:lvl8pPr marL="3429000" indent="-228600" eaLnBrk="0" fontAlgn="base" hangingPunct="0">
              <a:spcBef>
                <a:spcPct val="0"/>
              </a:spcBef>
              <a:spcAft>
                <a:spcPct val="0"/>
              </a:spcAft>
              <a:defRPr sz="2800">
                <a:latin typeface="Arial" panose="020B0604020202020204" pitchFamily="34" charset="0"/>
              </a:defRPr>
            </a:lvl8pPr>
            <a:lvl9pPr marL="3886200" indent="-228600" eaLnBrk="0" fontAlgn="base" hangingPunct="0">
              <a:spcBef>
                <a:spcPct val="0"/>
              </a:spcBef>
              <a:spcAft>
                <a:spcPct val="0"/>
              </a:spcAft>
              <a:defRPr sz="2800">
                <a:latin typeface="Arial" panose="020B0604020202020204" pitchFamily="34" charset="0"/>
              </a:defRPr>
            </a:lvl9pPr>
          </a:lstStyle>
          <a:p>
            <a:fld id="{42782948-4DBE-204D-AB9E-B65E067054AE}" type="slidenum">
              <a:rPr lang="en-US" smtClean="0"/>
              <a:pPr/>
              <a:t>7</a:t>
            </a:fld>
            <a:endParaRPr lang="en-US"/>
          </a:p>
        </p:txBody>
      </p:sp>
    </p:spTree>
    <p:extLst>
      <p:ext uri="{BB962C8B-B14F-4D97-AF65-F5344CB8AC3E}">
        <p14:creationId xmlns:p14="http://schemas.microsoft.com/office/powerpoint/2010/main" val="1700743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490F5F0C-0D2E-4114-A8D4-F531A344DF6F}"/>
              </a:ext>
            </a:extLst>
          </p:cNvPr>
          <p:cNvSpPr>
            <a:spLocks noGrp="1"/>
          </p:cNvSpPr>
          <p:nvPr>
            <p:ph type="ctrTitle"/>
          </p:nvPr>
        </p:nvSpPr>
        <p:spPr>
          <a:xfrm>
            <a:off x="685800" y="304800"/>
            <a:ext cx="7772400" cy="838200"/>
          </a:xfrm>
        </p:spPr>
        <p:txBody>
          <a:bodyPr anchor="t" anchorCtr="0">
            <a:normAutofit/>
          </a:bodyPr>
          <a:lstStyle/>
          <a:p>
            <a:pPr algn="l" eaLnBrk="1" hangingPunct="1"/>
            <a:r>
              <a:rPr lang="en-US" altLang="en-US" sz="2800" b="1" dirty="0">
                <a:latin typeface="Gill Sans MT" panose="020B0502020104020203" pitchFamily="34" charset="0"/>
                <a:cs typeface="Gill Sans MT" panose="020B0502020104020203" pitchFamily="34" charset="0"/>
              </a:rPr>
              <a:t>Debrief Agenda continued (3)</a:t>
            </a:r>
          </a:p>
        </p:txBody>
      </p:sp>
      <p:sp>
        <p:nvSpPr>
          <p:cNvPr id="8" name="Subtitle 2">
            <a:extLst>
              <a:ext uri="{FF2B5EF4-FFF2-40B4-BE49-F238E27FC236}">
                <a16:creationId xmlns:a16="http://schemas.microsoft.com/office/drawing/2014/main" id="{062EB4CB-B155-4309-A75F-369D667DD5ED}"/>
              </a:ext>
            </a:extLst>
          </p:cNvPr>
          <p:cNvSpPr txBox="1">
            <a:spLocks/>
          </p:cNvSpPr>
          <p:nvPr/>
        </p:nvSpPr>
        <p:spPr>
          <a:xfrm>
            <a:off x="685800" y="1143000"/>
            <a:ext cx="7772400" cy="5257800"/>
          </a:xfrm>
          <a:prstGeom prst="rect">
            <a:avLst/>
          </a:prstGeom>
          <a:noFill/>
          <a:ln>
            <a:noFill/>
          </a:ln>
        </p:spPr>
        <p:txBody>
          <a:bodyPr spcFirstLastPara="1" vert="horz" wrap="square" lIns="91425" tIns="45700" rIns="91425" bIns="45700" rtlCol="0" anchor="t" anchorCtr="0">
            <a:normAutofit fontScale="92500" lnSpcReduction="10000"/>
          </a:bodyPr>
          <a:lstStyle>
            <a:lvl1pPr marL="230188" marR="0" lvl="0" indent="-230188" algn="ctr" defTabSz="457200" rtl="0" eaLnBrk="1" latinLnBrk="0" hangingPunct="1">
              <a:spcBef>
                <a:spcPts val="0"/>
              </a:spcBef>
              <a:spcAft>
                <a:spcPts val="0"/>
              </a:spcAft>
              <a:buClr>
                <a:srgbClr val="635C5B"/>
              </a:buClr>
              <a:buSzPts val="2400"/>
              <a:buFont typeface="Arial"/>
              <a:buNone/>
              <a:defRPr sz="2400" b="0" i="0" u="none" strike="noStrike" kern="1200" cap="none">
                <a:solidFill>
                  <a:srgbClr val="635C5B"/>
                </a:solidFill>
                <a:latin typeface="Cabin"/>
                <a:ea typeface="Cabin"/>
                <a:cs typeface="Cabin"/>
                <a:sym typeface="Cabin"/>
              </a:defRPr>
            </a:lvl1pPr>
            <a:lvl2pPr marL="684213" marR="0" lvl="1" indent="-230188" algn="ctr" defTabSz="457200" rtl="0" eaLnBrk="1" latinLnBrk="0" hangingPunct="1">
              <a:spcBef>
                <a:spcPts val="1200"/>
              </a:spcBef>
              <a:spcAft>
                <a:spcPts val="0"/>
              </a:spcAft>
              <a:buClr>
                <a:srgbClr val="635C5B"/>
              </a:buClr>
              <a:buSzPts val="2000"/>
              <a:buFont typeface="Arial"/>
              <a:buNone/>
              <a:defRPr sz="2000" b="0" i="0" u="none" strike="noStrike" kern="1200" cap="none">
                <a:solidFill>
                  <a:srgbClr val="635C5B"/>
                </a:solidFill>
                <a:latin typeface="Cabin"/>
                <a:ea typeface="Cabin"/>
                <a:cs typeface="Cabin"/>
                <a:sym typeface="Cabin"/>
              </a:defRPr>
            </a:lvl2pPr>
            <a:lvl3pPr marL="914400" marR="0" lvl="2" indent="-230188" algn="ctr" defTabSz="457200" rtl="0" eaLnBrk="1" latinLnBrk="0" hangingPunct="1">
              <a:spcBef>
                <a:spcPts val="1200"/>
              </a:spcBef>
              <a:spcAft>
                <a:spcPts val="0"/>
              </a:spcAft>
              <a:buClr>
                <a:srgbClr val="6C6463"/>
              </a:buClr>
              <a:buSzPts val="1800"/>
              <a:buFont typeface="Arial"/>
              <a:buNone/>
              <a:defRPr sz="1800" b="0" i="0" u="none" strike="noStrike" kern="1200" cap="none">
                <a:solidFill>
                  <a:srgbClr val="6C6463"/>
                </a:solidFill>
                <a:latin typeface="Cabin"/>
                <a:ea typeface="Cabin"/>
                <a:cs typeface="Cabin"/>
                <a:sym typeface="Cabin"/>
              </a:defRPr>
            </a:lvl3pPr>
            <a:lvl4pPr marL="1146175" marR="0" lvl="3" indent="-231775"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4pPr>
            <a:lvl5pPr marL="1255713" marR="0" lvl="4" indent="-230188" algn="ctr" defTabSz="457200" rtl="0" eaLnBrk="1" latinLnBrk="0" hangingPunct="1">
              <a:spcBef>
                <a:spcPts val="320"/>
              </a:spcBef>
              <a:spcAft>
                <a:spcPts val="0"/>
              </a:spcAft>
              <a:buClr>
                <a:srgbClr val="6C6463"/>
              </a:buClr>
              <a:buSzPts val="1600"/>
              <a:buFont typeface="Arial"/>
              <a:buNone/>
              <a:defRPr sz="1600" b="0" i="0" u="none" strike="noStrike" kern="1200" cap="none">
                <a:solidFill>
                  <a:srgbClr val="6C6463"/>
                </a:solidFill>
                <a:latin typeface="Cabin"/>
                <a:ea typeface="Cabin"/>
                <a:cs typeface="Cabin"/>
                <a:sym typeface="Cabin"/>
              </a:defRPr>
            </a:lvl5pPr>
            <a:lvl6pPr marL="2514600" marR="0" lvl="5"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6pPr>
            <a:lvl7pPr marL="2971800" marR="0" lvl="6"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7pPr>
            <a:lvl8pPr marL="3429000" marR="0" lvl="7"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8pPr>
            <a:lvl9pPr marL="3886200" marR="0" lvl="8" indent="-228600" algn="ctr" defTabSz="457200" rtl="0" eaLnBrk="1" latinLnBrk="0" hangingPunct="1">
              <a:spcBef>
                <a:spcPts val="320"/>
              </a:spcBef>
              <a:spcAft>
                <a:spcPts val="0"/>
              </a:spcAft>
              <a:buClr>
                <a:schemeClr val="dk1"/>
              </a:buClr>
              <a:buSzPts val="1600"/>
              <a:buFont typeface="Arial"/>
              <a:buNone/>
              <a:defRPr sz="1600" b="0" i="0" u="none" strike="noStrike" kern="1200" cap="none">
                <a:solidFill>
                  <a:schemeClr val="dk1"/>
                </a:solidFill>
                <a:latin typeface="Cabin"/>
                <a:ea typeface="Cabin"/>
                <a:cs typeface="Cabin"/>
                <a:sym typeface="Cabin"/>
              </a:defRPr>
            </a:lvl9pPr>
          </a:lstStyle>
          <a:p>
            <a:pPr marL="179388" indent="-179388" algn="l" defTabSz="914400">
              <a:spcBef>
                <a:spcPct val="20000"/>
              </a:spcBef>
              <a:spcAft>
                <a:spcPct val="0"/>
              </a:spcAft>
              <a:buFontTx/>
              <a:buChar char="•"/>
              <a:defRPr/>
            </a:pPr>
            <a:r>
              <a:rPr lang="en-US" altLang="en-US" sz="2000" b="1" dirty="0">
                <a:solidFill>
                  <a:srgbClr val="000000"/>
                </a:solidFill>
                <a:latin typeface="+mn-lt"/>
                <a:ea typeface="+mn-ea"/>
                <a:cs typeface="+mn-cs"/>
              </a:rPr>
              <a:t>Introduction to NSCA 2.0</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Objectives &amp; Process</a:t>
            </a:r>
          </a:p>
          <a:p>
            <a:pPr marL="742950" lvl="1" indent="-285750" algn="l" defTabSz="914400">
              <a:spcBef>
                <a:spcPct val="20000"/>
              </a:spcBef>
              <a:spcAft>
                <a:spcPct val="0"/>
              </a:spcAft>
              <a:buFontTx/>
              <a:buChar char="–"/>
              <a:defRPr/>
            </a:pPr>
            <a:r>
              <a:rPr lang="en-US" altLang="en-US" sz="2100" dirty="0">
                <a:solidFill>
                  <a:schemeClr val="tx1"/>
                </a:solidFill>
                <a:latin typeface="+mn-lt"/>
                <a:ea typeface="+mn-ea"/>
                <a:cs typeface="+mn-cs"/>
              </a:rPr>
              <a:t>Timeline</a:t>
            </a:r>
          </a:p>
          <a:p>
            <a:pPr marL="742950" lvl="1" indent="-285750" algn="l" defTabSz="914400">
              <a:spcBef>
                <a:spcPct val="20000"/>
              </a:spcBef>
              <a:spcAft>
                <a:spcPct val="0"/>
              </a:spcAft>
              <a:buFontTx/>
              <a:buChar char="–"/>
              <a:defRPr/>
            </a:pPr>
            <a:r>
              <a:rPr lang="en-US" altLang="en-US" sz="2100" dirty="0">
                <a:solidFill>
                  <a:srgbClr val="FF0000"/>
                </a:solidFill>
                <a:latin typeface="+mn-lt"/>
                <a:ea typeface="+mn-ea"/>
                <a:cs typeface="+mn-cs"/>
              </a:rPr>
              <a:t>Outputs</a:t>
            </a:r>
          </a:p>
          <a:p>
            <a:pPr marL="179388" indent="-176213" algn="l" defTabSz="914400">
              <a:spcBef>
                <a:spcPct val="20000"/>
              </a:spcBef>
              <a:spcAft>
                <a:spcPct val="0"/>
              </a:spcAft>
              <a:buFont typeface="Arial" panose="020B0604020202020204" pitchFamily="34" charset="0"/>
              <a:buChar char="•"/>
              <a:defRPr/>
            </a:pPr>
            <a:r>
              <a:rPr lang="en-US" altLang="en-US" sz="2000" b="1" dirty="0">
                <a:solidFill>
                  <a:srgbClr val="000000"/>
                </a:solidFill>
                <a:latin typeface="+mn-lt"/>
                <a:ea typeface="+mn-ea"/>
                <a:cs typeface="+mn-cs"/>
              </a:rPr>
              <a:t>Methodology</a:t>
            </a:r>
          </a:p>
          <a:p>
            <a:pPr marL="742950" lvl="1" indent="-285750" algn="l" defTabSz="914400">
              <a:spcBef>
                <a:spcPct val="20000"/>
              </a:spcBef>
              <a:spcAft>
                <a:spcPct val="0"/>
              </a:spcAft>
              <a:buFontTx/>
              <a:buChar char="–"/>
              <a:defRPr/>
            </a:pPr>
            <a:r>
              <a:rPr lang="en-GB" altLang="en-US" dirty="0">
                <a:solidFill>
                  <a:schemeClr val="tx1"/>
                </a:solidFill>
                <a:latin typeface="+mn-lt"/>
                <a:ea typeface="+mn-ea"/>
                <a:cs typeface="+mn-cs"/>
              </a:rPr>
              <a:t>NSCA 2.0 Basics &amp; Enumerator Training</a:t>
            </a:r>
            <a:endParaRPr lang="en-US" altLang="en-US" dirty="0">
              <a:solidFill>
                <a:schemeClr val="tx1"/>
              </a:solidFill>
              <a:latin typeface="+mn-lt"/>
              <a:ea typeface="+mn-ea"/>
              <a:cs typeface="+mn-cs"/>
            </a:endParaRP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Tracer Commodities</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Supply Chain Mapping</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Sites Visited</a:t>
            </a:r>
          </a:p>
          <a:p>
            <a:pPr marL="742950" lvl="1" indent="-285750" algn="l" defTabSz="914400">
              <a:spcBef>
                <a:spcPct val="20000"/>
              </a:spcBef>
              <a:spcAft>
                <a:spcPct val="0"/>
              </a:spcAft>
              <a:buFontTx/>
              <a:buChar char="–"/>
              <a:defRPr/>
            </a:pPr>
            <a:r>
              <a:rPr lang="en-US" altLang="en-US" dirty="0">
                <a:solidFill>
                  <a:schemeClr val="tx1"/>
                </a:solidFill>
                <a:latin typeface="+mn-lt"/>
                <a:ea typeface="+mn-ea"/>
                <a:cs typeface="+mn-cs"/>
              </a:rPr>
              <a:t>Types of Data collected</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Capability Maturity Model</a:t>
            </a:r>
          </a:p>
          <a:p>
            <a:pPr marL="973137" lvl="2" indent="-285750" algn="l" defTabSz="914400">
              <a:spcBef>
                <a:spcPct val="20000"/>
              </a:spcBef>
              <a:spcAft>
                <a:spcPct val="0"/>
              </a:spcAft>
              <a:buFontTx/>
              <a:buChar char="–"/>
              <a:defRPr/>
            </a:pPr>
            <a:r>
              <a:rPr lang="en-US" altLang="en-US" dirty="0">
                <a:solidFill>
                  <a:schemeClr val="tx1"/>
                </a:solidFill>
                <a:latin typeface="+mn-lt"/>
                <a:ea typeface="+mn-ea"/>
                <a:cs typeface="+mn-cs"/>
              </a:rPr>
              <a:t>Key Performance Indicators </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Preliminary Findings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Challenges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Acknowledgments &amp; Next Steps</a:t>
            </a:r>
          </a:p>
          <a:p>
            <a:pPr marL="179388" indent="-179388" algn="l" defTabSz="914400">
              <a:spcBef>
                <a:spcPct val="20000"/>
              </a:spcBef>
              <a:spcAft>
                <a:spcPct val="0"/>
              </a:spcAft>
              <a:buFontTx/>
              <a:buChar char="•"/>
              <a:defRPr/>
            </a:pPr>
            <a:r>
              <a:rPr lang="en-GB" altLang="en-US" sz="2000" b="1" dirty="0">
                <a:solidFill>
                  <a:srgbClr val="000000"/>
                </a:solidFill>
                <a:latin typeface="+mn-lt"/>
                <a:ea typeface="+mn-ea"/>
                <a:cs typeface="+mn-cs"/>
              </a:rPr>
              <a:t>Questions</a:t>
            </a:r>
          </a:p>
        </p:txBody>
      </p:sp>
      <p:sp>
        <p:nvSpPr>
          <p:cNvPr id="39942" name="Slide Number Placeholder 5">
            <a:extLst>
              <a:ext uri="{FF2B5EF4-FFF2-40B4-BE49-F238E27FC236}">
                <a16:creationId xmlns:a16="http://schemas.microsoft.com/office/drawing/2014/main" id="{E3628A87-6790-4EEC-8D8C-37915C1DE2CA}"/>
              </a:ext>
              <a:ext uri="{C183D7F6-B498-43B3-948B-1728B52AA6E4}">
                <adec:decorative xmlns:adec="http://schemas.microsoft.com/office/drawing/2017/decorative" val="1"/>
              </a:ext>
            </a:extLst>
          </p:cNvPr>
          <p:cNvSpPr>
            <a:spLocks noGrp="1"/>
          </p:cNvSpPr>
          <p:nvPr>
            <p:ph type="sldNum" sz="quarter" idx="4294967295"/>
          </p:nvPr>
        </p:nvSpPr>
        <p:spPr bwMode="auto">
          <a:xfrm>
            <a:off x="6858000" y="6530079"/>
            <a:ext cx="2133600" cy="184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fld id="{9370053C-CE40-4B6E-A408-D84BC273B158}" type="slidenum">
              <a:rPr lang="en-US" altLang="en-US" sz="1200" b="1" smtClean="0">
                <a:latin typeface="Gill Sans MT" panose="020B0502020104020203" pitchFamily="34" charset="0"/>
              </a:rPr>
              <a:pPr/>
              <a:t>8</a:t>
            </a:fld>
            <a:endParaRPr lang="en-US" altLang="en-US" sz="1200" b="1" dirty="0">
              <a:latin typeface="Gill Sans MT" panose="020B0502020104020203" pitchFamily="34" charset="0"/>
            </a:endParaRPr>
          </a:p>
        </p:txBody>
      </p:sp>
    </p:spTree>
    <p:extLst>
      <p:ext uri="{BB962C8B-B14F-4D97-AF65-F5344CB8AC3E}">
        <p14:creationId xmlns:p14="http://schemas.microsoft.com/office/powerpoint/2010/main" val="1623765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37C50D-6695-48E9-A335-95F1CF0585FA}"/>
              </a:ext>
            </a:extLst>
          </p:cNvPr>
          <p:cNvSpPr>
            <a:spLocks noGrp="1"/>
          </p:cNvSpPr>
          <p:nvPr>
            <p:ph type="title"/>
          </p:nvPr>
        </p:nvSpPr>
        <p:spPr>
          <a:xfrm>
            <a:off x="685800" y="304800"/>
            <a:ext cx="7772400" cy="954107"/>
          </a:xfrm>
        </p:spPr>
        <p:txBody>
          <a:bodyPr/>
          <a:lstStyle/>
          <a:p>
            <a:r>
              <a:rPr lang="en-US" b="1" dirty="0">
                <a:latin typeface="Gill Sans MT" panose="020B0502020104020203" pitchFamily="34" charset="0"/>
                <a:sym typeface="Cabin"/>
              </a:rPr>
              <a:t>Expected Outputs Of Country X’s NSCA 2.0</a:t>
            </a:r>
            <a:br>
              <a:rPr lang="en-US" b="1" dirty="0">
                <a:latin typeface="Gill Sans MT" panose="020B0502020104020203" pitchFamily="34" charset="0"/>
                <a:sym typeface="Cabin"/>
              </a:rPr>
            </a:br>
            <a:endParaRPr lang="en-US" dirty="0"/>
          </a:p>
        </p:txBody>
      </p:sp>
      <p:sp>
        <p:nvSpPr>
          <p:cNvPr id="3" name="Rectangle 2"/>
          <p:cNvSpPr/>
          <p:nvPr/>
        </p:nvSpPr>
        <p:spPr>
          <a:xfrm>
            <a:off x="711200" y="1295400"/>
            <a:ext cx="8128000" cy="4339650"/>
          </a:xfrm>
          <a:prstGeom prst="rect">
            <a:avLst/>
          </a:prstGeom>
        </p:spPr>
        <p:txBody>
          <a:bodyPr wrap="square">
            <a:spAutoFit/>
          </a:bodyPr>
          <a:lstStyle/>
          <a:p>
            <a:pPr marL="457200" lvl="0" indent="-457200">
              <a:lnSpc>
                <a:spcPct val="90000"/>
              </a:lnSpc>
              <a:spcBef>
                <a:spcPts val="1200"/>
              </a:spcBef>
              <a:buFont typeface="+mj-lt"/>
              <a:buAutoNum type="arabicPeriod"/>
            </a:pPr>
            <a:r>
              <a:rPr lang="en-US" sz="2400" dirty="0"/>
              <a:t>Partners work plans aligned to address gaps or bottlenecks</a:t>
            </a:r>
          </a:p>
          <a:p>
            <a:pPr marL="457200" lvl="0" indent="-457200">
              <a:lnSpc>
                <a:spcPct val="90000"/>
              </a:lnSpc>
              <a:spcBef>
                <a:spcPts val="1200"/>
              </a:spcBef>
              <a:buFont typeface="+mj-lt"/>
              <a:buAutoNum type="arabicPeriod"/>
            </a:pPr>
            <a:r>
              <a:rPr lang="en-US" sz="2400" dirty="0"/>
              <a:t>Documented current performance and shared best practices from site to site</a:t>
            </a:r>
          </a:p>
          <a:p>
            <a:pPr marL="457200" lvl="0" indent="-457200">
              <a:lnSpc>
                <a:spcPct val="90000"/>
              </a:lnSpc>
              <a:spcBef>
                <a:spcPts val="1200"/>
              </a:spcBef>
              <a:buFont typeface="+mj-lt"/>
              <a:buAutoNum type="arabicPeriod"/>
            </a:pPr>
            <a:r>
              <a:rPr lang="en-US" sz="2400" dirty="0"/>
              <a:t>Advocacy tool developed for further funding</a:t>
            </a:r>
          </a:p>
          <a:p>
            <a:pPr marL="457200" lvl="0" indent="-457200">
              <a:lnSpc>
                <a:spcPct val="90000"/>
              </a:lnSpc>
              <a:spcBef>
                <a:spcPts val="1200"/>
              </a:spcBef>
              <a:buFont typeface="+mj-lt"/>
              <a:buAutoNum type="arabicPeriod"/>
            </a:pPr>
            <a:r>
              <a:rPr lang="en-US" sz="2400" dirty="0"/>
              <a:t>Government of Country X and stakeholder investments identified for public health supply chain improvements</a:t>
            </a:r>
          </a:p>
          <a:p>
            <a:pPr marL="457200" lvl="0" indent="-457200">
              <a:lnSpc>
                <a:spcPct val="90000"/>
              </a:lnSpc>
              <a:spcBef>
                <a:spcPts val="1200"/>
              </a:spcBef>
              <a:buFont typeface="+mj-lt"/>
              <a:buAutoNum type="arabicPeriod"/>
            </a:pPr>
            <a:r>
              <a:rPr lang="en-US" sz="2400" dirty="0"/>
              <a:t>Strategic plan developed with regard to Policy X and Name of Strategic Plan Y</a:t>
            </a:r>
          </a:p>
          <a:p>
            <a:pPr marL="457200" lvl="0" indent="-457200">
              <a:lnSpc>
                <a:spcPct val="90000"/>
              </a:lnSpc>
              <a:spcBef>
                <a:spcPts val="1200"/>
              </a:spcBef>
              <a:buFont typeface="+mj-lt"/>
              <a:buAutoNum type="arabicPeriod"/>
            </a:pPr>
            <a:endParaRPr lang="en-US" sz="2400" dirty="0"/>
          </a:p>
          <a:p>
            <a:pPr marL="457200" lvl="0" indent="-457200">
              <a:lnSpc>
                <a:spcPct val="90000"/>
              </a:lnSpc>
              <a:spcBef>
                <a:spcPts val="1200"/>
              </a:spcBef>
              <a:buFont typeface="+mj-lt"/>
              <a:buAutoNum type="arabicPeriod"/>
            </a:pPr>
            <a:endParaRPr lang="en-US" sz="2400" dirty="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p:txBody>
          <a:bodyPr/>
          <a:lstStyle/>
          <a:p>
            <a:pPr lvl="0"/>
            <a:fld id="{F1C838E6-2EFE-2E47-BF15-73F64BC0A44F}" type="datetime1">
              <a:rPr lang="en-US" noProof="0" smtClean="0"/>
              <a:pPr lvl="0"/>
              <a:t>7/3/2019</a:t>
            </a:fld>
            <a:endParaRPr lang="en-US" noProof="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9</a:t>
            </a:fld>
            <a:endParaRPr lang="en-US" dirty="0"/>
          </a:p>
        </p:txBody>
      </p:sp>
    </p:spTree>
    <p:extLst>
      <p:ext uri="{BB962C8B-B14F-4D97-AF65-F5344CB8AC3E}">
        <p14:creationId xmlns:p14="http://schemas.microsoft.com/office/powerpoint/2010/main" val="12500743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Logo"/>
</p:tagLst>
</file>

<file path=ppt/tags/tag21.xml><?xml version="1.0" encoding="utf-8"?>
<p:tagLst xmlns:a="http://schemas.openxmlformats.org/drawingml/2006/main" xmlns:r="http://schemas.openxmlformats.org/officeDocument/2006/relationships" xmlns:p="http://schemas.openxmlformats.org/presentationml/2006/main">
  <p:tag name="NAME" val="Logo"/>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heme/theme1.xml><?xml version="1.0" encoding="utf-8"?>
<a:theme xmlns:a="http://schemas.openxmlformats.org/drawingml/2006/main" name="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4.3-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irm Format - template_Blue">
  <a:themeElements>
    <a:clrScheme name="Cyan_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Blue with Orang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Blue with Pink">
        <a:dk1>
          <a:srgbClr val="000000"/>
        </a:dk1>
        <a:lt1>
          <a:srgbClr val="FFFFFF"/>
        </a:lt1>
        <a:dk2>
          <a:srgbClr val="002960"/>
        </a:dk2>
        <a:lt2>
          <a:srgbClr val="FFFFFF"/>
        </a:lt2>
        <a:accent1>
          <a:srgbClr val="C5C5C5"/>
        </a:accent1>
        <a:accent2>
          <a:srgbClr val="00ADEF"/>
        </a:accent2>
        <a:accent3>
          <a:srgbClr val="006983"/>
        </a:accent3>
        <a:accent4>
          <a:srgbClr val="002960"/>
        </a:accent4>
        <a:accent5>
          <a:srgbClr val="AD005B"/>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irm Format - template - blue - normal" id="{DFFC87FE-E378-48E5-880C-429190FD33BA}" vid="{9B5EF60C-54F3-4236-9E99-4AFEC72687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4.3-Template_4.29.2016</Template>
  <TotalTime>24025</TotalTime>
  <Words>2674</Words>
  <Application>Microsoft Office PowerPoint</Application>
  <PresentationFormat>On-screen Show (4:3)</PresentationFormat>
  <Paragraphs>649</Paragraphs>
  <Slides>59</Slides>
  <Notes>14</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59</vt:i4>
      </vt:variant>
    </vt:vector>
  </HeadingPairs>
  <TitlesOfParts>
    <vt:vector size="71" baseType="lpstr">
      <vt:lpstr>Arial</vt:lpstr>
      <vt:lpstr>Cabin</vt:lpstr>
      <vt:lpstr>Calibri</vt:lpstr>
      <vt:lpstr>Gill Sans MT</vt:lpstr>
      <vt:lpstr>Symbol</vt:lpstr>
      <vt:lpstr>Times</vt:lpstr>
      <vt:lpstr>Times New Roman</vt:lpstr>
      <vt:lpstr>Wingdings</vt:lpstr>
      <vt:lpstr>4.3-Template_4.29.2016</vt:lpstr>
      <vt:lpstr>1_4.3-Template_4.29.2016</vt:lpstr>
      <vt:lpstr>Firm Format - template_Blue</vt:lpstr>
      <vt:lpstr>think-cell Slide</vt:lpstr>
      <vt:lpstr>Country X NSCA 2.0 NATIONAL SUPPLY CHAIN ASSESSMENT Preliminary Findings </vt:lpstr>
      <vt:lpstr>Debrief Agenda</vt:lpstr>
      <vt:lpstr>Debrief Agenda continued (1)</vt:lpstr>
      <vt:lpstr>Objective of Country X’s NSCA 2.0 are to:</vt:lpstr>
      <vt:lpstr>The National Supply Chain Assessment (NSCA) follows a structured and systematic process </vt:lpstr>
      <vt:lpstr>Debrief Agenda continued (2)</vt:lpstr>
      <vt:lpstr>Country X NSCA Timeline</vt:lpstr>
      <vt:lpstr>Debrief Agenda continued (3)</vt:lpstr>
      <vt:lpstr>Expected Outputs Of Country X’s NSCA 2.0 </vt:lpstr>
      <vt:lpstr>Debrief Agenda continued (4)</vt:lpstr>
      <vt:lpstr>Components of the NSCA 2.0</vt:lpstr>
      <vt:lpstr>Definitions of Level of Maturity and Contribution to the Overall CMM Score</vt:lpstr>
      <vt:lpstr>Overall Capability Maturity Model Score</vt:lpstr>
      <vt:lpstr>What NSCA is not </vt:lpstr>
      <vt:lpstr>What the NSCA Can do:  </vt:lpstr>
      <vt:lpstr>The Tools Evaluate Supply Chain Capability, Functionality And Performance</vt:lpstr>
      <vt:lpstr>About the Data Collectors</vt:lpstr>
      <vt:lpstr>Debrief Agenda continued (5)</vt:lpstr>
      <vt:lpstr>Country X NSCA 2.0 Tracer Commodities </vt:lpstr>
      <vt:lpstr>Debrief Agenda continued (6)</vt:lpstr>
      <vt:lpstr>Uganda National Health Supply Chain Product and Information Flow  </vt:lpstr>
      <vt:lpstr>NSCA Map of Public Funded Facilities in Uganda </vt:lpstr>
      <vt:lpstr>Debrief Agenda continued (7)</vt:lpstr>
      <vt:lpstr>Central Level Interviews </vt:lpstr>
      <vt:lpstr>Sampling goal</vt:lpstr>
      <vt:lpstr>Districts, followed by the sites within districts, were randomly selected</vt:lpstr>
      <vt:lpstr>Debrief Agenda continued (8)</vt:lpstr>
      <vt:lpstr>Using the NSCA 2.0 we collected data across all areas of the supply chain </vt:lpstr>
      <vt:lpstr>Debrief Agenda continued (9)</vt:lpstr>
      <vt:lpstr>Key Performance Indicators in Country X NSCA</vt:lpstr>
      <vt:lpstr>Debrief Agenda continued (10)</vt:lpstr>
      <vt:lpstr>The CMM Heat Map presents modules capability across all tiers of the supply chain</vt:lpstr>
      <vt:lpstr>Our CMM focus today is based on the green tabs below </vt:lpstr>
      <vt:lpstr>CMM Warehousing and Storage</vt:lpstr>
      <vt:lpstr>CMM Distribution</vt:lpstr>
      <vt:lpstr>CMM Waste Management</vt:lpstr>
      <vt:lpstr>CMM Human Resources</vt:lpstr>
      <vt:lpstr>CMM Financial Sustainability</vt:lpstr>
      <vt:lpstr>CMM LMIS</vt:lpstr>
      <vt:lpstr>Stockouts are less prevalent across tracer commodities at the central levels with stock to plan between 21% &amp; 26%</vt:lpstr>
      <vt:lpstr>Why are Emergency Orders not being raised if a Stockout exists at a facility</vt:lpstr>
      <vt:lpstr>Many facilities at the lower levels do not have temperature logs</vt:lpstr>
      <vt:lpstr>Supply chain staff turnover and positions vacant are high at the HCIIs and a high number vacancies exist at the hospitals</vt:lpstr>
      <vt:lpstr>There is a significant decrease in Order On-Time Rate across tracer commodities at the lower levels</vt:lpstr>
      <vt:lpstr>NMS Source of Funding FY16</vt:lpstr>
      <vt:lpstr>JMS Source of Funding</vt:lpstr>
      <vt:lpstr>Less than 50% of tracer product stock holding is within the NMS Min / Max limits</vt:lpstr>
      <vt:lpstr>High-Level Findings and Observations  </vt:lpstr>
      <vt:lpstr>Debrief Agenda continued (11)</vt:lpstr>
      <vt:lpstr>There were many challenges the enumerators encountered during data collection </vt:lpstr>
      <vt:lpstr>There were many challenges which were overcome</vt:lpstr>
      <vt:lpstr>Debrief Agenda continued (12)</vt:lpstr>
      <vt:lpstr>Further analysis will continue to recommend areas for root cause analysis and improvement planning </vt:lpstr>
      <vt:lpstr>A BIG thank you to our Enumerators </vt:lpstr>
      <vt:lpstr>A SPECIAL thank you to: </vt:lpstr>
      <vt:lpstr>Next Steps/Deliverables</vt:lpstr>
      <vt:lpstr>Debrief Agenda continued (13)</vt:lpstr>
      <vt:lpstr>Any Questions</vt:lpstr>
      <vt:lpstr>Thank You</vt:lpstr>
    </vt:vector>
  </TitlesOfParts>
  <Company>USAID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COVER OPTION TITLE GOES HERE CAN  RUN THREE LINES</dc:title>
  <dc:creator>USAID</dc:creator>
  <cp:lastModifiedBy>Ratheesh Nair</cp:lastModifiedBy>
  <cp:revision>816</cp:revision>
  <dcterms:created xsi:type="dcterms:W3CDTF">2016-05-03T20:02:08Z</dcterms:created>
  <dcterms:modified xsi:type="dcterms:W3CDTF">2019-07-03T11:28:25Z</dcterms:modified>
</cp:coreProperties>
</file>